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300" r:id="rId4"/>
    <p:sldId id="284" r:id="rId5"/>
    <p:sldId id="301" r:id="rId6"/>
    <p:sldId id="259" r:id="rId7"/>
    <p:sldId id="302" r:id="rId8"/>
    <p:sldId id="303" r:id="rId9"/>
    <p:sldId id="304" r:id="rId10"/>
    <p:sldId id="305" r:id="rId11"/>
    <p:sldId id="306" r:id="rId12"/>
    <p:sldId id="307" r:id="rId13"/>
    <p:sldId id="308" r:id="rId14"/>
    <p:sldId id="309" r:id="rId15"/>
    <p:sldId id="310" r:id="rId16"/>
    <p:sldId id="311" r:id="rId17"/>
    <p:sldId id="312" r:id="rId18"/>
    <p:sldId id="313" r:id="rId19"/>
    <p:sldId id="314" r:id="rId20"/>
    <p:sldId id="29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40"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3/17/2026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3/17/2026</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1D8BD707-D9CF-40AE-B4C6-C98DA3205C09}" type="datetimeFigureOut">
              <a:rPr lang="en-US" smtClean="0"/>
              <a:pPr/>
              <a:t>3/17/2026</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3/17/2026</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3/17/2026</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3/17/2026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600200"/>
          </a:xfrm>
        </p:spPr>
        <p:txBody>
          <a:bodyPr>
            <a:normAutofit/>
          </a:bodyPr>
          <a:lstStyle/>
          <a:p>
            <a:pPr algn="ctr"/>
            <a:br>
              <a:rPr lang="en-IN" b="0" dirty="0"/>
            </a:br>
            <a:r>
              <a:rPr lang="en-US" b="0" dirty="0"/>
              <a:t> </a:t>
            </a:r>
            <a:r>
              <a:rPr lang="en-US" dirty="0"/>
              <a:t>POL040204: Political Theory: Concepts and Debates </a:t>
            </a:r>
            <a:r>
              <a:rPr lang="en-US" b="0" dirty="0"/>
              <a:t>	</a:t>
            </a:r>
          </a:p>
        </p:txBody>
      </p:sp>
      <p:sp>
        <p:nvSpPr>
          <p:cNvPr id="3" name="Subtitle 2"/>
          <p:cNvSpPr>
            <a:spLocks noGrp="1"/>
          </p:cNvSpPr>
          <p:nvPr>
            <p:ph type="subTitle" idx="1"/>
          </p:nvPr>
        </p:nvSpPr>
        <p:spPr>
          <a:xfrm>
            <a:off x="1371600" y="3048000"/>
            <a:ext cx="6400800" cy="2667000"/>
          </a:xfrm>
        </p:spPr>
        <p:txBody>
          <a:bodyPr>
            <a:noAutofit/>
          </a:bodyPr>
          <a:lstStyle/>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pPr algn="ctr"/>
            <a:r>
              <a:rPr lang="en-US" dirty="0" err="1">
                <a:solidFill>
                  <a:schemeClr val="tx1"/>
                </a:solidFill>
                <a:latin typeface="Andalus" pitchFamily="18" charset="-78"/>
                <a:cs typeface="Andalus" pitchFamily="18" charset="-78"/>
              </a:rPr>
              <a:t>Aniruddha</a:t>
            </a:r>
            <a:r>
              <a:rPr lang="en-US" dirty="0">
                <a:solidFill>
                  <a:schemeClr val="tx1"/>
                </a:solidFill>
                <a:latin typeface="Andalus" pitchFamily="18" charset="-78"/>
                <a:cs typeface="Andalus" pitchFamily="18" charset="-78"/>
              </a:rPr>
              <a:t> Kumar </a:t>
            </a:r>
            <a:r>
              <a:rPr lang="en-US" dirty="0" err="1">
                <a:solidFill>
                  <a:schemeClr val="tx1"/>
                </a:solidFill>
                <a:latin typeface="Andalus" pitchFamily="18" charset="-78"/>
                <a:cs typeface="Andalus" pitchFamily="18" charset="-78"/>
              </a:rPr>
              <a:t>Baro</a:t>
            </a:r>
            <a:endParaRPr lang="en-US" dirty="0"/>
          </a:p>
        </p:txBody>
      </p:sp>
      <p:pic>
        <p:nvPicPr>
          <p:cNvPr id="5" name="Picture 4" descr="C:\Users\Aniruddha\Desktop\download.jpg"/>
          <p:cNvPicPr/>
          <p:nvPr/>
        </p:nvPicPr>
        <p:blipFill>
          <a:blip r:embed="rId2" cstate="print"/>
          <a:srcRect/>
          <a:stretch>
            <a:fillRect/>
          </a:stretch>
        </p:blipFill>
        <p:spPr bwMode="auto">
          <a:xfrm>
            <a:off x="3962400" y="3026229"/>
            <a:ext cx="1499634" cy="145488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9B0FF-3200-2A9C-9895-C84E92247A05}"/>
              </a:ext>
            </a:extLst>
          </p:cNvPr>
          <p:cNvSpPr>
            <a:spLocks noGrp="1"/>
          </p:cNvSpPr>
          <p:nvPr>
            <p:ph type="title"/>
          </p:nvPr>
        </p:nvSpPr>
        <p:spPr/>
        <p:txBody>
          <a:bodyPr/>
          <a:lstStyle/>
          <a:p>
            <a:r>
              <a:rPr lang="en-US" dirty="0"/>
              <a:t>Freedom and Natural Rights in Locke</a:t>
            </a:r>
            <a:endParaRPr lang="en-IN" dirty="0"/>
          </a:p>
        </p:txBody>
      </p:sp>
      <p:sp>
        <p:nvSpPr>
          <p:cNvPr id="3" name="Content Placeholder 2">
            <a:extLst>
              <a:ext uri="{FF2B5EF4-FFF2-40B4-BE49-F238E27FC236}">
                <a16:creationId xmlns:a16="http://schemas.microsoft.com/office/drawing/2014/main" id="{60E3BDC7-EA73-B617-1A36-F873F2C8E84B}"/>
              </a:ext>
            </a:extLst>
          </p:cNvPr>
          <p:cNvSpPr>
            <a:spLocks noGrp="1"/>
          </p:cNvSpPr>
          <p:nvPr>
            <p:ph sz="quarter" idx="1"/>
          </p:nvPr>
        </p:nvSpPr>
        <p:spPr/>
        <p:txBody>
          <a:bodyPr/>
          <a:lstStyle/>
          <a:p>
            <a:r>
              <a:rPr lang="en-US" dirty="0"/>
              <a:t>Natural rights:</a:t>
            </a:r>
          </a:p>
          <a:p>
            <a:pPr lvl="1"/>
            <a:r>
              <a:rPr lang="en-US" dirty="0"/>
              <a:t>Life</a:t>
            </a:r>
          </a:p>
          <a:p>
            <a:pPr lvl="1"/>
            <a:r>
              <a:rPr lang="en-US" dirty="0"/>
              <a:t>Liberty</a:t>
            </a:r>
          </a:p>
          <a:p>
            <a:pPr lvl="1"/>
            <a:r>
              <a:rPr lang="en-US" dirty="0"/>
              <a:t>Property</a:t>
            </a:r>
          </a:p>
          <a:p>
            <a:r>
              <a:rPr lang="en-US" dirty="0"/>
              <a:t>Freedom is protected through natural law</a:t>
            </a:r>
          </a:p>
          <a:p>
            <a:r>
              <a:rPr lang="en-US" dirty="0"/>
              <a:t>State is formed to safeguard these rights</a:t>
            </a:r>
            <a:endParaRPr lang="en-IN" dirty="0"/>
          </a:p>
        </p:txBody>
      </p:sp>
    </p:spTree>
    <p:extLst>
      <p:ext uri="{BB962C8B-B14F-4D97-AF65-F5344CB8AC3E}">
        <p14:creationId xmlns:p14="http://schemas.microsoft.com/office/powerpoint/2010/main" val="4246114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BA0B6-6AAE-B5E9-C886-6153BF41644F}"/>
              </a:ext>
            </a:extLst>
          </p:cNvPr>
          <p:cNvSpPr>
            <a:spLocks noGrp="1"/>
          </p:cNvSpPr>
          <p:nvPr>
            <p:ph type="title"/>
          </p:nvPr>
        </p:nvSpPr>
        <p:spPr>
          <a:xfrm>
            <a:off x="457200" y="274638"/>
            <a:ext cx="7467600" cy="944562"/>
          </a:xfrm>
        </p:spPr>
        <p:txBody>
          <a:bodyPr/>
          <a:lstStyle/>
          <a:p>
            <a:r>
              <a:rPr lang="en-US" dirty="0"/>
              <a:t>Limits to Freedom in Locke</a:t>
            </a:r>
            <a:endParaRPr lang="en-IN" dirty="0"/>
          </a:p>
        </p:txBody>
      </p:sp>
      <p:sp>
        <p:nvSpPr>
          <p:cNvPr id="3" name="Content Placeholder 2">
            <a:extLst>
              <a:ext uri="{FF2B5EF4-FFF2-40B4-BE49-F238E27FC236}">
                <a16:creationId xmlns:a16="http://schemas.microsoft.com/office/drawing/2014/main" id="{05F188EB-3E91-57ED-CFA7-1E15811CA096}"/>
              </a:ext>
            </a:extLst>
          </p:cNvPr>
          <p:cNvSpPr>
            <a:spLocks noGrp="1"/>
          </p:cNvSpPr>
          <p:nvPr>
            <p:ph sz="quarter" idx="1"/>
          </p:nvPr>
        </p:nvSpPr>
        <p:spPr/>
        <p:txBody>
          <a:bodyPr/>
          <a:lstStyle/>
          <a:p>
            <a:r>
              <a:rPr lang="en-US" dirty="0"/>
              <a:t>Locke rejects absolute freedom</a:t>
            </a:r>
          </a:p>
          <a:p>
            <a:r>
              <a:rPr lang="en-US" dirty="0"/>
              <a:t>Freedom exists only under the rule of law</a:t>
            </a:r>
          </a:p>
          <a:p>
            <a:r>
              <a:rPr lang="en-US" dirty="0"/>
              <a:t>This supports constitutional government, not anarchy</a:t>
            </a:r>
          </a:p>
          <a:p>
            <a:r>
              <a:rPr lang="en-US" dirty="0"/>
              <a:t>Freedom is not absolute</a:t>
            </a:r>
          </a:p>
          <a:p>
            <a:r>
              <a:rPr lang="en-US" dirty="0"/>
              <a:t>Must not harm others</a:t>
            </a:r>
          </a:p>
          <a:p>
            <a:r>
              <a:rPr lang="en-US" dirty="0"/>
              <a:t>Must follow natural law</a:t>
            </a:r>
          </a:p>
          <a:p>
            <a:r>
              <a:rPr lang="en-US" dirty="0"/>
              <a:t>Government can restrict freedom only to protect rights</a:t>
            </a:r>
            <a:endParaRPr lang="en-IN" dirty="0"/>
          </a:p>
        </p:txBody>
      </p:sp>
    </p:spTree>
    <p:extLst>
      <p:ext uri="{BB962C8B-B14F-4D97-AF65-F5344CB8AC3E}">
        <p14:creationId xmlns:p14="http://schemas.microsoft.com/office/powerpoint/2010/main" val="2021041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B179C-4526-DB20-8ADD-2F07048C7538}"/>
              </a:ext>
            </a:extLst>
          </p:cNvPr>
          <p:cNvSpPr>
            <a:spLocks noGrp="1"/>
          </p:cNvSpPr>
          <p:nvPr>
            <p:ph type="title"/>
          </p:nvPr>
        </p:nvSpPr>
        <p:spPr/>
        <p:txBody>
          <a:bodyPr/>
          <a:lstStyle/>
          <a:p>
            <a:r>
              <a:rPr lang="en-IN" dirty="0"/>
              <a:t>Criticism of Lockean Freedom</a:t>
            </a:r>
          </a:p>
        </p:txBody>
      </p:sp>
      <p:sp>
        <p:nvSpPr>
          <p:cNvPr id="3" name="Content Placeholder 2">
            <a:extLst>
              <a:ext uri="{FF2B5EF4-FFF2-40B4-BE49-F238E27FC236}">
                <a16:creationId xmlns:a16="http://schemas.microsoft.com/office/drawing/2014/main" id="{A9A52CD1-61B9-CA2C-B881-A7308E8E9667}"/>
              </a:ext>
            </a:extLst>
          </p:cNvPr>
          <p:cNvSpPr>
            <a:spLocks noGrp="1"/>
          </p:cNvSpPr>
          <p:nvPr>
            <p:ph sz="quarter" idx="1"/>
          </p:nvPr>
        </p:nvSpPr>
        <p:spPr/>
        <p:txBody>
          <a:bodyPr/>
          <a:lstStyle/>
          <a:p>
            <a:r>
              <a:rPr lang="en-US" dirty="0"/>
              <a:t>Legal freedom alone cannot help the poor, illiterate, or unemployed.</a:t>
            </a:r>
          </a:p>
          <a:p>
            <a:r>
              <a:rPr lang="en-US" dirty="0"/>
              <a:t>Focuses mainly on legal and political freedom</a:t>
            </a:r>
          </a:p>
          <a:p>
            <a:r>
              <a:rPr lang="en-US" dirty="0"/>
              <a:t>Ignores social and economic inequalities</a:t>
            </a:r>
          </a:p>
          <a:p>
            <a:r>
              <a:rPr lang="en-US" dirty="0"/>
              <a:t>Assumes individuals are already capable of exercising freedom</a:t>
            </a:r>
          </a:p>
          <a:p>
            <a:endParaRPr lang="en-IN" dirty="0"/>
          </a:p>
        </p:txBody>
      </p:sp>
    </p:spTree>
    <p:extLst>
      <p:ext uri="{BB962C8B-B14F-4D97-AF65-F5344CB8AC3E}">
        <p14:creationId xmlns:p14="http://schemas.microsoft.com/office/powerpoint/2010/main" val="895973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D2675-837A-ACBF-70BF-231EBF7E98AB}"/>
              </a:ext>
            </a:extLst>
          </p:cNvPr>
          <p:cNvSpPr>
            <a:spLocks noGrp="1"/>
          </p:cNvSpPr>
          <p:nvPr>
            <p:ph type="title"/>
          </p:nvPr>
        </p:nvSpPr>
        <p:spPr/>
        <p:txBody>
          <a:bodyPr/>
          <a:lstStyle/>
          <a:p>
            <a:r>
              <a:rPr lang="en-IN" dirty="0"/>
              <a:t>Transition to Amartya Sen</a:t>
            </a:r>
          </a:p>
        </p:txBody>
      </p:sp>
      <p:sp>
        <p:nvSpPr>
          <p:cNvPr id="3" name="Content Placeholder 2">
            <a:extLst>
              <a:ext uri="{FF2B5EF4-FFF2-40B4-BE49-F238E27FC236}">
                <a16:creationId xmlns:a16="http://schemas.microsoft.com/office/drawing/2014/main" id="{CFEA35E0-FD14-9A24-24B3-B3503D170928}"/>
              </a:ext>
            </a:extLst>
          </p:cNvPr>
          <p:cNvSpPr>
            <a:spLocks noGrp="1"/>
          </p:cNvSpPr>
          <p:nvPr>
            <p:ph sz="quarter" idx="1"/>
          </p:nvPr>
        </p:nvSpPr>
        <p:spPr/>
        <p:txBody>
          <a:bodyPr/>
          <a:lstStyle/>
          <a:p>
            <a:r>
              <a:rPr lang="en-US" dirty="0"/>
              <a:t>Modern societies face poverty, inequality, deprivation</a:t>
            </a:r>
          </a:p>
          <a:p>
            <a:r>
              <a:rPr lang="en-US" dirty="0"/>
              <a:t>Question arises: Is absence of interference enough?</a:t>
            </a:r>
          </a:p>
          <a:p>
            <a:r>
              <a:rPr lang="en-US" dirty="0"/>
              <a:t>Amartya Sen offers a broader understanding of freedom</a:t>
            </a:r>
          </a:p>
          <a:p>
            <a:r>
              <a:rPr lang="en-US" dirty="0"/>
              <a:t>Born in 1933, India</a:t>
            </a:r>
          </a:p>
          <a:p>
            <a:r>
              <a:rPr lang="en-US" dirty="0"/>
              <a:t>Economist and philosopher</a:t>
            </a:r>
          </a:p>
          <a:p>
            <a:r>
              <a:rPr lang="en-US" dirty="0"/>
              <a:t>Nobel Prize in Economics (1998)</a:t>
            </a:r>
          </a:p>
          <a:p>
            <a:r>
              <a:rPr lang="en-US" dirty="0"/>
              <a:t>Key work: Development as Freedom (1999)</a:t>
            </a:r>
            <a:endParaRPr lang="en-IN" dirty="0"/>
          </a:p>
        </p:txBody>
      </p:sp>
    </p:spTree>
    <p:extLst>
      <p:ext uri="{BB962C8B-B14F-4D97-AF65-F5344CB8AC3E}">
        <p14:creationId xmlns:p14="http://schemas.microsoft.com/office/powerpoint/2010/main" val="3973740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181A9-FEFD-0B14-2EFA-64798F687AA4}"/>
              </a:ext>
            </a:extLst>
          </p:cNvPr>
          <p:cNvSpPr>
            <a:spLocks noGrp="1"/>
          </p:cNvSpPr>
          <p:nvPr>
            <p:ph type="title"/>
          </p:nvPr>
        </p:nvSpPr>
        <p:spPr/>
        <p:txBody>
          <a:bodyPr/>
          <a:lstStyle/>
          <a:p>
            <a:r>
              <a:rPr lang="en-US" dirty="0"/>
              <a:t>Development as Freedom – Core Idea</a:t>
            </a:r>
            <a:endParaRPr lang="en-IN" dirty="0"/>
          </a:p>
        </p:txBody>
      </p:sp>
      <p:sp>
        <p:nvSpPr>
          <p:cNvPr id="3" name="Content Placeholder 2">
            <a:extLst>
              <a:ext uri="{FF2B5EF4-FFF2-40B4-BE49-F238E27FC236}">
                <a16:creationId xmlns:a16="http://schemas.microsoft.com/office/drawing/2014/main" id="{9650049E-70DF-4E8E-A169-11CCFBD7623F}"/>
              </a:ext>
            </a:extLst>
          </p:cNvPr>
          <p:cNvSpPr>
            <a:spLocks noGrp="1"/>
          </p:cNvSpPr>
          <p:nvPr>
            <p:ph sz="quarter" idx="1"/>
          </p:nvPr>
        </p:nvSpPr>
        <p:spPr/>
        <p:txBody>
          <a:bodyPr/>
          <a:lstStyle/>
          <a:p>
            <a:r>
              <a:rPr lang="en-US" dirty="0"/>
              <a:t>Sen reverses the traditional idea that economic growth automatically leads to freedom. Instead, freedom itself leads to development.</a:t>
            </a:r>
          </a:p>
          <a:p>
            <a:r>
              <a:rPr lang="en-US" dirty="0"/>
              <a:t>Development is the </a:t>
            </a:r>
            <a:r>
              <a:rPr lang="en-US" b="1" dirty="0"/>
              <a:t>expansion of human freedoms</a:t>
            </a:r>
            <a:endParaRPr lang="en-US" dirty="0"/>
          </a:p>
          <a:p>
            <a:r>
              <a:rPr lang="en-US" dirty="0"/>
              <a:t>Freedom is both:</a:t>
            </a:r>
          </a:p>
          <a:p>
            <a:pPr lvl="1"/>
            <a:r>
              <a:rPr lang="en-US" dirty="0"/>
              <a:t>The means of development</a:t>
            </a:r>
          </a:p>
          <a:p>
            <a:pPr lvl="1"/>
            <a:r>
              <a:rPr lang="en-US" dirty="0"/>
              <a:t>The end of development</a:t>
            </a:r>
          </a:p>
          <a:p>
            <a:endParaRPr lang="en-IN" dirty="0"/>
          </a:p>
        </p:txBody>
      </p:sp>
    </p:spTree>
    <p:extLst>
      <p:ext uri="{BB962C8B-B14F-4D97-AF65-F5344CB8AC3E}">
        <p14:creationId xmlns:p14="http://schemas.microsoft.com/office/powerpoint/2010/main" val="1573656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0FFEE-752D-B484-6960-A2799333F1B9}"/>
              </a:ext>
            </a:extLst>
          </p:cNvPr>
          <p:cNvSpPr>
            <a:spLocks noGrp="1"/>
          </p:cNvSpPr>
          <p:nvPr>
            <p:ph type="title"/>
          </p:nvPr>
        </p:nvSpPr>
        <p:spPr/>
        <p:txBody>
          <a:bodyPr/>
          <a:lstStyle/>
          <a:p>
            <a:r>
              <a:rPr lang="en-US" dirty="0"/>
              <a:t>Sen’s Concept of Positive Freedom</a:t>
            </a:r>
            <a:endParaRPr lang="en-IN" dirty="0"/>
          </a:p>
        </p:txBody>
      </p:sp>
      <p:sp>
        <p:nvSpPr>
          <p:cNvPr id="3" name="Content Placeholder 2">
            <a:extLst>
              <a:ext uri="{FF2B5EF4-FFF2-40B4-BE49-F238E27FC236}">
                <a16:creationId xmlns:a16="http://schemas.microsoft.com/office/drawing/2014/main" id="{11F0792C-E7E5-B81E-1367-DA74C6E105D9}"/>
              </a:ext>
            </a:extLst>
          </p:cNvPr>
          <p:cNvSpPr>
            <a:spLocks noGrp="1"/>
          </p:cNvSpPr>
          <p:nvPr>
            <p:ph sz="quarter" idx="1"/>
          </p:nvPr>
        </p:nvSpPr>
        <p:spPr/>
        <p:txBody>
          <a:bodyPr/>
          <a:lstStyle/>
          <a:p>
            <a:r>
              <a:rPr lang="en-US" dirty="0"/>
              <a:t>Positive freedom focuses on actual ability, not formal rights</a:t>
            </a:r>
          </a:p>
          <a:p>
            <a:r>
              <a:rPr lang="en-US" dirty="0"/>
              <a:t>A poor but legally free person may still be unfree</a:t>
            </a:r>
          </a:p>
          <a:p>
            <a:r>
              <a:rPr lang="en-US" dirty="0"/>
              <a:t>Sen shifts focus from law to lived reality</a:t>
            </a:r>
          </a:p>
          <a:p>
            <a:r>
              <a:rPr lang="en-US" dirty="0"/>
              <a:t>Freedom to achieve valuable goals</a:t>
            </a:r>
          </a:p>
          <a:p>
            <a:r>
              <a:rPr lang="en-US" dirty="0"/>
              <a:t>Focus on what people are actually able to do</a:t>
            </a:r>
          </a:p>
          <a:p>
            <a:r>
              <a:rPr lang="en-US" dirty="0"/>
              <a:t>Emphasis on real opportunities, not just legal rights</a:t>
            </a:r>
            <a:endParaRPr lang="en-IN" dirty="0"/>
          </a:p>
        </p:txBody>
      </p:sp>
    </p:spTree>
    <p:extLst>
      <p:ext uri="{BB962C8B-B14F-4D97-AF65-F5344CB8AC3E}">
        <p14:creationId xmlns:p14="http://schemas.microsoft.com/office/powerpoint/2010/main" val="3383204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B75EC-6585-A1D2-46AE-4274DDC9977C}"/>
              </a:ext>
            </a:extLst>
          </p:cNvPr>
          <p:cNvSpPr>
            <a:spLocks noGrp="1"/>
          </p:cNvSpPr>
          <p:nvPr>
            <p:ph type="title"/>
          </p:nvPr>
        </p:nvSpPr>
        <p:spPr/>
        <p:txBody>
          <a:bodyPr/>
          <a:lstStyle/>
          <a:p>
            <a:r>
              <a:rPr lang="en-IN" dirty="0"/>
              <a:t>Capability Approach</a:t>
            </a:r>
          </a:p>
        </p:txBody>
      </p:sp>
      <p:sp>
        <p:nvSpPr>
          <p:cNvPr id="3" name="Content Placeholder 2">
            <a:extLst>
              <a:ext uri="{FF2B5EF4-FFF2-40B4-BE49-F238E27FC236}">
                <a16:creationId xmlns:a16="http://schemas.microsoft.com/office/drawing/2014/main" id="{FCED3272-F035-5B45-DF38-474D074B2AA0}"/>
              </a:ext>
            </a:extLst>
          </p:cNvPr>
          <p:cNvSpPr>
            <a:spLocks noGrp="1"/>
          </p:cNvSpPr>
          <p:nvPr>
            <p:ph sz="quarter" idx="1"/>
          </p:nvPr>
        </p:nvSpPr>
        <p:spPr/>
        <p:txBody>
          <a:bodyPr/>
          <a:lstStyle/>
          <a:p>
            <a:r>
              <a:rPr lang="en-US" dirty="0"/>
              <a:t>Capabilities = real freedoms to live the life one values</a:t>
            </a:r>
          </a:p>
          <a:p>
            <a:r>
              <a:rPr lang="en-US" dirty="0"/>
              <a:t>Examples:</a:t>
            </a:r>
          </a:p>
          <a:p>
            <a:pPr lvl="1"/>
            <a:r>
              <a:rPr lang="en-US" dirty="0"/>
              <a:t>Being educated</a:t>
            </a:r>
          </a:p>
          <a:p>
            <a:pPr lvl="1"/>
            <a:r>
              <a:rPr lang="en-US" dirty="0"/>
              <a:t>Being healthy</a:t>
            </a:r>
          </a:p>
          <a:p>
            <a:pPr lvl="1"/>
            <a:r>
              <a:rPr lang="en-US" dirty="0"/>
              <a:t>Participating in political life</a:t>
            </a:r>
            <a:endParaRPr lang="en-IN" dirty="0"/>
          </a:p>
        </p:txBody>
      </p:sp>
    </p:spTree>
    <p:extLst>
      <p:ext uri="{BB962C8B-B14F-4D97-AF65-F5344CB8AC3E}">
        <p14:creationId xmlns:p14="http://schemas.microsoft.com/office/powerpoint/2010/main" val="1950362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DB3DE-D833-4410-680A-14D0026CE107}"/>
              </a:ext>
            </a:extLst>
          </p:cNvPr>
          <p:cNvSpPr>
            <a:spLocks noGrp="1"/>
          </p:cNvSpPr>
          <p:nvPr>
            <p:ph type="title"/>
          </p:nvPr>
        </p:nvSpPr>
        <p:spPr/>
        <p:txBody>
          <a:bodyPr/>
          <a:lstStyle/>
          <a:p>
            <a:r>
              <a:rPr lang="en-IN" dirty="0"/>
              <a:t>Instrumental Freedoms</a:t>
            </a:r>
          </a:p>
        </p:txBody>
      </p:sp>
      <p:sp>
        <p:nvSpPr>
          <p:cNvPr id="3" name="Content Placeholder 2">
            <a:extLst>
              <a:ext uri="{FF2B5EF4-FFF2-40B4-BE49-F238E27FC236}">
                <a16:creationId xmlns:a16="http://schemas.microsoft.com/office/drawing/2014/main" id="{51EFEDBD-AADE-6572-E86E-097598C5DF43}"/>
              </a:ext>
            </a:extLst>
          </p:cNvPr>
          <p:cNvSpPr>
            <a:spLocks noGrp="1"/>
          </p:cNvSpPr>
          <p:nvPr>
            <p:ph sz="quarter" idx="1"/>
          </p:nvPr>
        </p:nvSpPr>
        <p:spPr/>
        <p:txBody>
          <a:bodyPr/>
          <a:lstStyle/>
          <a:p>
            <a:pPr>
              <a:buNone/>
            </a:pPr>
            <a:r>
              <a:rPr lang="en-IN" dirty="0"/>
              <a:t>Indian examples, such as MGNREGA (economic facilities) or RTI Act (transparency guarantees). Sen identifies five types of instrumental freedoms:</a:t>
            </a:r>
          </a:p>
          <a:p>
            <a:pPr>
              <a:buFont typeface="+mj-lt"/>
              <a:buAutoNum type="arabicPeriod"/>
            </a:pPr>
            <a:r>
              <a:rPr lang="en-IN" dirty="0"/>
              <a:t>Political freedoms</a:t>
            </a:r>
          </a:p>
          <a:p>
            <a:pPr>
              <a:buFont typeface="+mj-lt"/>
              <a:buAutoNum type="arabicPeriod"/>
            </a:pPr>
            <a:r>
              <a:rPr lang="en-IN" dirty="0"/>
              <a:t>Economic facilities</a:t>
            </a:r>
          </a:p>
          <a:p>
            <a:pPr>
              <a:buFont typeface="+mj-lt"/>
              <a:buAutoNum type="arabicPeriod"/>
            </a:pPr>
            <a:r>
              <a:rPr lang="en-IN" dirty="0"/>
              <a:t>Social opportunities</a:t>
            </a:r>
          </a:p>
          <a:p>
            <a:pPr>
              <a:buFont typeface="+mj-lt"/>
              <a:buAutoNum type="arabicPeriod"/>
            </a:pPr>
            <a:r>
              <a:rPr lang="en-IN" dirty="0"/>
              <a:t>Transparency guarantees</a:t>
            </a:r>
          </a:p>
          <a:p>
            <a:pPr>
              <a:buFont typeface="+mj-lt"/>
              <a:buAutoNum type="arabicPeriod"/>
            </a:pPr>
            <a:r>
              <a:rPr lang="en-IN" dirty="0"/>
              <a:t>Protective security</a:t>
            </a:r>
          </a:p>
          <a:p>
            <a:endParaRPr lang="en-IN" dirty="0"/>
          </a:p>
        </p:txBody>
      </p:sp>
    </p:spTree>
    <p:extLst>
      <p:ext uri="{BB962C8B-B14F-4D97-AF65-F5344CB8AC3E}">
        <p14:creationId xmlns:p14="http://schemas.microsoft.com/office/powerpoint/2010/main" val="1723679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89DCA-9308-FCCC-31DF-EF1E2EB4B240}"/>
              </a:ext>
            </a:extLst>
          </p:cNvPr>
          <p:cNvSpPr>
            <a:spLocks noGrp="1"/>
          </p:cNvSpPr>
          <p:nvPr>
            <p:ph type="title"/>
          </p:nvPr>
        </p:nvSpPr>
        <p:spPr/>
        <p:txBody>
          <a:bodyPr/>
          <a:lstStyle/>
          <a:p>
            <a:r>
              <a:rPr lang="en-IN" dirty="0"/>
              <a:t>Poverty as Unfreedom</a:t>
            </a:r>
          </a:p>
        </p:txBody>
      </p:sp>
      <p:sp>
        <p:nvSpPr>
          <p:cNvPr id="3" name="Content Placeholder 2">
            <a:extLst>
              <a:ext uri="{FF2B5EF4-FFF2-40B4-BE49-F238E27FC236}">
                <a16:creationId xmlns:a16="http://schemas.microsoft.com/office/drawing/2014/main" id="{39EE311A-8663-3EBA-580F-5FDF32FAB1AC}"/>
              </a:ext>
            </a:extLst>
          </p:cNvPr>
          <p:cNvSpPr>
            <a:spLocks noGrp="1"/>
          </p:cNvSpPr>
          <p:nvPr>
            <p:ph sz="quarter" idx="1"/>
          </p:nvPr>
        </p:nvSpPr>
        <p:spPr/>
        <p:txBody>
          <a:bodyPr/>
          <a:lstStyle/>
          <a:p>
            <a:r>
              <a:rPr lang="en-US" dirty="0"/>
              <a:t>Poverty restricts choices and opportunities</a:t>
            </a:r>
          </a:p>
          <a:p>
            <a:r>
              <a:rPr lang="en-US" dirty="0"/>
              <a:t>Democracy alone cannot ensure freedom</a:t>
            </a:r>
          </a:p>
          <a:p>
            <a:r>
              <a:rPr lang="en-US" dirty="0"/>
              <a:t>Social policies are essential for real freedom</a:t>
            </a:r>
          </a:p>
          <a:p>
            <a:r>
              <a:rPr lang="en-US" dirty="0"/>
              <a:t>Poverty is not just lack of income</a:t>
            </a:r>
          </a:p>
          <a:p>
            <a:r>
              <a:rPr lang="en-US" dirty="0"/>
              <a:t>It is deprivation of basic capabilities</a:t>
            </a:r>
          </a:p>
          <a:p>
            <a:r>
              <a:rPr lang="en-US" dirty="0"/>
              <a:t>Hunger, illiteracy, disease reduce freedom</a:t>
            </a:r>
            <a:endParaRPr lang="en-IN" dirty="0"/>
          </a:p>
        </p:txBody>
      </p:sp>
    </p:spTree>
    <p:extLst>
      <p:ext uri="{BB962C8B-B14F-4D97-AF65-F5344CB8AC3E}">
        <p14:creationId xmlns:p14="http://schemas.microsoft.com/office/powerpoint/2010/main" val="2384097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A45CA-D862-CFB1-A1B1-6BF9B3A4375A}"/>
              </a:ext>
            </a:extLst>
          </p:cNvPr>
          <p:cNvSpPr>
            <a:spLocks noGrp="1"/>
          </p:cNvSpPr>
          <p:nvPr>
            <p:ph type="title"/>
          </p:nvPr>
        </p:nvSpPr>
        <p:spPr/>
        <p:txBody>
          <a:bodyPr/>
          <a:lstStyle/>
          <a:p>
            <a:r>
              <a:rPr lang="en-US" dirty="0"/>
              <a:t>Role of the State in Sen’s Theory</a:t>
            </a:r>
            <a:endParaRPr lang="en-IN" dirty="0"/>
          </a:p>
        </p:txBody>
      </p:sp>
      <p:sp>
        <p:nvSpPr>
          <p:cNvPr id="3" name="Content Placeholder 2">
            <a:extLst>
              <a:ext uri="{FF2B5EF4-FFF2-40B4-BE49-F238E27FC236}">
                <a16:creationId xmlns:a16="http://schemas.microsoft.com/office/drawing/2014/main" id="{7DE798B1-5783-BC76-34DC-3DA244646E51}"/>
              </a:ext>
            </a:extLst>
          </p:cNvPr>
          <p:cNvSpPr>
            <a:spLocks noGrp="1"/>
          </p:cNvSpPr>
          <p:nvPr>
            <p:ph sz="quarter" idx="1"/>
          </p:nvPr>
        </p:nvSpPr>
        <p:spPr/>
        <p:txBody>
          <a:bodyPr/>
          <a:lstStyle/>
          <a:p>
            <a:r>
              <a:rPr lang="en-US" dirty="0"/>
              <a:t>Active role of the state</a:t>
            </a:r>
          </a:p>
          <a:p>
            <a:r>
              <a:rPr lang="en-US" dirty="0"/>
              <a:t>Providing education, healthcare, social security</a:t>
            </a:r>
          </a:p>
          <a:p>
            <a:r>
              <a:rPr lang="en-US" dirty="0"/>
              <a:t>Creating conditions for people to exercise freedom</a:t>
            </a:r>
            <a:endParaRPr lang="en-IN" dirty="0"/>
          </a:p>
        </p:txBody>
      </p:sp>
    </p:spTree>
    <p:extLst>
      <p:ext uri="{BB962C8B-B14F-4D97-AF65-F5344CB8AC3E}">
        <p14:creationId xmlns:p14="http://schemas.microsoft.com/office/powerpoint/2010/main" val="3334745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pPr algn="ctr"/>
            <a:r>
              <a:rPr lang="en-US" sz="4000" b="1" dirty="0">
                <a:latin typeface="Agency FB" pitchFamily="34" charset="0"/>
              </a:rPr>
              <a:t>Introduction</a:t>
            </a:r>
          </a:p>
        </p:txBody>
      </p:sp>
      <p:sp>
        <p:nvSpPr>
          <p:cNvPr id="3" name="Content Placeholder 2"/>
          <p:cNvSpPr>
            <a:spLocks noGrp="1"/>
          </p:cNvSpPr>
          <p:nvPr>
            <p:ph sz="quarter" idx="1"/>
          </p:nvPr>
        </p:nvSpPr>
        <p:spPr>
          <a:xfrm>
            <a:off x="457200" y="1219200"/>
            <a:ext cx="8229600" cy="5181600"/>
          </a:xfrm>
        </p:spPr>
        <p:txBody>
          <a:bodyPr>
            <a:normAutofit/>
          </a:bodyPr>
          <a:lstStyle/>
          <a:p>
            <a:pPr algn="just"/>
            <a:r>
              <a:rPr lang="en-US" sz="2800" dirty="0">
                <a:latin typeface="Agency FB" pitchFamily="34" charset="0"/>
              </a:rPr>
              <a:t>Course objective:</a:t>
            </a:r>
          </a:p>
          <a:p>
            <a:pPr lvl="1" algn="just"/>
            <a:r>
              <a:rPr lang="en-US" dirty="0"/>
              <a:t>Help the students familiarize with the basic normative concepts of political theory. Each concept is related to a crucial political issue that requires analysis with the aid of our conceptual understanding. </a:t>
            </a:r>
          </a:p>
          <a:p>
            <a:pPr lvl="1" algn="just"/>
            <a:r>
              <a:rPr lang="en-US" dirty="0"/>
              <a:t>Encourage critical and reflective analysis and interpretation of social practices through the relevant conceptual toolkit. </a:t>
            </a:r>
          </a:p>
          <a:p>
            <a:pPr lvl="1" algn="just"/>
            <a:r>
              <a:rPr lang="en-US" dirty="0"/>
              <a:t>Introduce the students to the important debates in the subject. These debates prompt us to consider that there is no settled way of understanding concepts and that in the light of new insights and challenges, besides newer ways of perceiving and interpreting the world around us, we inaugurate new modes of political debates. </a:t>
            </a:r>
            <a:endParaRPr lang="en-US" dirty="0">
              <a:latin typeface="Agency FB"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niruddha\Desktop\Thank You.jpg"/>
          <p:cNvPicPr>
            <a:picLocks noGrp="1" noChangeAspect="1" noChangeArrowheads="1"/>
          </p:cNvPicPr>
          <p:nvPr>
            <p:ph sz="quarter" idx="1"/>
          </p:nvPr>
        </p:nvPicPr>
        <p:blipFill>
          <a:blip r:embed="rId2" cstate="print"/>
          <a:srcRect/>
          <a:stretch>
            <a:fillRect/>
          </a:stretch>
        </p:blipFill>
        <p:spPr bwMode="auto">
          <a:xfrm>
            <a:off x="609600" y="685801"/>
            <a:ext cx="7924800" cy="56515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1564C2-A967-CC75-B5C5-A70C99E408FA}"/>
              </a:ext>
            </a:extLst>
          </p:cNvPr>
          <p:cNvSpPr>
            <a:spLocks noGrp="1"/>
          </p:cNvSpPr>
          <p:nvPr>
            <p:ph sz="quarter" idx="1"/>
          </p:nvPr>
        </p:nvSpPr>
        <p:spPr>
          <a:xfrm>
            <a:off x="457200" y="990600"/>
            <a:ext cx="7467600" cy="5483352"/>
          </a:xfrm>
        </p:spPr>
        <p:txBody>
          <a:bodyPr>
            <a:normAutofit/>
          </a:bodyPr>
          <a:lstStyle/>
          <a:p>
            <a:r>
              <a:rPr lang="en-US" sz="4000" dirty="0">
                <a:latin typeface="Agency FB" pitchFamily="34" charset="0"/>
              </a:rPr>
              <a:t>Course outcome</a:t>
            </a:r>
          </a:p>
          <a:p>
            <a:pPr lvl="1" algn="just"/>
            <a:r>
              <a:rPr lang="en-US" dirty="0"/>
              <a:t>Understand the dimensions of shared living through these political values and concepts. </a:t>
            </a:r>
          </a:p>
          <a:p>
            <a:pPr lvl="1" algn="just"/>
            <a:r>
              <a:rPr lang="en-US" dirty="0"/>
              <a:t>Appreciate how these values and concepts enrich the discourses of political life, sharpening their analytical skills in the process. </a:t>
            </a:r>
          </a:p>
          <a:p>
            <a:pPr lvl="1" algn="just"/>
            <a:r>
              <a:rPr lang="en-US" dirty="0"/>
              <a:t>Reflect upon some of the important debates in political theory. </a:t>
            </a:r>
          </a:p>
          <a:p>
            <a:pPr lvl="1" algn="just"/>
            <a:r>
              <a:rPr lang="en-US" dirty="0"/>
              <a:t>Develop critical thinking and the ability to make logical inferences about socio-economic and political issues, on the basis of comparative and contemporary political discourses in India. </a:t>
            </a:r>
          </a:p>
        </p:txBody>
      </p:sp>
    </p:spTree>
    <p:extLst>
      <p:ext uri="{BB962C8B-B14F-4D97-AF65-F5344CB8AC3E}">
        <p14:creationId xmlns:p14="http://schemas.microsoft.com/office/powerpoint/2010/main" val="4095287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745163"/>
          </a:xfrm>
        </p:spPr>
        <p:txBody>
          <a:bodyPr>
            <a:noAutofit/>
          </a:bodyPr>
          <a:lstStyle/>
          <a:p>
            <a:pPr algn="ctr"/>
            <a:r>
              <a:rPr lang="en-US" sz="2800" b="1" dirty="0"/>
              <a:t>POL040204: Political Theory: Concepts and Debates</a:t>
            </a:r>
          </a:p>
          <a:p>
            <a:endParaRPr lang="en-US" sz="2000" b="1" dirty="0">
              <a:latin typeface="Andalus" pitchFamily="18" charset="-78"/>
              <a:cs typeface="Andalus" pitchFamily="18" charset="-78"/>
            </a:endParaRPr>
          </a:p>
          <a:p>
            <a:r>
              <a:rPr lang="en-IN" b="1" dirty="0"/>
              <a:t>Unit-I: Freedom and Equality </a:t>
            </a:r>
            <a:endParaRPr lang="en-IN" dirty="0"/>
          </a:p>
          <a:p>
            <a:pPr lvl="1"/>
            <a:r>
              <a:rPr lang="en-US" dirty="0"/>
              <a:t>Freedom: Lockean notion of Negative Freedom &amp; Amartya Sen’s notion of Development as Freedom </a:t>
            </a:r>
          </a:p>
          <a:p>
            <a:pPr lvl="1"/>
            <a:r>
              <a:rPr lang="en-US" dirty="0"/>
              <a:t>Equality: Procedural Equality and Substantive Equality </a:t>
            </a:r>
          </a:p>
          <a:p>
            <a:pPr lvl="1"/>
            <a:r>
              <a:rPr lang="en-US" dirty="0"/>
              <a:t>Egalitarianism: Background inequalities and differential treatment </a:t>
            </a:r>
          </a:p>
          <a:p>
            <a:endParaRPr lang="en-IN" dirty="0"/>
          </a:p>
          <a:p>
            <a:r>
              <a:rPr lang="en-IN" b="1" dirty="0"/>
              <a:t>Unit-II: Justice </a:t>
            </a:r>
            <a:endParaRPr lang="en-IN" dirty="0"/>
          </a:p>
          <a:p>
            <a:pPr lvl="1"/>
            <a:r>
              <a:rPr lang="en-IN" dirty="0"/>
              <a:t>Distributive Justice: John Rawls </a:t>
            </a:r>
          </a:p>
          <a:p>
            <a:pPr lvl="1"/>
            <a:r>
              <a:rPr lang="en-US" dirty="0"/>
              <a:t>Libertarian theories of Justice: F. A. Hayek </a:t>
            </a:r>
          </a:p>
          <a:p>
            <a:pPr lvl="1"/>
            <a:r>
              <a:rPr lang="en-IN" dirty="0"/>
              <a:t>Global Justice </a:t>
            </a:r>
          </a:p>
          <a:p>
            <a:pPr marL="0" indent="0" algn="just">
              <a:buNone/>
            </a:pPr>
            <a:endParaRPr lang="en-US" sz="2000" dirty="0">
              <a:latin typeface="Andalus" pitchFamily="18" charset="-78"/>
              <a:cs typeface="Andalus"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B07000-BEE4-5B6D-4D3F-B514CCCAB137}"/>
              </a:ext>
            </a:extLst>
          </p:cNvPr>
          <p:cNvSpPr>
            <a:spLocks noGrp="1"/>
          </p:cNvSpPr>
          <p:nvPr>
            <p:ph sz="quarter" idx="1"/>
          </p:nvPr>
        </p:nvSpPr>
        <p:spPr>
          <a:xfrm>
            <a:off x="457200" y="609600"/>
            <a:ext cx="7924800" cy="5864352"/>
          </a:xfrm>
        </p:spPr>
        <p:txBody>
          <a:bodyPr/>
          <a:lstStyle/>
          <a:p>
            <a:r>
              <a:rPr lang="en-IN" b="1" dirty="0"/>
              <a:t>Unit-III: Rights and Obligation </a:t>
            </a:r>
            <a:endParaRPr lang="en-IN" dirty="0"/>
          </a:p>
          <a:p>
            <a:pPr lvl="1"/>
            <a:r>
              <a:rPr lang="en-US" dirty="0"/>
              <a:t>The Universality of Rights and Differentiated Rights </a:t>
            </a:r>
          </a:p>
          <a:p>
            <a:pPr lvl="1"/>
            <a:r>
              <a:rPr lang="en-US" dirty="0"/>
              <a:t>Rights, Obligation and Civil Disobedience </a:t>
            </a:r>
          </a:p>
          <a:p>
            <a:pPr lvl="1"/>
            <a:r>
              <a:rPr lang="en-US" dirty="0"/>
              <a:t>Theories of Political Obligation: Conservatism, Consent Theory, Anarchism </a:t>
            </a:r>
          </a:p>
          <a:p>
            <a:endParaRPr lang="en-IN" dirty="0"/>
          </a:p>
          <a:p>
            <a:r>
              <a:rPr lang="en-IN" b="1" dirty="0"/>
              <a:t>Unit-IV: Major Debates </a:t>
            </a:r>
            <a:endParaRPr lang="en-IN" dirty="0"/>
          </a:p>
          <a:p>
            <a:pPr lvl="1"/>
            <a:r>
              <a:rPr lang="en-US" dirty="0"/>
              <a:t>Whatever happens to nation-state? </a:t>
            </a:r>
            <a:r>
              <a:rPr lang="en-US" i="1" dirty="0"/>
              <a:t>Sovereignty under Globalization</a:t>
            </a:r>
            <a:r>
              <a:rPr lang="en-US" dirty="0"/>
              <a:t>. </a:t>
            </a:r>
          </a:p>
          <a:p>
            <a:pPr lvl="1"/>
            <a:r>
              <a:rPr lang="en-US" dirty="0"/>
              <a:t>How do we accommodate diversity in plural society? </a:t>
            </a:r>
            <a:r>
              <a:rPr lang="en-US" i="1" dirty="0"/>
              <a:t>Diversity and Multiculturalism</a:t>
            </a:r>
            <a:r>
              <a:rPr lang="en-US" dirty="0"/>
              <a:t>. </a:t>
            </a:r>
          </a:p>
          <a:p>
            <a:pPr lvl="1"/>
            <a:r>
              <a:rPr lang="en-US" dirty="0"/>
              <a:t>How do we deal with the </a:t>
            </a:r>
            <a:r>
              <a:rPr lang="en-US" i="1" dirty="0"/>
              <a:t>climate changes</a:t>
            </a:r>
            <a:r>
              <a:rPr lang="en-US" dirty="0"/>
              <a:t>? </a:t>
            </a:r>
            <a:r>
              <a:rPr lang="en-US" i="1" dirty="0"/>
              <a:t>Ecological Rights </a:t>
            </a:r>
            <a:r>
              <a:rPr lang="en-US" dirty="0"/>
              <a:t>as human rights </a:t>
            </a:r>
          </a:p>
          <a:p>
            <a:endParaRPr lang="en-IN" dirty="0"/>
          </a:p>
        </p:txBody>
      </p:sp>
    </p:spTree>
    <p:extLst>
      <p:ext uri="{BB962C8B-B14F-4D97-AF65-F5344CB8AC3E}">
        <p14:creationId xmlns:p14="http://schemas.microsoft.com/office/powerpoint/2010/main" val="800996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676400"/>
            <a:ext cx="8229600" cy="4876800"/>
          </a:xfrm>
        </p:spPr>
        <p:txBody>
          <a:bodyPr>
            <a:normAutofit/>
          </a:bodyPr>
          <a:lstStyle/>
          <a:p>
            <a:r>
              <a:rPr lang="en-IN" b="1" dirty="0"/>
              <a:t>Unit-I: Freedom and Equality </a:t>
            </a:r>
            <a:endParaRPr lang="en-IN" dirty="0"/>
          </a:p>
          <a:p>
            <a:pPr lvl="1"/>
            <a:r>
              <a:rPr lang="en-US" dirty="0"/>
              <a:t>Freedom: Lockean notion of Negative Freedom &amp; Amartya Sen’s notion of Development as Freedom </a:t>
            </a:r>
          </a:p>
          <a:p>
            <a:pPr lvl="1"/>
            <a:r>
              <a:rPr lang="en-US" dirty="0"/>
              <a:t>Equality: Procedural Equality and Substantive Equality </a:t>
            </a:r>
          </a:p>
          <a:p>
            <a:pPr lvl="1"/>
            <a:r>
              <a:rPr lang="en-US" dirty="0"/>
              <a:t>Egalitarianism: Background inequalities and differential treatment </a:t>
            </a:r>
          </a:p>
          <a:p>
            <a:endParaRPr lang="en-US" dirty="0">
              <a:latin typeface="Angsana New" pitchFamily="18" charset="-34"/>
              <a:cs typeface="Angsana New"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77986-AC80-6662-6371-9A295A9FBB09}"/>
              </a:ext>
            </a:extLst>
          </p:cNvPr>
          <p:cNvSpPr>
            <a:spLocks noGrp="1"/>
          </p:cNvSpPr>
          <p:nvPr>
            <p:ph type="title"/>
          </p:nvPr>
        </p:nvSpPr>
        <p:spPr>
          <a:xfrm>
            <a:off x="457200" y="274638"/>
            <a:ext cx="7467600" cy="1096962"/>
          </a:xfrm>
        </p:spPr>
        <p:txBody>
          <a:bodyPr>
            <a:normAutofit fontScale="90000"/>
          </a:bodyPr>
          <a:lstStyle/>
          <a:p>
            <a:pPr algn="ctr"/>
            <a:r>
              <a:rPr lang="en-US" dirty="0"/>
              <a:t>Freedom: Lockean notion of Negative Freedom &amp; Amartya Sen’s notion of Development as Freedom </a:t>
            </a:r>
            <a:endParaRPr lang="en-IN" dirty="0"/>
          </a:p>
        </p:txBody>
      </p:sp>
      <p:sp>
        <p:nvSpPr>
          <p:cNvPr id="3" name="Content Placeholder 2">
            <a:extLst>
              <a:ext uri="{FF2B5EF4-FFF2-40B4-BE49-F238E27FC236}">
                <a16:creationId xmlns:a16="http://schemas.microsoft.com/office/drawing/2014/main" id="{BC4891F6-532D-B682-88C5-FEFB08FAB354}"/>
              </a:ext>
            </a:extLst>
          </p:cNvPr>
          <p:cNvSpPr>
            <a:spLocks noGrp="1"/>
          </p:cNvSpPr>
          <p:nvPr>
            <p:ph sz="quarter" idx="1"/>
          </p:nvPr>
        </p:nvSpPr>
        <p:spPr/>
        <p:txBody>
          <a:bodyPr/>
          <a:lstStyle/>
          <a:p>
            <a:r>
              <a:rPr lang="en-US" dirty="0"/>
              <a:t>Simple: Freedom is the state of being free.</a:t>
            </a:r>
          </a:p>
          <a:p>
            <a:r>
              <a:rPr lang="en-US" dirty="0"/>
              <a:t>Freedom means not confined or restrained in any manner. </a:t>
            </a:r>
          </a:p>
          <a:p>
            <a:r>
              <a:rPr lang="en-IN" b="1" dirty="0"/>
              <a:t>John Locke – Background</a:t>
            </a:r>
          </a:p>
          <a:p>
            <a:pPr lvl="1"/>
            <a:r>
              <a:rPr lang="en-US" altLang="en-US" dirty="0">
                <a:latin typeface="+mj-lt"/>
              </a:rPr>
              <a:t>John Locke (1632–1704)</a:t>
            </a:r>
          </a:p>
          <a:p>
            <a:pPr lvl="1"/>
            <a:r>
              <a:rPr lang="en-US" altLang="en-US" dirty="0">
                <a:latin typeface="+mj-lt"/>
              </a:rPr>
              <a:t>English political philosopher</a:t>
            </a:r>
          </a:p>
          <a:p>
            <a:pPr lvl="1"/>
            <a:r>
              <a:rPr lang="en-US" altLang="en-US" dirty="0">
                <a:latin typeface="+mj-lt"/>
              </a:rPr>
              <a:t>Key work: </a:t>
            </a:r>
            <a:r>
              <a:rPr lang="en-US" altLang="en-US" i="1" dirty="0">
                <a:latin typeface="+mj-lt"/>
              </a:rPr>
              <a:t>Two Treatises of Government</a:t>
            </a:r>
          </a:p>
          <a:p>
            <a:pPr lvl="1"/>
            <a:r>
              <a:rPr lang="en-US" altLang="en-US" dirty="0">
                <a:latin typeface="+mj-lt"/>
              </a:rPr>
              <a:t>Known as the father of classical liberalism</a:t>
            </a:r>
          </a:p>
          <a:p>
            <a:endParaRPr lang="en-IN" dirty="0"/>
          </a:p>
        </p:txBody>
      </p:sp>
    </p:spTree>
    <p:extLst>
      <p:ext uri="{BB962C8B-B14F-4D97-AF65-F5344CB8AC3E}">
        <p14:creationId xmlns:p14="http://schemas.microsoft.com/office/powerpoint/2010/main" val="2689286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940A5-FF47-ED52-CA31-BD2B9EA7E55E}"/>
              </a:ext>
            </a:extLst>
          </p:cNvPr>
          <p:cNvSpPr>
            <a:spLocks noGrp="1"/>
          </p:cNvSpPr>
          <p:nvPr>
            <p:ph type="title"/>
          </p:nvPr>
        </p:nvSpPr>
        <p:spPr>
          <a:xfrm>
            <a:off x="457200" y="457200"/>
            <a:ext cx="7467600" cy="715962"/>
          </a:xfrm>
        </p:spPr>
        <p:txBody>
          <a:bodyPr/>
          <a:lstStyle/>
          <a:p>
            <a:r>
              <a:rPr lang="en-IN" dirty="0"/>
              <a:t>Locke’s Idea of Freedom</a:t>
            </a:r>
          </a:p>
        </p:txBody>
      </p:sp>
      <p:sp>
        <p:nvSpPr>
          <p:cNvPr id="3" name="Content Placeholder 2">
            <a:extLst>
              <a:ext uri="{FF2B5EF4-FFF2-40B4-BE49-F238E27FC236}">
                <a16:creationId xmlns:a16="http://schemas.microsoft.com/office/drawing/2014/main" id="{8C31C8AD-725A-5329-402D-13D691E93E88}"/>
              </a:ext>
            </a:extLst>
          </p:cNvPr>
          <p:cNvSpPr>
            <a:spLocks noGrp="1"/>
          </p:cNvSpPr>
          <p:nvPr>
            <p:ph sz="quarter" idx="1"/>
          </p:nvPr>
        </p:nvSpPr>
        <p:spPr>
          <a:xfrm>
            <a:off x="457200" y="1905000"/>
            <a:ext cx="7467600" cy="3657600"/>
          </a:xfrm>
        </p:spPr>
        <p:txBody>
          <a:bodyPr/>
          <a:lstStyle/>
          <a:p>
            <a:r>
              <a:rPr lang="en-US" dirty="0" err="1"/>
              <a:t>Emphasise</a:t>
            </a:r>
            <a:r>
              <a:rPr lang="en-US" dirty="0"/>
              <a:t> that for Locke, freedom does not mean absence of all rules. Laws are necessary to protect liberty from arbitrary power.</a:t>
            </a:r>
          </a:p>
          <a:p>
            <a:r>
              <a:rPr lang="en-US" dirty="0"/>
              <a:t>Freedom means </a:t>
            </a:r>
            <a:r>
              <a:rPr lang="en-US" b="1" dirty="0"/>
              <a:t>absence of external restraint</a:t>
            </a:r>
            <a:endParaRPr lang="en-US" dirty="0"/>
          </a:p>
          <a:p>
            <a:r>
              <a:rPr lang="en-US" dirty="0"/>
              <a:t>Individuals are free when not interfered with by others or the state</a:t>
            </a:r>
          </a:p>
          <a:p>
            <a:r>
              <a:rPr lang="en-US" dirty="0"/>
              <a:t>Freedom exists within the limits of law</a:t>
            </a:r>
          </a:p>
          <a:p>
            <a:endParaRPr lang="en-IN" dirty="0"/>
          </a:p>
        </p:txBody>
      </p:sp>
    </p:spTree>
    <p:extLst>
      <p:ext uri="{BB962C8B-B14F-4D97-AF65-F5344CB8AC3E}">
        <p14:creationId xmlns:p14="http://schemas.microsoft.com/office/powerpoint/2010/main" val="820671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1F405-B2A6-462E-2504-D5B5A110FB13}"/>
              </a:ext>
            </a:extLst>
          </p:cNvPr>
          <p:cNvSpPr>
            <a:spLocks noGrp="1"/>
          </p:cNvSpPr>
          <p:nvPr>
            <p:ph type="title"/>
          </p:nvPr>
        </p:nvSpPr>
        <p:spPr/>
        <p:txBody>
          <a:bodyPr/>
          <a:lstStyle/>
          <a:p>
            <a:r>
              <a:rPr lang="en-IN" dirty="0"/>
              <a:t>Negative Freedom (Lockean Sense)</a:t>
            </a:r>
          </a:p>
        </p:txBody>
      </p:sp>
      <p:sp>
        <p:nvSpPr>
          <p:cNvPr id="3" name="Content Placeholder 2">
            <a:extLst>
              <a:ext uri="{FF2B5EF4-FFF2-40B4-BE49-F238E27FC236}">
                <a16:creationId xmlns:a16="http://schemas.microsoft.com/office/drawing/2014/main" id="{03B0BD07-36E2-994E-0494-5A8BB082BA1D}"/>
              </a:ext>
            </a:extLst>
          </p:cNvPr>
          <p:cNvSpPr>
            <a:spLocks noGrp="1"/>
          </p:cNvSpPr>
          <p:nvPr>
            <p:ph sz="quarter" idx="1"/>
          </p:nvPr>
        </p:nvSpPr>
        <p:spPr/>
        <p:txBody>
          <a:bodyPr/>
          <a:lstStyle/>
          <a:p>
            <a:r>
              <a:rPr lang="en-US" dirty="0"/>
              <a:t>Freedom from external constraints</a:t>
            </a:r>
          </a:p>
          <a:p>
            <a:r>
              <a:rPr lang="en-US" altLang="en-US" dirty="0">
                <a:latin typeface="+mj-lt"/>
              </a:rPr>
              <a:t>Freedom from external constraints</a:t>
            </a:r>
          </a:p>
          <a:p>
            <a:r>
              <a:rPr lang="en-US" altLang="en-US" dirty="0">
                <a:latin typeface="+mj-lt"/>
              </a:rPr>
              <a:t>Absence of coercion by state or individuals</a:t>
            </a:r>
          </a:p>
          <a:p>
            <a:r>
              <a:rPr lang="en-US" altLang="en-US" dirty="0">
                <a:latin typeface="+mj-lt"/>
              </a:rPr>
              <a:t>Closely linked with liberal constitutionalism</a:t>
            </a:r>
          </a:p>
          <a:p>
            <a:r>
              <a:rPr lang="en-US" altLang="en-US" dirty="0">
                <a:latin typeface="+mj-lt"/>
              </a:rPr>
              <a:t>Freedom </a:t>
            </a:r>
            <a:r>
              <a:rPr lang="en-US" altLang="en-US" i="1" dirty="0">
                <a:latin typeface="+mj-lt"/>
              </a:rPr>
              <a:t>from</a:t>
            </a:r>
            <a:r>
              <a:rPr lang="en-US" altLang="en-US" dirty="0">
                <a:latin typeface="+mj-lt"/>
              </a:rPr>
              <a:t> interference</a:t>
            </a:r>
          </a:p>
          <a:p>
            <a:r>
              <a:rPr lang="en-US" altLang="en-US" dirty="0">
                <a:latin typeface="+mj-lt"/>
              </a:rPr>
              <a:t>Individuals are free to act according to their own will</a:t>
            </a:r>
          </a:p>
          <a:p>
            <a:r>
              <a:rPr lang="en-US" altLang="en-US" dirty="0">
                <a:latin typeface="+mj-lt"/>
              </a:rPr>
              <a:t>State should not unnecessarily interfere</a:t>
            </a:r>
          </a:p>
          <a:p>
            <a:r>
              <a:rPr lang="en-US" altLang="en-US" dirty="0">
                <a:latin typeface="+mj-lt"/>
              </a:rPr>
              <a:t>Law exists to protect freedom, not destroy it</a:t>
            </a:r>
          </a:p>
          <a:p>
            <a:endParaRPr lang="en-IN" dirty="0"/>
          </a:p>
        </p:txBody>
      </p:sp>
    </p:spTree>
    <p:extLst>
      <p:ext uri="{BB962C8B-B14F-4D97-AF65-F5344CB8AC3E}">
        <p14:creationId xmlns:p14="http://schemas.microsoft.com/office/powerpoint/2010/main" val="10307476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8258</TotalTime>
  <Words>917</Words>
  <Application>Microsoft Office PowerPoint</Application>
  <PresentationFormat>On-screen Show (4:3)</PresentationFormat>
  <Paragraphs>127</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Agency FB</vt:lpstr>
      <vt:lpstr>Andalus</vt:lpstr>
      <vt:lpstr>Angsana New</vt:lpstr>
      <vt:lpstr>Century Schoolbook</vt:lpstr>
      <vt:lpstr>Wingdings</vt:lpstr>
      <vt:lpstr>Wingdings 2</vt:lpstr>
      <vt:lpstr>Oriel</vt:lpstr>
      <vt:lpstr>  POL040204: Political Theory: Concepts and Debates  </vt:lpstr>
      <vt:lpstr>Introduction</vt:lpstr>
      <vt:lpstr>PowerPoint Presentation</vt:lpstr>
      <vt:lpstr>PowerPoint Presentation</vt:lpstr>
      <vt:lpstr>PowerPoint Presentation</vt:lpstr>
      <vt:lpstr>PowerPoint Presentation</vt:lpstr>
      <vt:lpstr>Freedom: Lockean notion of Negative Freedom &amp; Amartya Sen’s notion of Development as Freedom </vt:lpstr>
      <vt:lpstr>Locke’s Idea of Freedom</vt:lpstr>
      <vt:lpstr>Negative Freedom (Lockean Sense)</vt:lpstr>
      <vt:lpstr>Freedom and Natural Rights in Locke</vt:lpstr>
      <vt:lpstr>Limits to Freedom in Locke</vt:lpstr>
      <vt:lpstr>Criticism of Lockean Freedom</vt:lpstr>
      <vt:lpstr>Transition to Amartya Sen</vt:lpstr>
      <vt:lpstr>Development as Freedom – Core Idea</vt:lpstr>
      <vt:lpstr>Sen’s Concept of Positive Freedom</vt:lpstr>
      <vt:lpstr>Capability Approach</vt:lpstr>
      <vt:lpstr>Instrumental Freedoms</vt:lpstr>
      <vt:lpstr>Poverty as Unfreedom</vt:lpstr>
      <vt:lpstr>Role of the State in Sen’s Theory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 HC 4036  Global Politics</dc:title>
  <dc:creator>Aniruddha</dc:creator>
  <cp:lastModifiedBy>Aniruddha Kumar Baro</cp:lastModifiedBy>
  <cp:revision>133</cp:revision>
  <dcterms:created xsi:type="dcterms:W3CDTF">2006-08-16T00:00:00Z</dcterms:created>
  <dcterms:modified xsi:type="dcterms:W3CDTF">2026-03-17T10:38:46Z</dcterms:modified>
</cp:coreProperties>
</file>