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373" r:id="rId3"/>
    <p:sldId id="374" r:id="rId4"/>
    <p:sldId id="380" r:id="rId5"/>
    <p:sldId id="381" r:id="rId6"/>
    <p:sldId id="382" r:id="rId7"/>
    <p:sldId id="383" r:id="rId8"/>
    <p:sldId id="384" r:id="rId9"/>
    <p:sldId id="385" r:id="rId10"/>
    <p:sldId id="386" r:id="rId11"/>
    <p:sldId id="387" r:id="rId12"/>
    <p:sldId id="393" r:id="rId13"/>
    <p:sldId id="388" r:id="rId14"/>
    <p:sldId id="389" r:id="rId15"/>
    <p:sldId id="390" r:id="rId16"/>
    <p:sldId id="394" r:id="rId17"/>
    <p:sldId id="395" r:id="rId18"/>
    <p:sldId id="396" r:id="rId19"/>
    <p:sldId id="397" r:id="rId20"/>
    <p:sldId id="293" r:id="rId21"/>
    <p:sldId id="3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55" d="100"/>
          <a:sy n="55" d="100"/>
        </p:scale>
        <p:origin x="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8D731-D9A9-4D7A-9875-4986BDC9C841}" type="datetimeFigureOut">
              <a:rPr lang="en-IN" smtClean="0"/>
              <a:t>17-03-2026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FC030-5568-4A47-AA13-AF0CF0212DF2}" type="slidenum">
              <a:rPr lang="en-IN" smtClean="0"/>
              <a:t>‹#›</a:t>
            </a:fld>
            <a:endParaRPr lang="en-IN"/>
          </a:p>
        </p:txBody>
      </p:sp>
    </p:spTree>
    <p:extLst>
      <p:ext uri="{BB962C8B-B14F-4D97-AF65-F5344CB8AC3E}">
        <p14:creationId xmlns:p14="http://schemas.microsoft.com/office/powerpoint/2010/main" val="222693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CFC030-5568-4A47-AA13-AF0CF0212DF2}" type="slidenum">
              <a:rPr lang="en-IN" smtClean="0"/>
              <a:t>14</a:t>
            </a:fld>
            <a:endParaRPr lang="en-IN"/>
          </a:p>
        </p:txBody>
      </p:sp>
    </p:spTree>
    <p:extLst>
      <p:ext uri="{BB962C8B-B14F-4D97-AF65-F5344CB8AC3E}">
        <p14:creationId xmlns:p14="http://schemas.microsoft.com/office/powerpoint/2010/main" val="307748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3/17/2026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3/17/2026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3/17/2026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3/17/2026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3/17/2026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3/17/2026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600200"/>
          </a:xfrm>
        </p:spPr>
        <p:txBody>
          <a:bodyPr>
            <a:normAutofit/>
          </a:bodyPr>
          <a:lstStyle/>
          <a:p>
            <a:pPr algn="ctr"/>
            <a:br>
              <a:rPr lang="en-IN" b="0" dirty="0"/>
            </a:br>
            <a:r>
              <a:rPr lang="en-US" b="0" dirty="0"/>
              <a:t> </a:t>
            </a:r>
            <a:r>
              <a:rPr lang="en-US" dirty="0"/>
              <a:t>POL040204: Political Theory: Concepts and Debates </a:t>
            </a:r>
            <a:r>
              <a:rPr lang="en-US" b="0" dirty="0"/>
              <a:t>	</a:t>
            </a:r>
          </a:p>
        </p:txBody>
      </p:sp>
      <p:sp>
        <p:nvSpPr>
          <p:cNvPr id="3" name="Subtitle 2"/>
          <p:cNvSpPr>
            <a:spLocks noGrp="1"/>
          </p:cNvSpPr>
          <p:nvPr>
            <p:ph type="subTitle" idx="1"/>
          </p:nvPr>
        </p:nvSpPr>
        <p:spPr>
          <a:xfrm>
            <a:off x="1371600" y="3048000"/>
            <a:ext cx="6400800" cy="2667000"/>
          </a:xfrm>
        </p:spPr>
        <p:txBody>
          <a:bodyPr>
            <a:noAutofit/>
          </a:bodyPr>
          <a:lstStyle/>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pPr algn="ctr"/>
            <a:r>
              <a:rPr lang="en-US" dirty="0" err="1">
                <a:solidFill>
                  <a:schemeClr val="tx1"/>
                </a:solidFill>
                <a:latin typeface="Andalus" pitchFamily="18" charset="-78"/>
                <a:cs typeface="Andalus" pitchFamily="18" charset="-78"/>
              </a:rPr>
              <a:t>Aniruddha</a:t>
            </a:r>
            <a:r>
              <a:rPr lang="en-US" dirty="0">
                <a:solidFill>
                  <a:schemeClr val="tx1"/>
                </a:solidFill>
                <a:latin typeface="Andalus" pitchFamily="18" charset="-78"/>
                <a:cs typeface="Andalus" pitchFamily="18" charset="-78"/>
              </a:rPr>
              <a:t> Kumar </a:t>
            </a:r>
            <a:r>
              <a:rPr lang="en-US" dirty="0" err="1">
                <a:solidFill>
                  <a:schemeClr val="tx1"/>
                </a:solidFill>
                <a:latin typeface="Andalus" pitchFamily="18" charset="-78"/>
                <a:cs typeface="Andalus" pitchFamily="18" charset="-78"/>
              </a:rPr>
              <a:t>Baro</a:t>
            </a:r>
            <a:endParaRPr lang="en-US" dirty="0"/>
          </a:p>
        </p:txBody>
      </p:sp>
      <p:pic>
        <p:nvPicPr>
          <p:cNvPr id="5" name="Picture 4" descr="C:\Users\Aniruddha\Desktop\download.jpg"/>
          <p:cNvPicPr/>
          <p:nvPr/>
        </p:nvPicPr>
        <p:blipFill>
          <a:blip r:embed="rId2" cstate="print"/>
          <a:srcRect/>
          <a:stretch>
            <a:fillRect/>
          </a:stretch>
        </p:blipFill>
        <p:spPr bwMode="auto">
          <a:xfrm>
            <a:off x="3962400" y="3026229"/>
            <a:ext cx="1499634" cy="14548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796B-17DA-D479-5469-C8D1EE486507}"/>
              </a:ext>
            </a:extLst>
          </p:cNvPr>
          <p:cNvSpPr>
            <a:spLocks noGrp="1"/>
          </p:cNvSpPr>
          <p:nvPr>
            <p:ph type="title"/>
          </p:nvPr>
        </p:nvSpPr>
        <p:spPr>
          <a:xfrm>
            <a:off x="457200" y="274638"/>
            <a:ext cx="7467600" cy="639762"/>
          </a:xfrm>
        </p:spPr>
        <p:txBody>
          <a:bodyPr/>
          <a:lstStyle/>
          <a:p>
            <a:pPr algn="ctr"/>
            <a:r>
              <a:rPr lang="en-IN" dirty="0"/>
              <a:t>Major Theoretical Approaches</a:t>
            </a:r>
          </a:p>
        </p:txBody>
      </p:sp>
      <p:sp>
        <p:nvSpPr>
          <p:cNvPr id="3" name="Content Placeholder 2">
            <a:extLst>
              <a:ext uri="{FF2B5EF4-FFF2-40B4-BE49-F238E27FC236}">
                <a16:creationId xmlns:a16="http://schemas.microsoft.com/office/drawing/2014/main" id="{78522D7E-11FF-2F60-F549-FF20EF078F46}"/>
              </a:ext>
            </a:extLst>
          </p:cNvPr>
          <p:cNvSpPr>
            <a:spLocks noGrp="1"/>
          </p:cNvSpPr>
          <p:nvPr>
            <p:ph sz="quarter" idx="1"/>
          </p:nvPr>
        </p:nvSpPr>
        <p:spPr>
          <a:xfrm>
            <a:off x="457200" y="1143000"/>
            <a:ext cx="7467600" cy="5330952"/>
          </a:xfrm>
        </p:spPr>
        <p:txBody>
          <a:bodyPr/>
          <a:lstStyle/>
          <a:p>
            <a:pPr marL="0" indent="0" algn="ctr">
              <a:buNone/>
            </a:pPr>
            <a:r>
              <a:rPr lang="en-IN" dirty="0"/>
              <a:t>Cosmopolitanism</a:t>
            </a:r>
          </a:p>
          <a:p>
            <a:r>
              <a:rPr lang="en-US" dirty="0"/>
              <a:t>All humans equal moral worth</a:t>
            </a:r>
          </a:p>
          <a:p>
            <a:r>
              <a:rPr lang="en-US" dirty="0"/>
              <a:t>Borders morally irrelevant</a:t>
            </a:r>
          </a:p>
          <a:p>
            <a:r>
              <a:rPr lang="en-US" dirty="0"/>
              <a:t>Supports:</a:t>
            </a:r>
          </a:p>
          <a:p>
            <a:pPr lvl="1"/>
            <a:r>
              <a:rPr lang="en-US" dirty="0"/>
              <a:t>Global redistribution</a:t>
            </a:r>
          </a:p>
          <a:p>
            <a:pPr lvl="1"/>
            <a:r>
              <a:rPr lang="en-US" dirty="0"/>
              <a:t>International human rights</a:t>
            </a:r>
          </a:p>
          <a:p>
            <a:pPr lvl="1"/>
            <a:r>
              <a:rPr lang="en-US" dirty="0"/>
              <a:t>Global democracy</a:t>
            </a:r>
          </a:p>
          <a:p>
            <a:r>
              <a:rPr lang="en-US" dirty="0"/>
              <a:t>Thinkers: Pogge, Nussbaum</a:t>
            </a:r>
          </a:p>
          <a:p>
            <a:endParaRPr lang="en-IN" dirty="0"/>
          </a:p>
        </p:txBody>
      </p:sp>
    </p:spTree>
    <p:extLst>
      <p:ext uri="{BB962C8B-B14F-4D97-AF65-F5344CB8AC3E}">
        <p14:creationId xmlns:p14="http://schemas.microsoft.com/office/powerpoint/2010/main" val="134161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BDCC5-04E2-F524-909D-031E6A74B6AC}"/>
              </a:ext>
            </a:extLst>
          </p:cNvPr>
          <p:cNvSpPr>
            <a:spLocks noGrp="1"/>
          </p:cNvSpPr>
          <p:nvPr>
            <p:ph sz="quarter" idx="1"/>
          </p:nvPr>
        </p:nvSpPr>
        <p:spPr>
          <a:xfrm>
            <a:off x="457200" y="609600"/>
            <a:ext cx="7467600" cy="5864352"/>
          </a:xfrm>
        </p:spPr>
        <p:txBody>
          <a:bodyPr/>
          <a:lstStyle/>
          <a:p>
            <a:pPr marL="0" indent="0" algn="ctr">
              <a:buNone/>
            </a:pPr>
            <a:r>
              <a:rPr lang="en-IN" b="1" dirty="0"/>
              <a:t>Communitarianism / Statism</a:t>
            </a:r>
          </a:p>
          <a:p>
            <a:r>
              <a:rPr lang="en-US" dirty="0"/>
              <a:t>Justice applies within political communities</a:t>
            </a:r>
          </a:p>
          <a:p>
            <a:r>
              <a:rPr lang="en-US" dirty="0"/>
              <a:t>Shared culture &amp; institutions matter</a:t>
            </a:r>
          </a:p>
          <a:p>
            <a:r>
              <a:rPr lang="en-US" dirty="0"/>
              <a:t>States are primary units of justice</a:t>
            </a:r>
          </a:p>
          <a:p>
            <a:r>
              <a:rPr lang="en-US" dirty="0"/>
              <a:t>Thinkers: Rawls (partly), Miller</a:t>
            </a:r>
          </a:p>
          <a:p>
            <a:pPr marL="0" indent="0" algn="ctr">
              <a:buNone/>
            </a:pPr>
            <a:r>
              <a:rPr lang="fr-FR" b="1" dirty="0" err="1"/>
              <a:t>Marxist</a:t>
            </a:r>
            <a:r>
              <a:rPr lang="fr-FR" b="1" dirty="0"/>
              <a:t> Perspective on Global Justice</a:t>
            </a:r>
          </a:p>
          <a:p>
            <a:r>
              <a:rPr lang="en-US" dirty="0"/>
              <a:t>Global capitalism creates exploitation</a:t>
            </a:r>
          </a:p>
          <a:p>
            <a:r>
              <a:rPr lang="en-US" dirty="0"/>
              <a:t>Core vs Periphery (Dependency theory)</a:t>
            </a:r>
          </a:p>
          <a:p>
            <a:r>
              <a:rPr lang="en-US" dirty="0"/>
              <a:t>Multinational corporations exploit Global South</a:t>
            </a:r>
          </a:p>
          <a:p>
            <a:r>
              <a:rPr lang="en-US" dirty="0"/>
              <a:t>Example:</a:t>
            </a:r>
          </a:p>
          <a:p>
            <a:pPr lvl="1"/>
            <a:r>
              <a:rPr lang="en-US" dirty="0"/>
              <a:t>Unequal trade relations</a:t>
            </a:r>
          </a:p>
          <a:p>
            <a:pPr lvl="1"/>
            <a:r>
              <a:rPr lang="en-US" dirty="0"/>
              <a:t>Resource extraction</a:t>
            </a:r>
          </a:p>
          <a:p>
            <a:endParaRPr lang="en-IN" dirty="0"/>
          </a:p>
        </p:txBody>
      </p:sp>
    </p:spTree>
    <p:extLst>
      <p:ext uri="{BB962C8B-B14F-4D97-AF65-F5344CB8AC3E}">
        <p14:creationId xmlns:p14="http://schemas.microsoft.com/office/powerpoint/2010/main" val="385586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2CBC-1A19-FC82-A259-C5DA63C9A3BC}"/>
              </a:ext>
            </a:extLst>
          </p:cNvPr>
          <p:cNvSpPr>
            <a:spLocks noGrp="1"/>
          </p:cNvSpPr>
          <p:nvPr>
            <p:ph type="title"/>
          </p:nvPr>
        </p:nvSpPr>
        <p:spPr>
          <a:xfrm>
            <a:off x="457200" y="274638"/>
            <a:ext cx="7467600" cy="487362"/>
          </a:xfrm>
        </p:spPr>
        <p:txBody>
          <a:bodyPr>
            <a:normAutofit fontScale="90000"/>
          </a:bodyPr>
          <a:lstStyle/>
          <a:p>
            <a:pPr algn="ctr"/>
            <a:r>
              <a:rPr lang="en-IN" dirty="0"/>
              <a:t>Global Inequality (Data Slide)</a:t>
            </a:r>
          </a:p>
        </p:txBody>
      </p:sp>
      <p:sp>
        <p:nvSpPr>
          <p:cNvPr id="3" name="Content Placeholder 2">
            <a:extLst>
              <a:ext uri="{FF2B5EF4-FFF2-40B4-BE49-F238E27FC236}">
                <a16:creationId xmlns:a16="http://schemas.microsoft.com/office/drawing/2014/main" id="{F79A8A7E-2DB4-121E-C06C-31520BC87A48}"/>
              </a:ext>
            </a:extLst>
          </p:cNvPr>
          <p:cNvSpPr>
            <a:spLocks noGrp="1"/>
          </p:cNvSpPr>
          <p:nvPr>
            <p:ph sz="quarter" idx="1"/>
          </p:nvPr>
        </p:nvSpPr>
        <p:spPr>
          <a:xfrm>
            <a:off x="5105400" y="914400"/>
            <a:ext cx="3657600" cy="5559552"/>
          </a:xfrm>
        </p:spPr>
        <p:txBody>
          <a:bodyPr/>
          <a:lstStyle/>
          <a:p>
            <a:r>
              <a:rPr lang="en-US" dirty="0"/>
              <a:t>1% owns significant global wealth</a:t>
            </a:r>
          </a:p>
          <a:p>
            <a:r>
              <a:rPr lang="en-US" dirty="0"/>
              <a:t>Unequal access to:</a:t>
            </a:r>
          </a:p>
          <a:p>
            <a:pPr lvl="1"/>
            <a:r>
              <a:rPr lang="en-US" dirty="0"/>
              <a:t>Healthcare</a:t>
            </a:r>
          </a:p>
          <a:p>
            <a:pPr lvl="1"/>
            <a:r>
              <a:rPr lang="en-US" dirty="0"/>
              <a:t>Education</a:t>
            </a:r>
          </a:p>
          <a:p>
            <a:pPr lvl="1"/>
            <a:r>
              <a:rPr lang="en-US" dirty="0"/>
              <a:t>Clean water</a:t>
            </a:r>
          </a:p>
          <a:p>
            <a:endParaRPr lang="en-US" dirty="0"/>
          </a:p>
          <a:p>
            <a:r>
              <a:rPr lang="en-US" dirty="0"/>
              <a:t>Discussion:</a:t>
            </a:r>
            <a:br>
              <a:rPr lang="en-US" dirty="0"/>
            </a:br>
            <a:r>
              <a:rPr lang="en-US" dirty="0"/>
              <a:t>Is global inequality unjust or just unfortunate?</a:t>
            </a:r>
          </a:p>
          <a:p>
            <a:endParaRPr lang="en-IN" dirty="0"/>
          </a:p>
        </p:txBody>
      </p:sp>
      <p:pic>
        <p:nvPicPr>
          <p:cNvPr id="4100" name="Picture 4">
            <a:extLst>
              <a:ext uri="{FF2B5EF4-FFF2-40B4-BE49-F238E27FC236}">
                <a16:creationId xmlns:a16="http://schemas.microsoft.com/office/drawing/2014/main" id="{1E714F9C-98BE-4A0E-23A0-47E72F02D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953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5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F631-2533-3B1A-AE50-A6505C3E907C}"/>
              </a:ext>
            </a:extLst>
          </p:cNvPr>
          <p:cNvSpPr>
            <a:spLocks noGrp="1"/>
          </p:cNvSpPr>
          <p:nvPr>
            <p:ph type="title"/>
          </p:nvPr>
        </p:nvSpPr>
        <p:spPr>
          <a:xfrm>
            <a:off x="457200" y="274638"/>
            <a:ext cx="7467600" cy="715962"/>
          </a:xfrm>
        </p:spPr>
        <p:txBody>
          <a:bodyPr/>
          <a:lstStyle/>
          <a:p>
            <a:pPr algn="ctr"/>
            <a:r>
              <a:rPr lang="en-IN" dirty="0"/>
              <a:t>Climate Justice</a:t>
            </a:r>
          </a:p>
        </p:txBody>
      </p:sp>
      <p:sp>
        <p:nvSpPr>
          <p:cNvPr id="3" name="Content Placeholder 2">
            <a:extLst>
              <a:ext uri="{FF2B5EF4-FFF2-40B4-BE49-F238E27FC236}">
                <a16:creationId xmlns:a16="http://schemas.microsoft.com/office/drawing/2014/main" id="{95BE27AD-9E10-6D54-B625-893A51439A7B}"/>
              </a:ext>
            </a:extLst>
          </p:cNvPr>
          <p:cNvSpPr>
            <a:spLocks noGrp="1"/>
          </p:cNvSpPr>
          <p:nvPr>
            <p:ph sz="quarter" idx="1"/>
          </p:nvPr>
        </p:nvSpPr>
        <p:spPr>
          <a:xfrm>
            <a:off x="5334000" y="1295400"/>
            <a:ext cx="3276600" cy="5178552"/>
          </a:xfrm>
        </p:spPr>
        <p:txBody>
          <a:bodyPr/>
          <a:lstStyle/>
          <a:p>
            <a:r>
              <a:rPr lang="en-US" dirty="0"/>
              <a:t>Developed nations caused most emissions</a:t>
            </a:r>
          </a:p>
          <a:p>
            <a:r>
              <a:rPr lang="en-US" dirty="0"/>
              <a:t>Developing nations suffer most</a:t>
            </a:r>
          </a:p>
          <a:p>
            <a:r>
              <a:rPr lang="en-US" dirty="0"/>
              <a:t>Key principle:</a:t>
            </a:r>
            <a:br>
              <a:rPr lang="en-US" dirty="0"/>
            </a:br>
            <a:r>
              <a:rPr lang="en-US" b="1" dirty="0"/>
              <a:t>Common but Differentiated Responsibility (CBDR)</a:t>
            </a:r>
            <a:endParaRPr lang="en-US" dirty="0"/>
          </a:p>
          <a:p>
            <a:endParaRPr lang="en-IN" dirty="0"/>
          </a:p>
        </p:txBody>
      </p:sp>
      <p:pic>
        <p:nvPicPr>
          <p:cNvPr id="1026" name="Picture 2">
            <a:extLst>
              <a:ext uri="{FF2B5EF4-FFF2-40B4-BE49-F238E27FC236}">
                <a16:creationId xmlns:a16="http://schemas.microsoft.com/office/drawing/2014/main" id="{B1BD1E90-E128-C22F-C523-BC8F04D09D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1295400"/>
            <a:ext cx="49784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2E79FF-7077-476D-6888-925B148AD2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095750"/>
            <a:ext cx="3889166" cy="260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3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0AF2-E1FF-7D50-25F8-5D14BA0E4F2E}"/>
              </a:ext>
            </a:extLst>
          </p:cNvPr>
          <p:cNvSpPr>
            <a:spLocks noGrp="1"/>
          </p:cNvSpPr>
          <p:nvPr>
            <p:ph type="title"/>
          </p:nvPr>
        </p:nvSpPr>
        <p:spPr>
          <a:xfrm>
            <a:off x="457200" y="274638"/>
            <a:ext cx="7467600" cy="715962"/>
          </a:xfrm>
        </p:spPr>
        <p:txBody>
          <a:bodyPr/>
          <a:lstStyle/>
          <a:p>
            <a:pPr algn="ctr"/>
            <a:r>
              <a:rPr lang="en-IN" dirty="0"/>
              <a:t>Migration and Refugees</a:t>
            </a:r>
          </a:p>
        </p:txBody>
      </p:sp>
      <p:sp>
        <p:nvSpPr>
          <p:cNvPr id="3" name="Content Placeholder 2">
            <a:extLst>
              <a:ext uri="{FF2B5EF4-FFF2-40B4-BE49-F238E27FC236}">
                <a16:creationId xmlns:a16="http://schemas.microsoft.com/office/drawing/2014/main" id="{C345727C-2AAE-9F8A-A3E2-6E4C048F7F85}"/>
              </a:ext>
            </a:extLst>
          </p:cNvPr>
          <p:cNvSpPr>
            <a:spLocks noGrp="1"/>
          </p:cNvSpPr>
          <p:nvPr>
            <p:ph sz="quarter" idx="1"/>
          </p:nvPr>
        </p:nvSpPr>
        <p:spPr>
          <a:xfrm>
            <a:off x="5334000" y="1143000"/>
            <a:ext cx="3124200" cy="5330952"/>
          </a:xfrm>
        </p:spPr>
        <p:txBody>
          <a:bodyPr/>
          <a:lstStyle/>
          <a:p>
            <a:r>
              <a:rPr lang="en-US" dirty="0"/>
              <a:t>Questions:</a:t>
            </a:r>
          </a:p>
          <a:p>
            <a:pPr lvl="1"/>
            <a:r>
              <a:rPr lang="en-US" dirty="0"/>
              <a:t>Do states have right to close borders?</a:t>
            </a:r>
          </a:p>
          <a:p>
            <a:pPr lvl="1"/>
            <a:r>
              <a:rPr lang="en-US" dirty="0"/>
              <a:t>Should there be open borders?</a:t>
            </a:r>
          </a:p>
          <a:p>
            <a:pPr lvl="1"/>
            <a:r>
              <a:rPr lang="en-US" dirty="0"/>
              <a:t>What about refugee rights?</a:t>
            </a:r>
          </a:p>
          <a:p>
            <a:r>
              <a:rPr lang="en-US" dirty="0"/>
              <a:t>Example: Syrian refugee crisis</a:t>
            </a:r>
          </a:p>
          <a:p>
            <a:endParaRPr lang="en-IN" dirty="0"/>
          </a:p>
        </p:txBody>
      </p:sp>
      <p:pic>
        <p:nvPicPr>
          <p:cNvPr id="2050" name="Picture 2">
            <a:extLst>
              <a:ext uri="{FF2B5EF4-FFF2-40B4-BE49-F238E27FC236}">
                <a16:creationId xmlns:a16="http://schemas.microsoft.com/office/drawing/2014/main" id="{DE09E476-8C74-CFBB-CF70-123B5804FD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43" y="180975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D437C79E-BD69-83E4-69C7-D6B253EC8A0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6">
            <a:extLst>
              <a:ext uri="{FF2B5EF4-FFF2-40B4-BE49-F238E27FC236}">
                <a16:creationId xmlns:a16="http://schemas.microsoft.com/office/drawing/2014/main" id="{17F34758-6ECE-7C08-AA99-6EF493EDED0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8">
            <a:extLst>
              <a:ext uri="{FF2B5EF4-FFF2-40B4-BE49-F238E27FC236}">
                <a16:creationId xmlns:a16="http://schemas.microsoft.com/office/drawing/2014/main" id="{07610260-9171-085D-34A2-90D3E74E1AE3}"/>
              </a:ext>
            </a:extLst>
          </p:cNvPr>
          <p:cNvSpPr>
            <a:spLocks noChangeAspect="1" noChangeArrowheads="1"/>
          </p:cNvSpPr>
          <p:nvPr/>
        </p:nvSpPr>
        <p:spPr bwMode="auto">
          <a:xfrm>
            <a:off x="4038600" y="4381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6791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97B4-7353-61F4-1433-A8AA3BDBB5D8}"/>
              </a:ext>
            </a:extLst>
          </p:cNvPr>
          <p:cNvSpPr>
            <a:spLocks noGrp="1"/>
          </p:cNvSpPr>
          <p:nvPr>
            <p:ph type="title"/>
          </p:nvPr>
        </p:nvSpPr>
        <p:spPr>
          <a:xfrm>
            <a:off x="457200" y="274638"/>
            <a:ext cx="7467600" cy="639762"/>
          </a:xfrm>
        </p:spPr>
        <p:txBody>
          <a:bodyPr/>
          <a:lstStyle/>
          <a:p>
            <a:pPr algn="ctr"/>
            <a:r>
              <a:rPr lang="en-IN" dirty="0"/>
              <a:t>Global Institutions and Justice</a:t>
            </a:r>
          </a:p>
        </p:txBody>
      </p:sp>
      <p:sp>
        <p:nvSpPr>
          <p:cNvPr id="3" name="Content Placeholder 2">
            <a:extLst>
              <a:ext uri="{FF2B5EF4-FFF2-40B4-BE49-F238E27FC236}">
                <a16:creationId xmlns:a16="http://schemas.microsoft.com/office/drawing/2014/main" id="{6BFAB3AE-B641-F954-5873-31DC9F134318}"/>
              </a:ext>
            </a:extLst>
          </p:cNvPr>
          <p:cNvSpPr>
            <a:spLocks noGrp="1"/>
          </p:cNvSpPr>
          <p:nvPr>
            <p:ph sz="quarter" idx="1"/>
          </p:nvPr>
        </p:nvSpPr>
        <p:spPr>
          <a:xfrm>
            <a:off x="457200" y="1371600"/>
            <a:ext cx="7467600" cy="5102352"/>
          </a:xfrm>
        </p:spPr>
        <p:txBody>
          <a:bodyPr/>
          <a:lstStyle/>
          <a:p>
            <a:pPr lvl="1"/>
            <a:r>
              <a:rPr lang="en-US" dirty="0"/>
              <a:t>United Nations</a:t>
            </a:r>
          </a:p>
          <a:p>
            <a:pPr lvl="1"/>
            <a:r>
              <a:rPr lang="en-US" dirty="0"/>
              <a:t>IMF</a:t>
            </a:r>
          </a:p>
          <a:p>
            <a:pPr lvl="1"/>
            <a:r>
              <a:rPr lang="en-US" dirty="0"/>
              <a:t>World Bank</a:t>
            </a:r>
          </a:p>
          <a:p>
            <a:pPr lvl="1"/>
            <a:r>
              <a:rPr lang="en-US" dirty="0"/>
              <a:t>WTO</a:t>
            </a:r>
          </a:p>
          <a:p>
            <a:endParaRPr lang="en-US" dirty="0"/>
          </a:p>
          <a:p>
            <a:endParaRPr lang="en-US" dirty="0"/>
          </a:p>
          <a:p>
            <a:r>
              <a:rPr lang="en-US" dirty="0"/>
              <a:t>Criticism:</a:t>
            </a:r>
          </a:p>
          <a:p>
            <a:pPr lvl="1"/>
            <a:r>
              <a:rPr lang="en-US" dirty="0"/>
              <a:t>Democratic deficit</a:t>
            </a:r>
          </a:p>
          <a:p>
            <a:pPr lvl="1"/>
            <a:r>
              <a:rPr lang="en-US" dirty="0"/>
              <a:t>Dominance of powerful states</a:t>
            </a:r>
          </a:p>
          <a:p>
            <a:endParaRPr lang="en-IN" dirty="0"/>
          </a:p>
        </p:txBody>
      </p:sp>
    </p:spTree>
    <p:extLst>
      <p:ext uri="{BB962C8B-B14F-4D97-AF65-F5344CB8AC3E}">
        <p14:creationId xmlns:p14="http://schemas.microsoft.com/office/powerpoint/2010/main" val="108531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B7E4-7EBF-EA11-E7A2-9747AA1B9D79}"/>
              </a:ext>
            </a:extLst>
          </p:cNvPr>
          <p:cNvSpPr>
            <a:spLocks noGrp="1"/>
          </p:cNvSpPr>
          <p:nvPr>
            <p:ph type="title"/>
          </p:nvPr>
        </p:nvSpPr>
        <p:spPr>
          <a:xfrm>
            <a:off x="457200" y="274638"/>
            <a:ext cx="7467600" cy="715962"/>
          </a:xfrm>
        </p:spPr>
        <p:txBody>
          <a:bodyPr/>
          <a:lstStyle/>
          <a:p>
            <a:pPr algn="ctr"/>
            <a:r>
              <a:rPr lang="en-US" dirty="0"/>
              <a:t>Global Justice and Human Rights</a:t>
            </a:r>
            <a:endParaRPr lang="en-IN" dirty="0"/>
          </a:p>
        </p:txBody>
      </p:sp>
      <p:sp>
        <p:nvSpPr>
          <p:cNvPr id="3" name="Content Placeholder 2">
            <a:extLst>
              <a:ext uri="{FF2B5EF4-FFF2-40B4-BE49-F238E27FC236}">
                <a16:creationId xmlns:a16="http://schemas.microsoft.com/office/drawing/2014/main" id="{F3C38391-072F-FF51-9B07-49204BD3342E}"/>
              </a:ext>
            </a:extLst>
          </p:cNvPr>
          <p:cNvSpPr>
            <a:spLocks noGrp="1"/>
          </p:cNvSpPr>
          <p:nvPr>
            <p:ph sz="quarter" idx="1"/>
          </p:nvPr>
        </p:nvSpPr>
        <p:spPr>
          <a:xfrm>
            <a:off x="6248400" y="1447800"/>
            <a:ext cx="2362200" cy="5026152"/>
          </a:xfrm>
        </p:spPr>
        <p:txBody>
          <a:bodyPr/>
          <a:lstStyle/>
          <a:p>
            <a:r>
              <a:rPr lang="en-US" dirty="0"/>
              <a:t>Universal Declaration of Human Rights (1948)</a:t>
            </a:r>
          </a:p>
          <a:p>
            <a:r>
              <a:rPr lang="en-US" dirty="0"/>
              <a:t>Are human rights universal or Western?</a:t>
            </a:r>
          </a:p>
          <a:p>
            <a:endParaRPr lang="en-IN" dirty="0"/>
          </a:p>
        </p:txBody>
      </p:sp>
      <p:pic>
        <p:nvPicPr>
          <p:cNvPr id="3074" name="Picture 2">
            <a:extLst>
              <a:ext uri="{FF2B5EF4-FFF2-40B4-BE49-F238E27FC236}">
                <a16:creationId xmlns:a16="http://schemas.microsoft.com/office/drawing/2014/main" id="{39E2B544-0D70-1853-9157-894A34A70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80" y="1019537"/>
            <a:ext cx="2805112" cy="3650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ECB357C-3E19-33BD-1CB4-C90B5245A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346" y="3960876"/>
            <a:ext cx="3769308" cy="272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1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DBB9-5FC7-DCCD-FB6E-A03C46ECBDA3}"/>
              </a:ext>
            </a:extLst>
          </p:cNvPr>
          <p:cNvSpPr>
            <a:spLocks noGrp="1"/>
          </p:cNvSpPr>
          <p:nvPr>
            <p:ph type="title"/>
          </p:nvPr>
        </p:nvSpPr>
        <p:spPr>
          <a:xfrm>
            <a:off x="457200" y="274638"/>
            <a:ext cx="7467600" cy="639762"/>
          </a:xfrm>
        </p:spPr>
        <p:txBody>
          <a:bodyPr/>
          <a:lstStyle/>
          <a:p>
            <a:pPr algn="ctr"/>
            <a:r>
              <a:rPr lang="en-IN" dirty="0"/>
              <a:t>Key Debates</a:t>
            </a:r>
          </a:p>
        </p:txBody>
      </p:sp>
      <p:graphicFrame>
        <p:nvGraphicFramePr>
          <p:cNvPr id="4" name="Content Placeholder 3">
            <a:extLst>
              <a:ext uri="{FF2B5EF4-FFF2-40B4-BE49-F238E27FC236}">
                <a16:creationId xmlns:a16="http://schemas.microsoft.com/office/drawing/2014/main" id="{38B066E6-F4E9-FE93-45CB-DA53680B7C28}"/>
              </a:ext>
            </a:extLst>
          </p:cNvPr>
          <p:cNvGraphicFramePr>
            <a:graphicFrameLocks noGrp="1"/>
          </p:cNvGraphicFramePr>
          <p:nvPr>
            <p:ph sz="quarter" idx="1"/>
            <p:extLst>
              <p:ext uri="{D42A27DB-BD31-4B8C-83A1-F6EECF244321}">
                <p14:modId xmlns:p14="http://schemas.microsoft.com/office/powerpoint/2010/main" val="3480423909"/>
              </p:ext>
            </p:extLst>
          </p:nvPr>
        </p:nvGraphicFramePr>
        <p:xfrm>
          <a:off x="457200" y="1295400"/>
          <a:ext cx="7467600" cy="4876801"/>
        </p:xfrm>
        <a:graphic>
          <a:graphicData uri="http://schemas.openxmlformats.org/drawingml/2006/table">
            <a:tbl>
              <a:tblPr/>
              <a:tblGrid>
                <a:gridCol w="3733800">
                  <a:extLst>
                    <a:ext uri="{9D8B030D-6E8A-4147-A177-3AD203B41FA5}">
                      <a16:colId xmlns:a16="http://schemas.microsoft.com/office/drawing/2014/main" val="88493019"/>
                    </a:ext>
                  </a:extLst>
                </a:gridCol>
                <a:gridCol w="3733800">
                  <a:extLst>
                    <a:ext uri="{9D8B030D-6E8A-4147-A177-3AD203B41FA5}">
                      <a16:colId xmlns:a16="http://schemas.microsoft.com/office/drawing/2014/main" val="3444218921"/>
                    </a:ext>
                  </a:extLst>
                </a:gridCol>
              </a:tblGrid>
              <a:tr h="672662">
                <a:tc>
                  <a:txBody>
                    <a:bodyPr/>
                    <a:lstStyle/>
                    <a:p>
                      <a:pPr>
                        <a:buNone/>
                      </a:pPr>
                      <a:r>
                        <a:rPr lang="en-IN" sz="2400" b="1"/>
                        <a:t>Debate</a:t>
                      </a:r>
                    </a:p>
                  </a:txBody>
                  <a:tcPr anchor="ctr">
                    <a:lnL>
                      <a:noFill/>
                    </a:lnL>
                    <a:lnR>
                      <a:noFill/>
                    </a:lnR>
                    <a:lnT>
                      <a:noFill/>
                    </a:lnT>
                    <a:lnB>
                      <a:noFill/>
                    </a:lnB>
                    <a:noFill/>
                  </a:tcPr>
                </a:tc>
                <a:tc>
                  <a:txBody>
                    <a:bodyPr/>
                    <a:lstStyle/>
                    <a:p>
                      <a:pPr>
                        <a:buNone/>
                      </a:pPr>
                      <a:r>
                        <a:rPr lang="en-IN" sz="2400" b="1" dirty="0"/>
                        <a:t>Question</a:t>
                      </a:r>
                    </a:p>
                  </a:txBody>
                  <a:tcPr anchor="ctr">
                    <a:lnL>
                      <a:noFill/>
                    </a:lnL>
                    <a:lnR>
                      <a:noFill/>
                    </a:lnR>
                    <a:lnT>
                      <a:noFill/>
                    </a:lnT>
                    <a:lnB>
                      <a:noFill/>
                    </a:lnB>
                    <a:noFill/>
                  </a:tcPr>
                </a:tc>
                <a:extLst>
                  <a:ext uri="{0D108BD9-81ED-4DB2-BD59-A6C34878D82A}">
                    <a16:rowId xmlns:a16="http://schemas.microsoft.com/office/drawing/2014/main" val="2793838030"/>
                  </a:ext>
                </a:extLst>
              </a:tr>
              <a:tr h="1177159">
                <a:tc>
                  <a:txBody>
                    <a:bodyPr/>
                    <a:lstStyle/>
                    <a:p>
                      <a:pPr>
                        <a:buNone/>
                      </a:pPr>
                      <a:r>
                        <a:rPr lang="en-IN"/>
                        <a:t>Equality vs Sufficiency</a:t>
                      </a:r>
                    </a:p>
                  </a:txBody>
                  <a:tcPr anchor="ctr">
                    <a:lnL>
                      <a:noFill/>
                    </a:lnL>
                    <a:lnR>
                      <a:noFill/>
                    </a:lnR>
                    <a:lnT>
                      <a:noFill/>
                    </a:lnT>
                    <a:lnB>
                      <a:noFill/>
                    </a:lnB>
                    <a:noFill/>
                  </a:tcPr>
                </a:tc>
                <a:tc>
                  <a:txBody>
                    <a:bodyPr/>
                    <a:lstStyle/>
                    <a:p>
                      <a:pPr>
                        <a:buNone/>
                      </a:pPr>
                      <a:r>
                        <a:rPr lang="en-US"/>
                        <a:t>Equal distribution or minimum standard?</a:t>
                      </a:r>
                    </a:p>
                  </a:txBody>
                  <a:tcPr anchor="ctr">
                    <a:lnL>
                      <a:noFill/>
                    </a:lnL>
                    <a:lnR>
                      <a:noFill/>
                    </a:lnR>
                    <a:lnT>
                      <a:noFill/>
                    </a:lnT>
                    <a:lnB>
                      <a:noFill/>
                    </a:lnB>
                    <a:noFill/>
                  </a:tcPr>
                </a:tc>
                <a:extLst>
                  <a:ext uri="{0D108BD9-81ED-4DB2-BD59-A6C34878D82A}">
                    <a16:rowId xmlns:a16="http://schemas.microsoft.com/office/drawing/2014/main" val="2211930766"/>
                  </a:ext>
                </a:extLst>
              </a:tr>
              <a:tr h="1177159">
                <a:tc>
                  <a:txBody>
                    <a:bodyPr/>
                    <a:lstStyle/>
                    <a:p>
                      <a:pPr>
                        <a:buNone/>
                      </a:pPr>
                      <a:r>
                        <a:rPr lang="en-IN"/>
                        <a:t>Open Borders vs State Sovereignty</a:t>
                      </a:r>
                    </a:p>
                  </a:txBody>
                  <a:tcPr anchor="ctr">
                    <a:lnL>
                      <a:noFill/>
                    </a:lnL>
                    <a:lnR>
                      <a:noFill/>
                    </a:lnR>
                    <a:lnT>
                      <a:noFill/>
                    </a:lnT>
                    <a:lnB>
                      <a:noFill/>
                    </a:lnB>
                    <a:noFill/>
                  </a:tcPr>
                </a:tc>
                <a:tc>
                  <a:txBody>
                    <a:bodyPr/>
                    <a:lstStyle/>
                    <a:p>
                      <a:pPr>
                        <a:buNone/>
                      </a:pPr>
                      <a:r>
                        <a:rPr lang="en-IN"/>
                        <a:t>Free movement or control?</a:t>
                      </a:r>
                    </a:p>
                  </a:txBody>
                  <a:tcPr anchor="ctr">
                    <a:lnL>
                      <a:noFill/>
                    </a:lnL>
                    <a:lnR>
                      <a:noFill/>
                    </a:lnR>
                    <a:lnT>
                      <a:noFill/>
                    </a:lnT>
                    <a:lnB>
                      <a:noFill/>
                    </a:lnB>
                    <a:noFill/>
                  </a:tcPr>
                </a:tc>
                <a:extLst>
                  <a:ext uri="{0D108BD9-81ED-4DB2-BD59-A6C34878D82A}">
                    <a16:rowId xmlns:a16="http://schemas.microsoft.com/office/drawing/2014/main" val="3106061548"/>
                  </a:ext>
                </a:extLst>
              </a:tr>
              <a:tr h="672662">
                <a:tc>
                  <a:txBody>
                    <a:bodyPr/>
                    <a:lstStyle/>
                    <a:p>
                      <a:pPr>
                        <a:buNone/>
                      </a:pPr>
                      <a:r>
                        <a:rPr lang="en-IN"/>
                        <a:t>Aid vs Structural Reform</a:t>
                      </a:r>
                    </a:p>
                  </a:txBody>
                  <a:tcPr anchor="ctr">
                    <a:lnL>
                      <a:noFill/>
                    </a:lnL>
                    <a:lnR>
                      <a:noFill/>
                    </a:lnR>
                    <a:lnT>
                      <a:noFill/>
                    </a:lnT>
                    <a:lnB>
                      <a:noFill/>
                    </a:lnB>
                    <a:noFill/>
                  </a:tcPr>
                </a:tc>
                <a:tc>
                  <a:txBody>
                    <a:bodyPr/>
                    <a:lstStyle/>
                    <a:p>
                      <a:pPr>
                        <a:buNone/>
                      </a:pPr>
                      <a:r>
                        <a:rPr lang="en-IN"/>
                        <a:t>Charity or justice?</a:t>
                      </a:r>
                    </a:p>
                  </a:txBody>
                  <a:tcPr anchor="ctr">
                    <a:lnL>
                      <a:noFill/>
                    </a:lnL>
                    <a:lnR>
                      <a:noFill/>
                    </a:lnR>
                    <a:lnT>
                      <a:noFill/>
                    </a:lnT>
                    <a:lnB>
                      <a:noFill/>
                    </a:lnB>
                    <a:noFill/>
                  </a:tcPr>
                </a:tc>
                <a:extLst>
                  <a:ext uri="{0D108BD9-81ED-4DB2-BD59-A6C34878D82A}">
                    <a16:rowId xmlns:a16="http://schemas.microsoft.com/office/drawing/2014/main" val="3171422371"/>
                  </a:ext>
                </a:extLst>
              </a:tr>
              <a:tr h="1177159">
                <a:tc>
                  <a:txBody>
                    <a:bodyPr/>
                    <a:lstStyle/>
                    <a:p>
                      <a:pPr>
                        <a:buNone/>
                      </a:pPr>
                      <a:r>
                        <a:rPr lang="en-IN"/>
                        <a:t>Global Taxation?</a:t>
                      </a:r>
                    </a:p>
                  </a:txBody>
                  <a:tcPr anchor="ctr">
                    <a:lnL>
                      <a:noFill/>
                    </a:lnL>
                    <a:lnR>
                      <a:noFill/>
                    </a:lnR>
                    <a:lnT>
                      <a:noFill/>
                    </a:lnT>
                    <a:lnB>
                      <a:noFill/>
                    </a:lnB>
                    <a:noFill/>
                  </a:tcPr>
                </a:tc>
                <a:tc>
                  <a:txBody>
                    <a:bodyPr/>
                    <a:lstStyle/>
                    <a:p>
                      <a:pPr>
                        <a:buNone/>
                      </a:pPr>
                      <a:r>
                        <a:rPr lang="en-US" dirty="0"/>
                        <a:t>Should there be global wealth tax?</a:t>
                      </a:r>
                    </a:p>
                  </a:txBody>
                  <a:tcPr anchor="ctr">
                    <a:lnL>
                      <a:noFill/>
                    </a:lnL>
                    <a:lnR>
                      <a:noFill/>
                    </a:lnR>
                    <a:lnT>
                      <a:noFill/>
                    </a:lnT>
                    <a:lnB>
                      <a:noFill/>
                    </a:lnB>
                    <a:noFill/>
                  </a:tcPr>
                </a:tc>
                <a:extLst>
                  <a:ext uri="{0D108BD9-81ED-4DB2-BD59-A6C34878D82A}">
                    <a16:rowId xmlns:a16="http://schemas.microsoft.com/office/drawing/2014/main" val="873146536"/>
                  </a:ext>
                </a:extLst>
              </a:tr>
            </a:tbl>
          </a:graphicData>
        </a:graphic>
      </p:graphicFrame>
    </p:spTree>
    <p:extLst>
      <p:ext uri="{BB962C8B-B14F-4D97-AF65-F5344CB8AC3E}">
        <p14:creationId xmlns:p14="http://schemas.microsoft.com/office/powerpoint/2010/main" val="78330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7E36-DEE3-4654-F300-50A544B816E4}"/>
              </a:ext>
            </a:extLst>
          </p:cNvPr>
          <p:cNvSpPr>
            <a:spLocks noGrp="1"/>
          </p:cNvSpPr>
          <p:nvPr>
            <p:ph type="title"/>
          </p:nvPr>
        </p:nvSpPr>
        <p:spPr>
          <a:xfrm>
            <a:off x="457200" y="274638"/>
            <a:ext cx="7467600" cy="639762"/>
          </a:xfrm>
        </p:spPr>
        <p:txBody>
          <a:bodyPr/>
          <a:lstStyle/>
          <a:p>
            <a:pPr algn="ctr"/>
            <a:r>
              <a:rPr lang="en-IN" dirty="0"/>
              <a:t>Case Study (Indian Context)</a:t>
            </a:r>
          </a:p>
        </p:txBody>
      </p:sp>
      <p:sp>
        <p:nvSpPr>
          <p:cNvPr id="3" name="Content Placeholder 2">
            <a:extLst>
              <a:ext uri="{FF2B5EF4-FFF2-40B4-BE49-F238E27FC236}">
                <a16:creationId xmlns:a16="http://schemas.microsoft.com/office/drawing/2014/main" id="{C1A093D5-8CF9-DC0C-8C52-BA732BD05E04}"/>
              </a:ext>
            </a:extLst>
          </p:cNvPr>
          <p:cNvSpPr>
            <a:spLocks noGrp="1"/>
          </p:cNvSpPr>
          <p:nvPr>
            <p:ph sz="quarter" idx="1"/>
          </p:nvPr>
        </p:nvSpPr>
        <p:spPr>
          <a:xfrm>
            <a:off x="457200" y="1219200"/>
            <a:ext cx="7467600" cy="5254752"/>
          </a:xfrm>
        </p:spPr>
        <p:txBody>
          <a:bodyPr/>
          <a:lstStyle/>
          <a:p>
            <a:pPr lvl="1"/>
            <a:endParaRPr lang="en-US" dirty="0"/>
          </a:p>
          <a:p>
            <a:pPr lvl="1"/>
            <a:endParaRPr lang="en-US" dirty="0"/>
          </a:p>
          <a:p>
            <a:pPr lvl="1"/>
            <a:r>
              <a:rPr lang="en-US" dirty="0"/>
              <a:t>Climate responsibility</a:t>
            </a:r>
          </a:p>
          <a:p>
            <a:pPr lvl="1"/>
            <a:r>
              <a:rPr lang="en-US" dirty="0"/>
              <a:t>WTO agricultural subsidies</a:t>
            </a:r>
          </a:p>
          <a:p>
            <a:pPr lvl="1"/>
            <a:r>
              <a:rPr lang="en-US" dirty="0"/>
              <a:t>Vaccine inequality (COVID-19)</a:t>
            </a:r>
          </a:p>
          <a:p>
            <a:endParaRPr lang="en-US" dirty="0"/>
          </a:p>
          <a:p>
            <a:r>
              <a:rPr lang="en-US" dirty="0"/>
              <a:t>Discussion Question:</a:t>
            </a:r>
            <a:br>
              <a:rPr lang="en-US" dirty="0"/>
            </a:br>
            <a:r>
              <a:rPr lang="en-US" dirty="0"/>
              <a:t>Should India prioritize national interest or global justice?</a:t>
            </a:r>
          </a:p>
          <a:p>
            <a:endParaRPr lang="en-IN" dirty="0"/>
          </a:p>
        </p:txBody>
      </p:sp>
    </p:spTree>
    <p:extLst>
      <p:ext uri="{BB962C8B-B14F-4D97-AF65-F5344CB8AC3E}">
        <p14:creationId xmlns:p14="http://schemas.microsoft.com/office/powerpoint/2010/main" val="294619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94DD-EA46-07E3-886F-2B97BEB1DC88}"/>
              </a:ext>
            </a:extLst>
          </p:cNvPr>
          <p:cNvSpPr>
            <a:spLocks noGrp="1"/>
          </p:cNvSpPr>
          <p:nvPr>
            <p:ph type="title"/>
          </p:nvPr>
        </p:nvSpPr>
        <p:spPr>
          <a:xfrm>
            <a:off x="457200" y="274638"/>
            <a:ext cx="7467600" cy="639762"/>
          </a:xfrm>
        </p:spPr>
        <p:txBody>
          <a:bodyPr/>
          <a:lstStyle/>
          <a:p>
            <a:pPr algn="ctr"/>
            <a:r>
              <a:rPr lang="en-US" dirty="0"/>
              <a:t>Criticisms of Global Justice Theory</a:t>
            </a:r>
            <a:endParaRPr lang="en-IN" dirty="0"/>
          </a:p>
        </p:txBody>
      </p:sp>
      <p:sp>
        <p:nvSpPr>
          <p:cNvPr id="3" name="Content Placeholder 2">
            <a:extLst>
              <a:ext uri="{FF2B5EF4-FFF2-40B4-BE49-F238E27FC236}">
                <a16:creationId xmlns:a16="http://schemas.microsoft.com/office/drawing/2014/main" id="{4258DF0A-4AB1-080B-E259-5B8A637E7F3D}"/>
              </a:ext>
            </a:extLst>
          </p:cNvPr>
          <p:cNvSpPr>
            <a:spLocks noGrp="1"/>
          </p:cNvSpPr>
          <p:nvPr>
            <p:ph sz="quarter" idx="1"/>
          </p:nvPr>
        </p:nvSpPr>
        <p:spPr>
          <a:xfrm>
            <a:off x="457200" y="1295400"/>
            <a:ext cx="7467600" cy="5178552"/>
          </a:xfrm>
        </p:spPr>
        <p:txBody>
          <a:bodyPr>
            <a:normAutofit fontScale="92500" lnSpcReduction="10000"/>
          </a:bodyPr>
          <a:lstStyle/>
          <a:p>
            <a:r>
              <a:rPr lang="en-IN" dirty="0"/>
              <a:t>Too idealistic</a:t>
            </a:r>
          </a:p>
          <a:p>
            <a:r>
              <a:rPr lang="en-IN" dirty="0"/>
              <a:t>Difficult to implement</a:t>
            </a:r>
          </a:p>
          <a:p>
            <a:r>
              <a:rPr lang="en-IN" dirty="0"/>
              <a:t>Cultural relativism</a:t>
            </a:r>
          </a:p>
          <a:p>
            <a:r>
              <a:rPr lang="en-IN" dirty="0"/>
              <a:t>State sovereignty concerns</a:t>
            </a:r>
          </a:p>
          <a:p>
            <a:endParaRPr lang="en-IN" dirty="0"/>
          </a:p>
          <a:p>
            <a:pPr marL="0" indent="0" algn="ctr">
              <a:buNone/>
            </a:pPr>
            <a:r>
              <a:rPr lang="en-IN" b="1" dirty="0"/>
              <a:t>Conclusion</a:t>
            </a:r>
          </a:p>
          <a:p>
            <a:r>
              <a:rPr lang="en-US" dirty="0"/>
              <a:t>Global Justice forces us to rethink:</a:t>
            </a:r>
          </a:p>
          <a:p>
            <a:pPr lvl="1"/>
            <a:r>
              <a:rPr lang="en-US" dirty="0"/>
              <a:t>Borders</a:t>
            </a:r>
          </a:p>
          <a:p>
            <a:pPr lvl="1"/>
            <a:r>
              <a:rPr lang="en-US" dirty="0"/>
              <a:t>Responsibility</a:t>
            </a:r>
          </a:p>
          <a:p>
            <a:pPr lvl="1"/>
            <a:r>
              <a:rPr lang="en-US" dirty="0"/>
              <a:t>Equality</a:t>
            </a:r>
          </a:p>
          <a:p>
            <a:pPr lvl="1"/>
            <a:r>
              <a:rPr lang="en-US" dirty="0"/>
              <a:t>Human dignity</a:t>
            </a:r>
          </a:p>
          <a:p>
            <a:r>
              <a:rPr lang="en-US" dirty="0"/>
              <a:t>📌 Final Question for Students:</a:t>
            </a:r>
            <a:br>
              <a:rPr lang="en-US" dirty="0"/>
            </a:br>
            <a:r>
              <a:rPr lang="en-US" b="1" dirty="0"/>
              <a:t>Are we citizens of a country, or citizens of the world?</a:t>
            </a:r>
            <a:endParaRPr lang="en-US" dirty="0"/>
          </a:p>
          <a:p>
            <a:endParaRPr lang="en-IN" dirty="0"/>
          </a:p>
        </p:txBody>
      </p:sp>
    </p:spTree>
    <p:extLst>
      <p:ext uri="{BB962C8B-B14F-4D97-AF65-F5344CB8AC3E}">
        <p14:creationId xmlns:p14="http://schemas.microsoft.com/office/powerpoint/2010/main" val="236745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C3CC-2842-6FE4-539B-7E5F531B1429}"/>
              </a:ext>
            </a:extLst>
          </p:cNvPr>
          <p:cNvSpPr>
            <a:spLocks noGrp="1"/>
          </p:cNvSpPr>
          <p:nvPr>
            <p:ph type="title"/>
          </p:nvPr>
        </p:nvSpPr>
        <p:spPr>
          <a:xfrm>
            <a:off x="685800" y="2286000"/>
            <a:ext cx="7467600" cy="1143000"/>
          </a:xfrm>
        </p:spPr>
        <p:txBody>
          <a:bodyPr/>
          <a:lstStyle/>
          <a:p>
            <a:pPr algn="ctr"/>
            <a:r>
              <a:rPr lang="en-IN" b="1" dirty="0">
                <a:solidFill>
                  <a:srgbClr val="FF0000"/>
                </a:solidFill>
              </a:rPr>
              <a:t>Global Justice</a:t>
            </a:r>
            <a:r>
              <a:rPr lang="en-IN" dirty="0"/>
              <a:t> </a:t>
            </a:r>
            <a:br>
              <a:rPr lang="en-IN" dirty="0"/>
            </a:br>
            <a:endParaRPr lang="en-IN" dirty="0"/>
          </a:p>
        </p:txBody>
      </p:sp>
    </p:spTree>
    <p:extLst>
      <p:ext uri="{BB962C8B-B14F-4D97-AF65-F5344CB8AC3E}">
        <p14:creationId xmlns:p14="http://schemas.microsoft.com/office/powerpoint/2010/main" val="100064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iruddha\Desktop\Thank You.jpg"/>
          <p:cNvPicPr>
            <a:picLocks noGrp="1" noChangeAspect="1" noChangeArrowheads="1"/>
          </p:cNvPicPr>
          <p:nvPr>
            <p:ph sz="quarter" idx="1"/>
          </p:nvPr>
        </p:nvPicPr>
        <p:blipFill>
          <a:blip r:embed="rId2" cstate="print"/>
          <a:srcRect/>
          <a:stretch>
            <a:fillRect/>
          </a:stretch>
        </p:blipFill>
        <p:spPr bwMode="auto">
          <a:xfrm>
            <a:off x="609600" y="685801"/>
            <a:ext cx="7924800" cy="5651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94F4-8AAF-9CF1-428B-B6DA7BA33763}"/>
              </a:ext>
            </a:extLst>
          </p:cNvPr>
          <p:cNvSpPr>
            <a:spLocks noGrp="1"/>
          </p:cNvSpPr>
          <p:nvPr>
            <p:ph type="title"/>
          </p:nvPr>
        </p:nvSpPr>
        <p:spPr>
          <a:xfrm>
            <a:off x="457200" y="274638"/>
            <a:ext cx="7467600" cy="639762"/>
          </a:xfrm>
        </p:spPr>
        <p:txBody>
          <a:bodyPr/>
          <a:lstStyle/>
          <a:p>
            <a:r>
              <a:rPr lang="en-US" dirty="0"/>
              <a:t>Surprise Test</a:t>
            </a:r>
            <a:endParaRPr lang="en-IN" dirty="0"/>
          </a:p>
        </p:txBody>
      </p:sp>
      <p:sp>
        <p:nvSpPr>
          <p:cNvPr id="3" name="Content Placeholder 2">
            <a:extLst>
              <a:ext uri="{FF2B5EF4-FFF2-40B4-BE49-F238E27FC236}">
                <a16:creationId xmlns:a16="http://schemas.microsoft.com/office/drawing/2014/main" id="{FFCB9211-9038-5FBE-9C66-5C04BCD32ED3}"/>
              </a:ext>
            </a:extLst>
          </p:cNvPr>
          <p:cNvSpPr>
            <a:spLocks noGrp="1"/>
          </p:cNvSpPr>
          <p:nvPr>
            <p:ph sz="quarter" idx="1"/>
          </p:nvPr>
        </p:nvSpPr>
        <p:spPr>
          <a:xfrm>
            <a:off x="457200" y="990600"/>
            <a:ext cx="7467600" cy="5483352"/>
          </a:xfrm>
        </p:spPr>
        <p:txBody>
          <a:bodyPr>
            <a:normAutofit fontScale="92500" lnSpcReduction="20000"/>
          </a:bodyPr>
          <a:lstStyle/>
          <a:p>
            <a:pPr algn="just"/>
            <a:r>
              <a:rPr lang="en-US" dirty="0"/>
              <a:t>Explain John Locke’s concept of Negative Freedom and critically examine Amartya Sen’s idea of “Development as Freedom.” How do these two perspectives differ in their understanding of freedom in modern societies?</a:t>
            </a:r>
          </a:p>
          <a:p>
            <a:pPr algn="just"/>
            <a:r>
              <a:rPr lang="en-US" dirty="0"/>
              <a:t>Discuss the concepts of Procedural Equality and Substantive Equality. Critically </a:t>
            </a:r>
            <a:r>
              <a:rPr lang="en-US" dirty="0" err="1"/>
              <a:t>analyse</a:t>
            </a:r>
            <a:r>
              <a:rPr lang="en-US" dirty="0"/>
              <a:t> why substantive equality is considered necessary for addressing social and economic inequalities.</a:t>
            </a:r>
          </a:p>
          <a:p>
            <a:pPr algn="just"/>
            <a:r>
              <a:rPr lang="en-US" dirty="0"/>
              <a:t>What is Egalitarianism? Explain the idea of background inequalities and differential treatment in the context of egalitarian theory. Evaluate its relevance in contemporary democratic societies like India.</a:t>
            </a:r>
          </a:p>
          <a:p>
            <a:pPr algn="just"/>
            <a:r>
              <a:rPr lang="en-US" dirty="0"/>
              <a:t>Explain John Rawls’ theory of Distributive Justice. Critically examine libertarian critiques of distributive justice with reference to F. A. Hayek’s theory of justice and discuss their implications for global justice.</a:t>
            </a:r>
            <a:endParaRPr lang="en-IN" dirty="0"/>
          </a:p>
        </p:txBody>
      </p:sp>
    </p:spTree>
    <p:extLst>
      <p:ext uri="{BB962C8B-B14F-4D97-AF65-F5344CB8AC3E}">
        <p14:creationId xmlns:p14="http://schemas.microsoft.com/office/powerpoint/2010/main" val="111650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B9E3-0192-FA3A-B9DA-3B853D07A8D0}"/>
              </a:ext>
            </a:extLst>
          </p:cNvPr>
          <p:cNvSpPr>
            <a:spLocks noGrp="1"/>
          </p:cNvSpPr>
          <p:nvPr>
            <p:ph type="title"/>
          </p:nvPr>
        </p:nvSpPr>
        <p:spPr>
          <a:xfrm>
            <a:off x="457200" y="274638"/>
            <a:ext cx="7467600" cy="868362"/>
          </a:xfrm>
        </p:spPr>
        <p:txBody>
          <a:bodyPr/>
          <a:lstStyle/>
          <a:p>
            <a:pPr algn="ctr"/>
            <a:r>
              <a:rPr lang="en-IN" dirty="0"/>
              <a:t>What is Global Justice?</a:t>
            </a:r>
          </a:p>
        </p:txBody>
      </p:sp>
      <p:sp>
        <p:nvSpPr>
          <p:cNvPr id="3" name="Content Placeholder 2">
            <a:extLst>
              <a:ext uri="{FF2B5EF4-FFF2-40B4-BE49-F238E27FC236}">
                <a16:creationId xmlns:a16="http://schemas.microsoft.com/office/drawing/2014/main" id="{D87BCDA9-778B-A3F4-6F1C-630BC671D89F}"/>
              </a:ext>
            </a:extLst>
          </p:cNvPr>
          <p:cNvSpPr>
            <a:spLocks noGrp="1"/>
          </p:cNvSpPr>
          <p:nvPr>
            <p:ph sz="quarter" idx="1"/>
          </p:nvPr>
        </p:nvSpPr>
        <p:spPr>
          <a:xfrm>
            <a:off x="457200" y="1371600"/>
            <a:ext cx="7467600" cy="5102352"/>
          </a:xfrm>
        </p:spPr>
        <p:txBody>
          <a:bodyPr/>
          <a:lstStyle/>
          <a:p>
            <a:r>
              <a:rPr lang="en-US" dirty="0"/>
              <a:t>Justice beyond the boundaries of the nation-state</a:t>
            </a:r>
          </a:p>
          <a:p>
            <a:r>
              <a:rPr lang="en-US" dirty="0"/>
              <a:t>Concerns fairness in global distribution of:</a:t>
            </a:r>
          </a:p>
          <a:p>
            <a:pPr lvl="1"/>
            <a:r>
              <a:rPr lang="en-US" dirty="0"/>
              <a:t>Wealth</a:t>
            </a:r>
          </a:p>
          <a:p>
            <a:pPr lvl="1"/>
            <a:r>
              <a:rPr lang="en-US" dirty="0"/>
              <a:t>Resources</a:t>
            </a:r>
          </a:p>
          <a:p>
            <a:pPr lvl="1"/>
            <a:r>
              <a:rPr lang="en-US" dirty="0"/>
              <a:t>Opportunities</a:t>
            </a:r>
          </a:p>
          <a:p>
            <a:pPr lvl="1"/>
            <a:r>
              <a:rPr lang="en-US" dirty="0"/>
              <a:t>Rights</a:t>
            </a:r>
          </a:p>
          <a:p>
            <a:r>
              <a:rPr lang="en-US" dirty="0"/>
              <a:t>Linked with globalization, inequality, climate change, migration</a:t>
            </a:r>
          </a:p>
          <a:p>
            <a:endParaRPr lang="en-US" dirty="0"/>
          </a:p>
          <a:p>
            <a:r>
              <a:rPr lang="en-US" dirty="0"/>
              <a:t>📌 Core Question:</a:t>
            </a:r>
            <a:br>
              <a:rPr lang="en-US" dirty="0"/>
            </a:br>
            <a:r>
              <a:rPr lang="en-US" b="1" dirty="0"/>
              <a:t>Do we owe justice only to fellow citizens, or to all human beings?</a:t>
            </a:r>
            <a:endParaRPr lang="en-US" dirty="0"/>
          </a:p>
          <a:p>
            <a:pPr algn="just"/>
            <a:endParaRPr lang="en-IN" dirty="0"/>
          </a:p>
        </p:txBody>
      </p:sp>
    </p:spTree>
    <p:extLst>
      <p:ext uri="{BB962C8B-B14F-4D97-AF65-F5344CB8AC3E}">
        <p14:creationId xmlns:p14="http://schemas.microsoft.com/office/powerpoint/2010/main" val="307670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006E-CF31-0F3B-6F03-8025C91DF2E6}"/>
              </a:ext>
            </a:extLst>
          </p:cNvPr>
          <p:cNvSpPr>
            <a:spLocks noGrp="1"/>
          </p:cNvSpPr>
          <p:nvPr>
            <p:ph type="title"/>
          </p:nvPr>
        </p:nvSpPr>
        <p:spPr>
          <a:xfrm>
            <a:off x="457200" y="274638"/>
            <a:ext cx="7467600" cy="715962"/>
          </a:xfrm>
        </p:spPr>
        <p:txBody>
          <a:bodyPr/>
          <a:lstStyle/>
          <a:p>
            <a:pPr algn="ctr"/>
            <a:r>
              <a:rPr lang="en-IN" dirty="0"/>
              <a:t>Why Study Global Justice?</a:t>
            </a:r>
          </a:p>
        </p:txBody>
      </p:sp>
      <p:sp>
        <p:nvSpPr>
          <p:cNvPr id="3" name="Content Placeholder 2">
            <a:extLst>
              <a:ext uri="{FF2B5EF4-FFF2-40B4-BE49-F238E27FC236}">
                <a16:creationId xmlns:a16="http://schemas.microsoft.com/office/drawing/2014/main" id="{11A09471-DA69-82EA-3D3D-5FEF5CD313D8}"/>
              </a:ext>
            </a:extLst>
          </p:cNvPr>
          <p:cNvSpPr>
            <a:spLocks noGrp="1"/>
          </p:cNvSpPr>
          <p:nvPr>
            <p:ph sz="quarter" idx="1"/>
          </p:nvPr>
        </p:nvSpPr>
        <p:spPr>
          <a:xfrm>
            <a:off x="457200" y="1295400"/>
            <a:ext cx="7467600" cy="5178552"/>
          </a:xfrm>
        </p:spPr>
        <p:txBody>
          <a:bodyPr/>
          <a:lstStyle/>
          <a:p>
            <a:r>
              <a:rPr lang="en-US" dirty="0"/>
              <a:t>Rising global inequality</a:t>
            </a:r>
          </a:p>
          <a:p>
            <a:r>
              <a:rPr lang="en-US" dirty="0"/>
              <a:t>Climate crisis</a:t>
            </a:r>
          </a:p>
          <a:p>
            <a:r>
              <a:rPr lang="en-US" dirty="0"/>
              <a:t>Refugee crisis</a:t>
            </a:r>
          </a:p>
          <a:p>
            <a:r>
              <a:rPr lang="en-US" dirty="0"/>
              <a:t>Global capitalism</a:t>
            </a:r>
          </a:p>
          <a:p>
            <a:r>
              <a:rPr lang="en-US" dirty="0"/>
              <a:t>International institutions (UN, IMF, WTO)</a:t>
            </a:r>
          </a:p>
          <a:p>
            <a:endParaRPr lang="en-US" dirty="0"/>
          </a:p>
          <a:p>
            <a:endParaRPr lang="en-US" dirty="0"/>
          </a:p>
          <a:p>
            <a:r>
              <a:rPr lang="en-US" dirty="0"/>
              <a:t>Example: Wealth gap between Global North &amp; Global South</a:t>
            </a:r>
          </a:p>
          <a:p>
            <a:endParaRPr lang="en-IN" dirty="0"/>
          </a:p>
        </p:txBody>
      </p:sp>
    </p:spTree>
    <p:extLst>
      <p:ext uri="{BB962C8B-B14F-4D97-AF65-F5344CB8AC3E}">
        <p14:creationId xmlns:p14="http://schemas.microsoft.com/office/powerpoint/2010/main" val="186445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854B-7A86-3C53-DBFD-8307C5394D7D}"/>
              </a:ext>
            </a:extLst>
          </p:cNvPr>
          <p:cNvSpPr>
            <a:spLocks noGrp="1"/>
          </p:cNvSpPr>
          <p:nvPr>
            <p:ph type="title"/>
          </p:nvPr>
        </p:nvSpPr>
        <p:spPr>
          <a:xfrm>
            <a:off x="457200" y="274638"/>
            <a:ext cx="7467600" cy="944562"/>
          </a:xfrm>
        </p:spPr>
        <p:txBody>
          <a:bodyPr>
            <a:normAutofit fontScale="90000"/>
          </a:bodyPr>
          <a:lstStyle/>
          <a:p>
            <a:pPr algn="ctr"/>
            <a:r>
              <a:rPr lang="en-US" dirty="0"/>
              <a:t>Background – From National to Global Justice</a:t>
            </a:r>
            <a:endParaRPr lang="en-IN" dirty="0"/>
          </a:p>
        </p:txBody>
      </p:sp>
      <p:sp>
        <p:nvSpPr>
          <p:cNvPr id="3" name="Content Placeholder 2">
            <a:extLst>
              <a:ext uri="{FF2B5EF4-FFF2-40B4-BE49-F238E27FC236}">
                <a16:creationId xmlns:a16="http://schemas.microsoft.com/office/drawing/2014/main" id="{8EFFAA7A-4D2E-686D-9207-80B46F863AA5}"/>
              </a:ext>
            </a:extLst>
          </p:cNvPr>
          <p:cNvSpPr>
            <a:spLocks noGrp="1"/>
          </p:cNvSpPr>
          <p:nvPr>
            <p:ph sz="quarter" idx="1"/>
          </p:nvPr>
        </p:nvSpPr>
        <p:spPr>
          <a:xfrm>
            <a:off x="457200" y="1371600"/>
            <a:ext cx="7467600" cy="5102352"/>
          </a:xfrm>
        </p:spPr>
        <p:txBody>
          <a:bodyPr/>
          <a:lstStyle/>
          <a:p>
            <a:r>
              <a:rPr lang="en-US" dirty="0"/>
              <a:t>Traditional theories (Plato, Aristotle, Rawls) focused on justice within a state.</a:t>
            </a:r>
          </a:p>
          <a:p>
            <a:endParaRPr lang="en-US" dirty="0"/>
          </a:p>
          <a:p>
            <a:r>
              <a:rPr lang="en-US" dirty="0"/>
              <a:t>Modern globalization challenges this:</a:t>
            </a:r>
          </a:p>
          <a:p>
            <a:pPr lvl="1"/>
            <a:r>
              <a:rPr lang="en-US" dirty="0"/>
              <a:t>Economic interdependence</a:t>
            </a:r>
          </a:p>
          <a:p>
            <a:pPr lvl="1"/>
            <a:r>
              <a:rPr lang="en-US" dirty="0"/>
              <a:t>International trade</a:t>
            </a:r>
          </a:p>
          <a:p>
            <a:pPr lvl="1"/>
            <a:r>
              <a:rPr lang="en-US" dirty="0"/>
              <a:t>Transnational corporations</a:t>
            </a:r>
          </a:p>
          <a:p>
            <a:pPr lvl="1"/>
            <a:r>
              <a:rPr lang="en-US" dirty="0"/>
              <a:t>Global governance institutions</a:t>
            </a:r>
          </a:p>
          <a:p>
            <a:pPr algn="just"/>
            <a:endParaRPr lang="en-IN" dirty="0"/>
          </a:p>
        </p:txBody>
      </p:sp>
    </p:spTree>
    <p:extLst>
      <p:ext uri="{BB962C8B-B14F-4D97-AF65-F5344CB8AC3E}">
        <p14:creationId xmlns:p14="http://schemas.microsoft.com/office/powerpoint/2010/main" val="110844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AB07-16F5-1B47-435C-923483706A3F}"/>
              </a:ext>
            </a:extLst>
          </p:cNvPr>
          <p:cNvSpPr>
            <a:spLocks noGrp="1"/>
          </p:cNvSpPr>
          <p:nvPr>
            <p:ph type="title"/>
          </p:nvPr>
        </p:nvSpPr>
        <p:spPr>
          <a:xfrm>
            <a:off x="457200" y="274638"/>
            <a:ext cx="7467600" cy="715962"/>
          </a:xfrm>
        </p:spPr>
        <p:txBody>
          <a:bodyPr/>
          <a:lstStyle/>
          <a:p>
            <a:r>
              <a:rPr lang="en-US" dirty="0"/>
              <a:t>🧠 Key Thinkers of Global Justice</a:t>
            </a:r>
            <a:endParaRPr lang="en-IN" dirty="0"/>
          </a:p>
        </p:txBody>
      </p:sp>
      <p:sp>
        <p:nvSpPr>
          <p:cNvPr id="3" name="Content Placeholder 2">
            <a:extLst>
              <a:ext uri="{FF2B5EF4-FFF2-40B4-BE49-F238E27FC236}">
                <a16:creationId xmlns:a16="http://schemas.microsoft.com/office/drawing/2014/main" id="{7C6C5A36-F007-1797-8236-BDF0CA4CED9F}"/>
              </a:ext>
            </a:extLst>
          </p:cNvPr>
          <p:cNvSpPr>
            <a:spLocks noGrp="1"/>
          </p:cNvSpPr>
          <p:nvPr>
            <p:ph sz="quarter" idx="1"/>
          </p:nvPr>
        </p:nvSpPr>
        <p:spPr>
          <a:xfrm>
            <a:off x="457200" y="1143000"/>
            <a:ext cx="7467600" cy="5330952"/>
          </a:xfrm>
        </p:spPr>
        <p:txBody>
          <a:bodyPr/>
          <a:lstStyle/>
          <a:p>
            <a:r>
              <a:rPr lang="en-IN" dirty="0"/>
              <a:t>John Rawls</a:t>
            </a:r>
          </a:p>
          <a:p>
            <a:r>
              <a:rPr lang="en-US" b="1" dirty="0"/>
              <a:t>Major Work:</a:t>
            </a:r>
            <a:r>
              <a:rPr lang="en-US" dirty="0"/>
              <a:t> </a:t>
            </a:r>
            <a:r>
              <a:rPr lang="en-US" i="1" dirty="0"/>
              <a:t>The Law of Peoples</a:t>
            </a:r>
            <a:r>
              <a:rPr lang="en-US" dirty="0"/>
              <a:t> (1999)</a:t>
            </a:r>
          </a:p>
          <a:p>
            <a:r>
              <a:rPr lang="en-US" dirty="0"/>
              <a:t>Justice applies primarily within states</a:t>
            </a:r>
          </a:p>
          <a:p>
            <a:r>
              <a:rPr lang="en-US" dirty="0"/>
              <a:t>International society should be governed by:</a:t>
            </a:r>
          </a:p>
          <a:p>
            <a:pPr lvl="1"/>
            <a:r>
              <a:rPr lang="en-US" dirty="0"/>
              <a:t>Human rights</a:t>
            </a:r>
          </a:p>
          <a:p>
            <a:pPr lvl="1"/>
            <a:r>
              <a:rPr lang="en-US" dirty="0"/>
              <a:t>Non-aggression</a:t>
            </a:r>
          </a:p>
          <a:p>
            <a:pPr lvl="1"/>
            <a:r>
              <a:rPr lang="en-US" dirty="0"/>
              <a:t>Duty of assistance</a:t>
            </a:r>
          </a:p>
          <a:p>
            <a:r>
              <a:rPr lang="en-US" dirty="0"/>
              <a:t>🔎 Rawls rejects strong global redistribution.</a:t>
            </a:r>
            <a:br>
              <a:rPr lang="en-US" dirty="0"/>
            </a:br>
            <a:r>
              <a:rPr lang="en-US" dirty="0"/>
              <a:t>He supports helping "burdened societies" but not global equality.</a:t>
            </a:r>
          </a:p>
          <a:p>
            <a:endParaRPr lang="en-IN" dirty="0"/>
          </a:p>
        </p:txBody>
      </p:sp>
      <p:pic>
        <p:nvPicPr>
          <p:cNvPr id="2050" name="Picture 2">
            <a:extLst>
              <a:ext uri="{FF2B5EF4-FFF2-40B4-BE49-F238E27FC236}">
                <a16:creationId xmlns:a16="http://schemas.microsoft.com/office/drawing/2014/main" id="{94686A31-A6E5-40A3-D661-51A31FD540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980954"/>
            <a:ext cx="2220772" cy="2265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2EA6914-950A-9EB9-4CA5-FF2B3AECC1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187" y="4736970"/>
            <a:ext cx="1420813" cy="208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9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207A-E527-DBB9-0C7F-0AC0088CBE86}"/>
              </a:ext>
            </a:extLst>
          </p:cNvPr>
          <p:cNvSpPr>
            <a:spLocks noGrp="1"/>
          </p:cNvSpPr>
          <p:nvPr>
            <p:ph type="title"/>
          </p:nvPr>
        </p:nvSpPr>
        <p:spPr>
          <a:xfrm>
            <a:off x="457200" y="274638"/>
            <a:ext cx="7467600" cy="792162"/>
          </a:xfrm>
        </p:spPr>
        <p:txBody>
          <a:bodyPr/>
          <a:lstStyle/>
          <a:p>
            <a:pPr algn="ctr"/>
            <a:r>
              <a:rPr lang="en-IN" dirty="0"/>
              <a:t>Thomas Pogge</a:t>
            </a:r>
          </a:p>
        </p:txBody>
      </p:sp>
      <p:sp>
        <p:nvSpPr>
          <p:cNvPr id="3" name="Content Placeholder 2">
            <a:extLst>
              <a:ext uri="{FF2B5EF4-FFF2-40B4-BE49-F238E27FC236}">
                <a16:creationId xmlns:a16="http://schemas.microsoft.com/office/drawing/2014/main" id="{8126D4F1-9961-F9A8-5621-4CCCDF51126E}"/>
              </a:ext>
            </a:extLst>
          </p:cNvPr>
          <p:cNvSpPr>
            <a:spLocks noGrp="1"/>
          </p:cNvSpPr>
          <p:nvPr>
            <p:ph sz="quarter" idx="1"/>
          </p:nvPr>
        </p:nvSpPr>
        <p:spPr>
          <a:xfrm>
            <a:off x="685800" y="1295400"/>
            <a:ext cx="7239000" cy="5178551"/>
          </a:xfrm>
        </p:spPr>
        <p:txBody>
          <a:bodyPr/>
          <a:lstStyle/>
          <a:p>
            <a:r>
              <a:rPr lang="en-US" dirty="0"/>
              <a:t>Critic of Rawls</a:t>
            </a:r>
          </a:p>
          <a:p>
            <a:r>
              <a:rPr lang="en-US" dirty="0"/>
              <a:t>Argues global institutions harm the poor</a:t>
            </a:r>
          </a:p>
          <a:p>
            <a:r>
              <a:rPr lang="en-US" dirty="0"/>
              <a:t>Wealthy countries contribute to poverty</a:t>
            </a:r>
          </a:p>
          <a:p>
            <a:r>
              <a:rPr lang="en-US" dirty="0"/>
              <a:t>📌 Idea:</a:t>
            </a:r>
            <a:br>
              <a:rPr lang="en-US" dirty="0"/>
            </a:br>
            <a:r>
              <a:rPr lang="en-US" dirty="0"/>
              <a:t>We have </a:t>
            </a:r>
            <a:r>
              <a:rPr lang="en-US" b="1" dirty="0"/>
              <a:t>negative duties</a:t>
            </a:r>
            <a:r>
              <a:rPr lang="en-US" dirty="0"/>
              <a:t> not to harm others through unjust global systems.</a:t>
            </a:r>
          </a:p>
          <a:p>
            <a:endParaRPr lang="en-IN" dirty="0"/>
          </a:p>
        </p:txBody>
      </p:sp>
      <p:pic>
        <p:nvPicPr>
          <p:cNvPr id="1026" name="Picture 2">
            <a:extLst>
              <a:ext uri="{FF2B5EF4-FFF2-40B4-BE49-F238E27FC236}">
                <a16:creationId xmlns:a16="http://schemas.microsoft.com/office/drawing/2014/main" id="{D70E3B4E-E8C3-530B-4E81-F9E7C4C31E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213351"/>
            <a:ext cx="37338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C48741-5DCF-790B-CD3E-CE9632DED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66572"/>
            <a:ext cx="1783611" cy="266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1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9CC9-5930-4C1F-E3FD-4D86A65F1E61}"/>
              </a:ext>
            </a:extLst>
          </p:cNvPr>
          <p:cNvSpPr>
            <a:spLocks noGrp="1"/>
          </p:cNvSpPr>
          <p:nvPr>
            <p:ph type="title"/>
          </p:nvPr>
        </p:nvSpPr>
        <p:spPr>
          <a:xfrm>
            <a:off x="457200" y="274638"/>
            <a:ext cx="7467600" cy="639762"/>
          </a:xfrm>
        </p:spPr>
        <p:txBody>
          <a:bodyPr/>
          <a:lstStyle/>
          <a:p>
            <a:pPr algn="ctr"/>
            <a:r>
              <a:rPr lang="en-IN" dirty="0"/>
              <a:t>Martha Nussbaum</a:t>
            </a:r>
          </a:p>
        </p:txBody>
      </p:sp>
      <p:sp>
        <p:nvSpPr>
          <p:cNvPr id="3" name="Content Placeholder 2">
            <a:extLst>
              <a:ext uri="{FF2B5EF4-FFF2-40B4-BE49-F238E27FC236}">
                <a16:creationId xmlns:a16="http://schemas.microsoft.com/office/drawing/2014/main" id="{52117259-6205-EBC6-8421-B0CD4BD64352}"/>
              </a:ext>
            </a:extLst>
          </p:cNvPr>
          <p:cNvSpPr>
            <a:spLocks noGrp="1"/>
          </p:cNvSpPr>
          <p:nvPr>
            <p:ph sz="quarter" idx="1"/>
          </p:nvPr>
        </p:nvSpPr>
        <p:spPr>
          <a:xfrm>
            <a:off x="457200" y="1295400"/>
            <a:ext cx="7467600" cy="5178552"/>
          </a:xfrm>
        </p:spPr>
        <p:txBody>
          <a:bodyPr/>
          <a:lstStyle/>
          <a:p>
            <a:r>
              <a:rPr lang="en-US" dirty="0" err="1"/>
              <a:t>apabilities</a:t>
            </a:r>
            <a:r>
              <a:rPr lang="en-US" dirty="0"/>
              <a:t> Approach</a:t>
            </a:r>
          </a:p>
          <a:p>
            <a:r>
              <a:rPr lang="en-US" dirty="0"/>
              <a:t>Justice means ensuring:</a:t>
            </a:r>
          </a:p>
          <a:p>
            <a:pPr lvl="1"/>
            <a:r>
              <a:rPr lang="en-US" dirty="0"/>
              <a:t>Education</a:t>
            </a:r>
          </a:p>
          <a:p>
            <a:pPr lvl="1"/>
            <a:r>
              <a:rPr lang="en-US" dirty="0"/>
              <a:t>Health</a:t>
            </a:r>
          </a:p>
          <a:p>
            <a:pPr lvl="1"/>
            <a:r>
              <a:rPr lang="en-US" dirty="0"/>
              <a:t>Political participation</a:t>
            </a:r>
          </a:p>
          <a:p>
            <a:pPr lvl="1"/>
            <a:r>
              <a:rPr lang="en-US" dirty="0"/>
              <a:t>Dignity</a:t>
            </a:r>
          </a:p>
          <a:p>
            <a:r>
              <a:rPr lang="en-US" dirty="0"/>
              <a:t>Justice should be universal and human-centered.</a:t>
            </a:r>
          </a:p>
          <a:p>
            <a:endParaRPr lang="en-IN" dirty="0"/>
          </a:p>
        </p:txBody>
      </p:sp>
      <p:pic>
        <p:nvPicPr>
          <p:cNvPr id="2050" name="Picture 2">
            <a:extLst>
              <a:ext uri="{FF2B5EF4-FFF2-40B4-BE49-F238E27FC236}">
                <a16:creationId xmlns:a16="http://schemas.microsoft.com/office/drawing/2014/main" id="{6320ADE1-0B82-8427-E2E0-CEA0FE8FA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0681"/>
            <a:ext cx="238125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58B7158-A792-B2FD-4BE5-3DA6656E8D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114800"/>
            <a:ext cx="3048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9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B88E-8840-F846-0EFA-5F7DF6CAD70B}"/>
              </a:ext>
            </a:extLst>
          </p:cNvPr>
          <p:cNvSpPr>
            <a:spLocks noGrp="1"/>
          </p:cNvSpPr>
          <p:nvPr>
            <p:ph type="title"/>
          </p:nvPr>
        </p:nvSpPr>
        <p:spPr>
          <a:xfrm>
            <a:off x="457200" y="274638"/>
            <a:ext cx="7467600" cy="639762"/>
          </a:xfrm>
        </p:spPr>
        <p:txBody>
          <a:bodyPr/>
          <a:lstStyle/>
          <a:p>
            <a:pPr algn="ctr"/>
            <a:r>
              <a:rPr lang="en-IN" dirty="0"/>
              <a:t>David Miller</a:t>
            </a:r>
          </a:p>
        </p:txBody>
      </p:sp>
      <p:sp>
        <p:nvSpPr>
          <p:cNvPr id="3" name="Content Placeholder 2">
            <a:extLst>
              <a:ext uri="{FF2B5EF4-FFF2-40B4-BE49-F238E27FC236}">
                <a16:creationId xmlns:a16="http://schemas.microsoft.com/office/drawing/2014/main" id="{3507C95C-A114-DE9F-000E-D068F0E16E87}"/>
              </a:ext>
            </a:extLst>
          </p:cNvPr>
          <p:cNvSpPr>
            <a:spLocks noGrp="1"/>
          </p:cNvSpPr>
          <p:nvPr>
            <p:ph sz="quarter" idx="1"/>
          </p:nvPr>
        </p:nvSpPr>
        <p:spPr>
          <a:xfrm>
            <a:off x="457200" y="1066800"/>
            <a:ext cx="7467600" cy="5407152"/>
          </a:xfrm>
        </p:spPr>
        <p:txBody>
          <a:bodyPr/>
          <a:lstStyle/>
          <a:p>
            <a:pPr lvl="1"/>
            <a:r>
              <a:rPr lang="en-US" dirty="0"/>
              <a:t>Defends National Responsibility</a:t>
            </a:r>
          </a:p>
          <a:p>
            <a:pPr lvl="1"/>
            <a:r>
              <a:rPr lang="en-US" dirty="0"/>
              <a:t>Justice stronger within nations</a:t>
            </a:r>
          </a:p>
          <a:p>
            <a:pPr lvl="1"/>
            <a:r>
              <a:rPr lang="en-US" dirty="0"/>
              <a:t>Global duties are limited</a:t>
            </a:r>
          </a:p>
          <a:p>
            <a:r>
              <a:rPr lang="en-US" dirty="0"/>
              <a:t>Emphasizes:</a:t>
            </a:r>
          </a:p>
          <a:p>
            <a:pPr lvl="1"/>
            <a:r>
              <a:rPr lang="en-US" dirty="0"/>
              <a:t>National identity</a:t>
            </a:r>
          </a:p>
          <a:p>
            <a:pPr lvl="1"/>
            <a:r>
              <a:rPr lang="en-US" dirty="0"/>
              <a:t>Self-determination</a:t>
            </a:r>
          </a:p>
          <a:p>
            <a:endParaRPr lang="en-IN" dirty="0"/>
          </a:p>
        </p:txBody>
      </p:sp>
      <p:pic>
        <p:nvPicPr>
          <p:cNvPr id="3074" name="Picture 2">
            <a:extLst>
              <a:ext uri="{FF2B5EF4-FFF2-40B4-BE49-F238E27FC236}">
                <a16:creationId xmlns:a16="http://schemas.microsoft.com/office/drawing/2014/main" id="{C7890E11-78C6-13B2-7950-96685DCFB9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062" y="3459866"/>
            <a:ext cx="3690938" cy="32283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CEA5804-0641-294E-5AC8-F8546D976C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291" y="1857994"/>
            <a:ext cx="384048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079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8916</TotalTime>
  <Words>712</Words>
  <Application>Microsoft Office PowerPoint</Application>
  <PresentationFormat>On-screen Show (4:3)</PresentationFormat>
  <Paragraphs>153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Andalus</vt:lpstr>
      <vt:lpstr>Calibri</vt:lpstr>
      <vt:lpstr>Century Schoolbook</vt:lpstr>
      <vt:lpstr>Wingdings</vt:lpstr>
      <vt:lpstr>Wingdings 2</vt:lpstr>
      <vt:lpstr>Oriel</vt:lpstr>
      <vt:lpstr>  POL040204: Political Theory: Concepts and Debates  </vt:lpstr>
      <vt:lpstr>Global Justice  </vt:lpstr>
      <vt:lpstr>What is Global Justice?</vt:lpstr>
      <vt:lpstr>Why Study Global Justice?</vt:lpstr>
      <vt:lpstr>Background – From National to Global Justice</vt:lpstr>
      <vt:lpstr>🧠 Key Thinkers of Global Justice</vt:lpstr>
      <vt:lpstr>Thomas Pogge</vt:lpstr>
      <vt:lpstr>Martha Nussbaum</vt:lpstr>
      <vt:lpstr>David Miller</vt:lpstr>
      <vt:lpstr>Major Theoretical Approaches</vt:lpstr>
      <vt:lpstr>PowerPoint Presentation</vt:lpstr>
      <vt:lpstr>Global Inequality (Data Slide)</vt:lpstr>
      <vt:lpstr>Climate Justice</vt:lpstr>
      <vt:lpstr>Migration and Refugees</vt:lpstr>
      <vt:lpstr>Global Institutions and Justice</vt:lpstr>
      <vt:lpstr>Global Justice and Human Rights</vt:lpstr>
      <vt:lpstr>Key Debates</vt:lpstr>
      <vt:lpstr>Case Study (Indian Context)</vt:lpstr>
      <vt:lpstr>Criticisms of Global Justice Theory</vt:lpstr>
      <vt:lpstr>PowerPoint Presentation</vt:lpstr>
      <vt:lpstr>Surprise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 HC 4036  Global Politics</dc:title>
  <dc:creator>Aniruddha</dc:creator>
  <cp:lastModifiedBy>Aniruddha Kumar Baro</cp:lastModifiedBy>
  <cp:revision>174</cp:revision>
  <dcterms:created xsi:type="dcterms:W3CDTF">2006-08-16T00:00:00Z</dcterms:created>
  <dcterms:modified xsi:type="dcterms:W3CDTF">2026-03-17T10:34:39Z</dcterms:modified>
</cp:coreProperties>
</file>