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365" r:id="rId3"/>
    <p:sldId id="366" r:id="rId4"/>
    <p:sldId id="368" r:id="rId5"/>
    <p:sldId id="369" r:id="rId6"/>
    <p:sldId id="370" r:id="rId7"/>
    <p:sldId id="371" r:id="rId8"/>
    <p:sldId id="372" r:id="rId9"/>
    <p:sldId id="375" r:id="rId10"/>
    <p:sldId id="376" r:id="rId11"/>
    <p:sldId id="377" r:id="rId12"/>
    <p:sldId id="378" r:id="rId13"/>
    <p:sldId id="379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8D731-D9A9-4D7A-9875-4986BDC9C841}" type="datetimeFigureOut">
              <a:rPr lang="en-IN" smtClean="0"/>
              <a:t>17-03-2026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FC030-5568-4A47-AA13-AF0CF0212D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9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2F737-13BB-8AA2-E35B-200369F19B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848600" cy="5788152"/>
          </a:xfrm>
        </p:spPr>
        <p:txBody>
          <a:bodyPr/>
          <a:lstStyle/>
          <a:p>
            <a:r>
              <a:rPr lang="en-US" dirty="0"/>
              <a:t>Example 1: Government fixing prices of onions</a:t>
            </a:r>
          </a:p>
          <a:p>
            <a:r>
              <a:rPr lang="en-IN" dirty="0"/>
              <a:t>Hayek would say:</a:t>
            </a:r>
          </a:p>
          <a:p>
            <a:pPr lvl="1"/>
            <a:r>
              <a:rPr lang="en-IN" dirty="0"/>
              <a:t>Distorts market signals</a:t>
            </a:r>
          </a:p>
          <a:p>
            <a:pPr lvl="1"/>
            <a:r>
              <a:rPr lang="en-IN" dirty="0"/>
              <a:t>Creates black markets</a:t>
            </a:r>
          </a:p>
          <a:p>
            <a:endParaRPr lang="en-IN" dirty="0"/>
          </a:p>
          <a:p>
            <a:r>
              <a:rPr lang="en-IN" dirty="0"/>
              <a:t>Example 2: Reservation Policy</a:t>
            </a:r>
          </a:p>
          <a:p>
            <a:r>
              <a:rPr lang="en-IN" dirty="0"/>
              <a:t>Hayek’s position:</a:t>
            </a:r>
          </a:p>
          <a:p>
            <a:pPr lvl="1"/>
            <a:r>
              <a:rPr lang="en-US" dirty="0"/>
              <a:t>May violate equality before law</a:t>
            </a:r>
          </a:p>
          <a:p>
            <a:pPr lvl="1"/>
            <a:r>
              <a:rPr lang="en-US" dirty="0"/>
              <a:t>Justice should be procedural, not distributive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8452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44BE1D-72B1-9789-D0A4-AE3BDCD94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869950"/>
          </a:xfrm>
        </p:spPr>
        <p:txBody>
          <a:bodyPr/>
          <a:lstStyle/>
          <a:p>
            <a:pPr algn="ctr"/>
            <a:r>
              <a:rPr lang="en-IN" dirty="0"/>
              <a:t>Hayek vs John Rawls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CFBE1B-0156-D6AB-4128-A22794708A1D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IN" dirty="0"/>
              <a:t>Justice = Freedom</a:t>
            </a:r>
          </a:p>
          <a:p>
            <a:r>
              <a:rPr lang="en-IN" dirty="0"/>
              <a:t>No redistribution</a:t>
            </a:r>
          </a:p>
          <a:p>
            <a:r>
              <a:rPr lang="en-IN" dirty="0"/>
              <a:t>Market outcomes neutral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E105D63-D743-AAD8-B6E5-E08910B5F4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N" dirty="0"/>
              <a:t>Justice = Fairness</a:t>
            </a:r>
          </a:p>
          <a:p>
            <a:r>
              <a:rPr lang="en-IN" dirty="0"/>
              <a:t>Redistribution justified</a:t>
            </a:r>
          </a:p>
          <a:p>
            <a:r>
              <a:rPr lang="en-US" dirty="0"/>
              <a:t>Inequalities must benefit least advantaged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A52886-D9E5-827F-6DCA-2249F9531C7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IN" dirty="0"/>
              <a:t>Hayek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58DF0D-5174-80D6-CFA2-41047ABE6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N" dirty="0"/>
              <a:t>Rawls</a:t>
            </a:r>
          </a:p>
        </p:txBody>
      </p:sp>
    </p:spTree>
    <p:extLst>
      <p:ext uri="{BB962C8B-B14F-4D97-AF65-F5344CB8AC3E}">
        <p14:creationId xmlns:p14="http://schemas.microsoft.com/office/powerpoint/2010/main" val="227865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5562-7E2C-9B07-F858-352CD69BD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Hayek and Modern India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8FF3C-C5F3-6F7B-D6DC-AE88664B9E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Discussion Points:</a:t>
            </a:r>
          </a:p>
          <a:p>
            <a:pPr lvl="1"/>
            <a:r>
              <a:rPr lang="en-IN" dirty="0"/>
              <a:t>Economic Liberalization (1991 reforms)</a:t>
            </a:r>
          </a:p>
          <a:p>
            <a:pPr lvl="1"/>
            <a:r>
              <a:rPr lang="en-IN" dirty="0"/>
              <a:t>Privatization</a:t>
            </a:r>
          </a:p>
          <a:p>
            <a:pPr lvl="1"/>
            <a:r>
              <a:rPr lang="en-IN" dirty="0"/>
              <a:t>Reduced state control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Question:</a:t>
            </a:r>
          </a:p>
          <a:p>
            <a:pPr lvl="1"/>
            <a:r>
              <a:rPr lang="en-US" dirty="0"/>
              <a:t>Does India follow Hayekian principles today?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5825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126E0-6015-8049-317B-AF2B7DBB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Criticisms of Hayek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6E886-5CDD-871D-778C-87AF5DDC2E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r>
              <a:rPr lang="en-IN" dirty="0"/>
              <a:t>Ignores structural inequalities</a:t>
            </a:r>
          </a:p>
          <a:p>
            <a:r>
              <a:rPr lang="en-IN" dirty="0"/>
              <a:t>Overestimates market fairness</a:t>
            </a:r>
          </a:p>
          <a:p>
            <a:r>
              <a:rPr lang="en-IN" dirty="0"/>
              <a:t>Neglects social justice</a:t>
            </a:r>
          </a:p>
          <a:p>
            <a:r>
              <a:rPr lang="en-US" dirty="0"/>
              <a:t>Weak concern for marginalized groups</a:t>
            </a:r>
          </a:p>
          <a:p>
            <a:endParaRPr lang="en-US" dirty="0"/>
          </a:p>
          <a:p>
            <a:r>
              <a:rPr lang="en-IN" dirty="0"/>
              <a:t>Critics include:</a:t>
            </a:r>
          </a:p>
          <a:p>
            <a:pPr lvl="1"/>
            <a:r>
              <a:rPr lang="en-IN" dirty="0"/>
              <a:t>John Rawls</a:t>
            </a:r>
          </a:p>
          <a:p>
            <a:pPr lvl="1"/>
            <a:r>
              <a:rPr lang="en-IN" dirty="0"/>
              <a:t>Amartya Sen</a:t>
            </a:r>
          </a:p>
        </p:txBody>
      </p:sp>
    </p:spTree>
    <p:extLst>
      <p:ext uri="{BB962C8B-B14F-4D97-AF65-F5344CB8AC3E}">
        <p14:creationId xmlns:p14="http://schemas.microsoft.com/office/powerpoint/2010/main" val="1166595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DA04F-D0C5-3CF8-6DC2-4E40E0353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098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Libertarian theories of Justice: F. A. Hayek </a:t>
            </a:r>
            <a:endParaRPr lang="en-I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55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824C-A8EC-2204-7187-6AC77CBB9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6C0213-E9CF-FB79-5848-3F2545D52711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2610"/>
            <a:ext cx="2743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99EA3D-7E80-E946-8C2A-3A7AF47FF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7362"/>
            <a:ext cx="3582987" cy="5372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4AA6E24-0ACE-0EB5-B62B-1838C02E2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2" y="260170"/>
            <a:ext cx="2744165" cy="492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3832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8F616-EE1C-F371-69A4-9AE5F0916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US" dirty="0"/>
              <a:t>Who was F. A. Hayek?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F1037-B6B9-AC6C-9DBE-9EC4DDDC1C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endParaRPr lang="en-IN" b="1" dirty="0"/>
          </a:p>
          <a:p>
            <a:r>
              <a:rPr lang="en-IN" b="1" dirty="0"/>
              <a:t>F. A. Hayek</a:t>
            </a:r>
            <a:r>
              <a:rPr lang="en-IN" dirty="0"/>
              <a:t> (1899–1992)</a:t>
            </a:r>
          </a:p>
          <a:p>
            <a:pPr lvl="1"/>
            <a:r>
              <a:rPr lang="en-IN" dirty="0"/>
              <a:t>Austrian-British economist &amp; political philosopher</a:t>
            </a:r>
          </a:p>
          <a:p>
            <a:pPr lvl="1"/>
            <a:r>
              <a:rPr lang="en-IN" dirty="0"/>
              <a:t>Nobel Prize in Economics (1974)</a:t>
            </a:r>
          </a:p>
          <a:p>
            <a:pPr lvl="1"/>
            <a:r>
              <a:rPr lang="en-US" dirty="0"/>
              <a:t>Major critic of socialism and central planning</a:t>
            </a:r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r>
              <a:rPr lang="en-IN" dirty="0"/>
              <a:t>Key works:</a:t>
            </a:r>
          </a:p>
          <a:p>
            <a:pPr lvl="2"/>
            <a:r>
              <a:rPr lang="en-IN" dirty="0"/>
              <a:t>The Road to Serfdom</a:t>
            </a:r>
          </a:p>
          <a:p>
            <a:pPr lvl="2"/>
            <a:r>
              <a:rPr lang="en-IN" dirty="0"/>
              <a:t>The Constitution of Liberty</a:t>
            </a:r>
          </a:p>
          <a:p>
            <a:pPr lvl="2"/>
            <a:r>
              <a:rPr lang="en-IN" dirty="0"/>
              <a:t>Law, Legislation and Liberty</a:t>
            </a:r>
          </a:p>
        </p:txBody>
      </p:sp>
    </p:spTree>
    <p:extLst>
      <p:ext uri="{BB962C8B-B14F-4D97-AF65-F5344CB8AC3E}">
        <p14:creationId xmlns:p14="http://schemas.microsoft.com/office/powerpoint/2010/main" val="208039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8BA05-1F94-3B44-638A-1D36FAC72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What is Libertarianism?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27F9B-FEF0-2435-43B9-F39F62C73F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772400" cy="5178552"/>
          </a:xfrm>
        </p:spPr>
        <p:txBody>
          <a:bodyPr/>
          <a:lstStyle/>
          <a:p>
            <a:r>
              <a:rPr lang="en-IN" dirty="0"/>
              <a:t>Core Principles:</a:t>
            </a:r>
          </a:p>
          <a:p>
            <a:pPr lvl="1"/>
            <a:r>
              <a:rPr lang="en-IN" dirty="0"/>
              <a:t>Individual liberty is supreme</a:t>
            </a:r>
          </a:p>
          <a:p>
            <a:pPr lvl="1"/>
            <a:r>
              <a:rPr lang="en-IN" dirty="0"/>
              <a:t>Minimal state intervention</a:t>
            </a:r>
          </a:p>
          <a:p>
            <a:pPr lvl="1"/>
            <a:r>
              <a:rPr lang="en-IN" dirty="0"/>
              <a:t>Free market economy</a:t>
            </a:r>
          </a:p>
          <a:p>
            <a:pPr lvl="1"/>
            <a:r>
              <a:rPr lang="en-IN" dirty="0"/>
              <a:t>Private property rights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👉 Justice = Protection of individual freedom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9255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4AAF4-0FDA-029C-1E25-56F5288A2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IN" dirty="0"/>
              <a:t>Hayek’s View of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F5291-3AF7-C890-6FEE-0AEF4D9AEFB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Hayek rejects the idea of “Social Justice”.</a:t>
            </a:r>
          </a:p>
          <a:p>
            <a:endParaRPr lang="en-US" dirty="0"/>
          </a:p>
          <a:p>
            <a:r>
              <a:rPr lang="en-IN" dirty="0"/>
              <a:t>Why?</a:t>
            </a:r>
          </a:p>
          <a:p>
            <a:pPr lvl="1"/>
            <a:r>
              <a:rPr lang="en-US" dirty="0"/>
              <a:t>Market outcomes are not “designed”</a:t>
            </a:r>
          </a:p>
          <a:p>
            <a:pPr lvl="1"/>
            <a:r>
              <a:rPr lang="en-US" dirty="0"/>
              <a:t>No central authority distributes rewards</a:t>
            </a:r>
          </a:p>
          <a:p>
            <a:pPr lvl="1"/>
            <a:r>
              <a:rPr lang="en-US" dirty="0"/>
              <a:t>Therefore, results cannot be called “just” or “unjust”</a:t>
            </a:r>
          </a:p>
          <a:p>
            <a:endParaRPr lang="en-US" dirty="0"/>
          </a:p>
          <a:p>
            <a:r>
              <a:rPr lang="en-IN" dirty="0"/>
              <a:t>📌 Key Statement:</a:t>
            </a:r>
          </a:p>
          <a:p>
            <a:pPr lvl="1"/>
            <a:r>
              <a:rPr lang="en-IN" dirty="0"/>
              <a:t>“Social justice is a mirage.” – Hayek</a:t>
            </a:r>
          </a:p>
        </p:txBody>
      </p:sp>
    </p:spTree>
    <p:extLst>
      <p:ext uri="{BB962C8B-B14F-4D97-AF65-F5344CB8AC3E}">
        <p14:creationId xmlns:p14="http://schemas.microsoft.com/office/powerpoint/2010/main" val="132280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4062D-EBC4-D682-2F25-28F623720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Spontaneous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5D33A-AE32-D870-7AE1-4FA037664B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r>
              <a:rPr lang="en-US" dirty="0"/>
              <a:t>Hayek’s central idea: </a:t>
            </a:r>
            <a:r>
              <a:rPr lang="en-US" b="1" dirty="0"/>
              <a:t>Spontaneous Order</a:t>
            </a:r>
          </a:p>
          <a:p>
            <a:pPr lvl="1"/>
            <a:r>
              <a:rPr lang="en-IN" dirty="0"/>
              <a:t>Society evolves naturally</a:t>
            </a:r>
          </a:p>
          <a:p>
            <a:pPr lvl="1"/>
            <a:r>
              <a:rPr lang="en-IN" dirty="0"/>
              <a:t>Markets coordinate knowledge</a:t>
            </a:r>
          </a:p>
          <a:p>
            <a:pPr lvl="1"/>
            <a:r>
              <a:rPr lang="en-IN" dirty="0"/>
              <a:t>No central planner needed</a:t>
            </a:r>
          </a:p>
          <a:p>
            <a:r>
              <a:rPr lang="en-IN" dirty="0"/>
              <a:t>Example:</a:t>
            </a:r>
          </a:p>
          <a:p>
            <a:pPr lvl="1"/>
            <a:r>
              <a:rPr lang="en-US" dirty="0"/>
              <a:t>Price of rice rises during shortage → encourages supply.</a:t>
            </a:r>
            <a:endParaRPr lang="en-IN" dirty="0"/>
          </a:p>
          <a:p>
            <a:endParaRPr lang="en-IN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EC4FFE4-5AF4-F799-71A3-9477F2944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61950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E3172D1A-9414-1D3F-E588-1ACFE27E7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038600"/>
            <a:ext cx="4038600" cy="26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66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E77F7-04BC-C5B2-7EE9-CCD87F0EF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Rule of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3180A-BA2D-EC8A-1DDA-8966B525C5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949952"/>
          </a:xfrm>
        </p:spPr>
        <p:txBody>
          <a:bodyPr/>
          <a:lstStyle/>
          <a:p>
            <a:r>
              <a:rPr lang="en-IN" dirty="0"/>
              <a:t>Hayek supports:</a:t>
            </a:r>
          </a:p>
          <a:p>
            <a:pPr lvl="1"/>
            <a:r>
              <a:rPr lang="en-IN" dirty="0"/>
              <a:t>General and abstract laws</a:t>
            </a:r>
          </a:p>
          <a:p>
            <a:pPr lvl="1"/>
            <a:r>
              <a:rPr lang="en-IN" dirty="0"/>
              <a:t>Equality before law</a:t>
            </a:r>
          </a:p>
          <a:p>
            <a:pPr lvl="1"/>
            <a:r>
              <a:rPr lang="en-IN" dirty="0"/>
              <a:t>Predictability</a:t>
            </a:r>
          </a:p>
          <a:p>
            <a:endParaRPr lang="en-IN" dirty="0"/>
          </a:p>
          <a:p>
            <a:r>
              <a:rPr lang="en-US" dirty="0"/>
              <a:t>Justice = Rule-based system, not outcome-based redistribution.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985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5B82B-8AA8-E24B-9C59-26F9BE420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ctr"/>
            <a:r>
              <a:rPr lang="en-IN" dirty="0"/>
              <a:t>Critique of Redistribution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CF6F4-F38B-EF89-7BD0-5BDB2F1F16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r>
              <a:rPr lang="en-IN" dirty="0"/>
              <a:t>Hayek argues:</a:t>
            </a:r>
          </a:p>
          <a:p>
            <a:pPr lvl="1"/>
            <a:r>
              <a:rPr lang="en-IN" dirty="0"/>
              <a:t>Redistribution destroys incentives</a:t>
            </a:r>
          </a:p>
          <a:p>
            <a:pPr lvl="1"/>
            <a:r>
              <a:rPr lang="en-IN" dirty="0"/>
              <a:t>Central planning reduces freedom</a:t>
            </a:r>
          </a:p>
          <a:p>
            <a:pPr lvl="1"/>
            <a:r>
              <a:rPr lang="en-US" dirty="0"/>
              <a:t>Welfare state may lead to authoritarianism</a:t>
            </a:r>
          </a:p>
          <a:p>
            <a:endParaRPr lang="en-US" dirty="0"/>
          </a:p>
          <a:p>
            <a:endParaRPr lang="en-US" dirty="0"/>
          </a:p>
          <a:p>
            <a:r>
              <a:rPr lang="en-IN" dirty="0"/>
              <a:t>From:</a:t>
            </a:r>
          </a:p>
          <a:p>
            <a:pPr lvl="1"/>
            <a:r>
              <a:rPr lang="en-IN" dirty="0"/>
              <a:t>The Road to Serfdom</a:t>
            </a:r>
          </a:p>
        </p:txBody>
      </p:sp>
    </p:spTree>
    <p:extLst>
      <p:ext uri="{BB962C8B-B14F-4D97-AF65-F5344CB8AC3E}">
        <p14:creationId xmlns:p14="http://schemas.microsoft.com/office/powerpoint/2010/main" val="545617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8916</TotalTime>
  <Words>345</Words>
  <Application>Microsoft Office PowerPoint</Application>
  <PresentationFormat>On-screen Show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Andalus</vt:lpstr>
      <vt:lpstr>Calibri</vt:lpstr>
      <vt:lpstr>Century Schoolbook</vt:lpstr>
      <vt:lpstr>Wingdings</vt:lpstr>
      <vt:lpstr>Wingdings 2</vt:lpstr>
      <vt:lpstr>Oriel</vt:lpstr>
      <vt:lpstr>  POL040204: Political Theory: Concepts and Debates  </vt:lpstr>
      <vt:lpstr>Libertarian theories of Justice: F. A. Hayek </vt:lpstr>
      <vt:lpstr>PowerPoint Presentation</vt:lpstr>
      <vt:lpstr>Who was F. A. Hayek?</vt:lpstr>
      <vt:lpstr>What is Libertarianism?</vt:lpstr>
      <vt:lpstr>Hayek’s View of Justice</vt:lpstr>
      <vt:lpstr>Spontaneous Order</vt:lpstr>
      <vt:lpstr>Rule of Law</vt:lpstr>
      <vt:lpstr>Critique of Redistribution</vt:lpstr>
      <vt:lpstr>PowerPoint Presentation</vt:lpstr>
      <vt:lpstr>Hayek vs John Rawls</vt:lpstr>
      <vt:lpstr>Hayek and Modern India</vt:lpstr>
      <vt:lpstr>Criticisms of Hayek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174</cp:revision>
  <dcterms:created xsi:type="dcterms:W3CDTF">2006-08-16T00:00:00Z</dcterms:created>
  <dcterms:modified xsi:type="dcterms:W3CDTF">2026-03-17T10:33:39Z</dcterms:modified>
</cp:coreProperties>
</file>