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84" r:id="rId3"/>
    <p:sldId id="301" r:id="rId4"/>
    <p:sldId id="259" r:id="rId5"/>
    <p:sldId id="367" r:id="rId6"/>
    <p:sldId id="346" r:id="rId7"/>
    <p:sldId id="347" r:id="rId8"/>
    <p:sldId id="348" r:id="rId9"/>
    <p:sldId id="349" r:id="rId10"/>
    <p:sldId id="351" r:id="rId11"/>
    <p:sldId id="352" r:id="rId12"/>
    <p:sldId id="353" r:id="rId13"/>
    <p:sldId id="354" r:id="rId14"/>
    <p:sldId id="355" r:id="rId15"/>
    <p:sldId id="356" r:id="rId16"/>
    <p:sldId id="357" r:id="rId17"/>
    <p:sldId id="350" r:id="rId18"/>
    <p:sldId id="358" r:id="rId19"/>
    <p:sldId id="359" r:id="rId20"/>
    <p:sldId id="360" r:id="rId21"/>
    <p:sldId id="361" r:id="rId22"/>
    <p:sldId id="363" r:id="rId23"/>
    <p:sldId id="364" r:id="rId24"/>
    <p:sldId id="365" r:id="rId25"/>
    <p:sldId id="366" r:id="rId26"/>
    <p:sldId id="368" r:id="rId27"/>
    <p:sldId id="369" r:id="rId28"/>
    <p:sldId id="370" r:id="rId29"/>
    <p:sldId id="371" r:id="rId30"/>
    <p:sldId id="372" r:id="rId31"/>
    <p:sldId id="375" r:id="rId32"/>
    <p:sldId id="376" r:id="rId33"/>
    <p:sldId id="377" r:id="rId34"/>
    <p:sldId id="378" r:id="rId35"/>
    <p:sldId id="379" r:id="rId36"/>
    <p:sldId id="373" r:id="rId37"/>
    <p:sldId id="374" r:id="rId38"/>
    <p:sldId id="380" r:id="rId39"/>
    <p:sldId id="381" r:id="rId40"/>
    <p:sldId id="382" r:id="rId41"/>
    <p:sldId id="383" r:id="rId42"/>
    <p:sldId id="384" r:id="rId43"/>
    <p:sldId id="385" r:id="rId44"/>
    <p:sldId id="386" r:id="rId45"/>
    <p:sldId id="387" r:id="rId46"/>
    <p:sldId id="393" r:id="rId47"/>
    <p:sldId id="388" r:id="rId48"/>
    <p:sldId id="389" r:id="rId49"/>
    <p:sldId id="390" r:id="rId50"/>
    <p:sldId id="394" r:id="rId51"/>
    <p:sldId id="395" r:id="rId52"/>
    <p:sldId id="396" r:id="rId53"/>
    <p:sldId id="397" r:id="rId54"/>
    <p:sldId id="293" r:id="rId55"/>
    <p:sldId id="39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55" d="100"/>
          <a:sy n="55" d="100"/>
        </p:scale>
        <p:origin x="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D731-D9A9-4D7A-9875-4986BDC9C841}" type="datetimeFigureOut">
              <a:rPr lang="en-IN" smtClean="0"/>
              <a:t>11-03-2026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FC030-5568-4A47-AA13-AF0CF0212DF2}" type="slidenum">
              <a:rPr lang="en-IN" smtClean="0"/>
              <a:t>‹#›</a:t>
            </a:fld>
            <a:endParaRPr lang="en-IN"/>
          </a:p>
        </p:txBody>
      </p:sp>
    </p:spTree>
    <p:extLst>
      <p:ext uri="{BB962C8B-B14F-4D97-AF65-F5344CB8AC3E}">
        <p14:creationId xmlns:p14="http://schemas.microsoft.com/office/powerpoint/2010/main" val="222693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CFC030-5568-4A47-AA13-AF0CF0212DF2}" type="slidenum">
              <a:rPr lang="en-IN" smtClean="0"/>
              <a:t>48</a:t>
            </a:fld>
            <a:endParaRPr lang="en-IN"/>
          </a:p>
        </p:txBody>
      </p:sp>
    </p:spTree>
    <p:extLst>
      <p:ext uri="{BB962C8B-B14F-4D97-AF65-F5344CB8AC3E}">
        <p14:creationId xmlns:p14="http://schemas.microsoft.com/office/powerpoint/2010/main" val="307748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3/11/2026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3/11/2026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3/11/2026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3/11/2026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3/11/2026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3/11/2026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A0wkmK1dCOo?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600200"/>
          </a:xfrm>
        </p:spPr>
        <p:txBody>
          <a:bodyPr>
            <a:normAutofit/>
          </a:bodyPr>
          <a:lstStyle/>
          <a:p>
            <a:pPr algn="ctr"/>
            <a:br>
              <a:rPr lang="en-IN" b="0" dirty="0"/>
            </a:br>
            <a:r>
              <a:rPr lang="en-US" b="0" dirty="0"/>
              <a:t> </a:t>
            </a:r>
            <a:r>
              <a:rPr lang="en-US" dirty="0"/>
              <a:t>POL040204: Political Theory: Concepts and Debates </a:t>
            </a:r>
            <a:r>
              <a:rPr lang="en-US" b="0" dirty="0"/>
              <a:t>	</a:t>
            </a:r>
          </a:p>
        </p:txBody>
      </p:sp>
      <p:sp>
        <p:nvSpPr>
          <p:cNvPr id="3" name="Subtitle 2"/>
          <p:cNvSpPr>
            <a:spLocks noGrp="1"/>
          </p:cNvSpPr>
          <p:nvPr>
            <p:ph type="subTitle" idx="1"/>
          </p:nvPr>
        </p:nvSpPr>
        <p:spPr>
          <a:xfrm>
            <a:off x="1371600" y="3048000"/>
            <a:ext cx="6400800" cy="2667000"/>
          </a:xfrm>
        </p:spPr>
        <p:txBody>
          <a:bodyPr>
            <a:noAutofit/>
          </a:bodyPr>
          <a:lstStyle/>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pPr algn="ctr"/>
            <a:r>
              <a:rPr lang="en-US" dirty="0" err="1">
                <a:solidFill>
                  <a:schemeClr val="tx1"/>
                </a:solidFill>
                <a:latin typeface="Andalus" pitchFamily="18" charset="-78"/>
                <a:cs typeface="Andalus" pitchFamily="18" charset="-78"/>
              </a:rPr>
              <a:t>Aniruddha</a:t>
            </a:r>
            <a:r>
              <a:rPr lang="en-US" dirty="0">
                <a:solidFill>
                  <a:schemeClr val="tx1"/>
                </a:solidFill>
                <a:latin typeface="Andalus" pitchFamily="18" charset="-78"/>
                <a:cs typeface="Andalus" pitchFamily="18" charset="-78"/>
              </a:rPr>
              <a:t> Kumar </a:t>
            </a:r>
            <a:r>
              <a:rPr lang="en-US" dirty="0" err="1">
                <a:solidFill>
                  <a:schemeClr val="tx1"/>
                </a:solidFill>
                <a:latin typeface="Andalus" pitchFamily="18" charset="-78"/>
                <a:cs typeface="Andalus" pitchFamily="18" charset="-78"/>
              </a:rPr>
              <a:t>Baro</a:t>
            </a:r>
            <a:endParaRPr lang="en-US" dirty="0"/>
          </a:p>
        </p:txBody>
      </p:sp>
      <p:pic>
        <p:nvPicPr>
          <p:cNvPr id="5" name="Picture 4" descr="C:\Users\Aniruddha\Desktop\download.jpg"/>
          <p:cNvPicPr/>
          <p:nvPr/>
        </p:nvPicPr>
        <p:blipFill>
          <a:blip r:embed="rId2" cstate="print"/>
          <a:srcRect/>
          <a:stretch>
            <a:fillRect/>
          </a:stretch>
        </p:blipFill>
        <p:spPr bwMode="auto">
          <a:xfrm>
            <a:off x="3962400" y="3026229"/>
            <a:ext cx="1499634" cy="14548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A894-28DE-CC89-80D2-C19B6D6526B7}"/>
              </a:ext>
            </a:extLst>
          </p:cNvPr>
          <p:cNvSpPr>
            <a:spLocks noGrp="1"/>
          </p:cNvSpPr>
          <p:nvPr>
            <p:ph type="title"/>
          </p:nvPr>
        </p:nvSpPr>
        <p:spPr>
          <a:xfrm>
            <a:off x="457200" y="274638"/>
            <a:ext cx="7467600" cy="639762"/>
          </a:xfrm>
        </p:spPr>
        <p:txBody>
          <a:bodyPr/>
          <a:lstStyle/>
          <a:p>
            <a:pPr algn="ctr"/>
            <a:r>
              <a:rPr lang="en-IN" dirty="0"/>
              <a:t>Justice as Fairness</a:t>
            </a:r>
          </a:p>
        </p:txBody>
      </p:sp>
      <p:sp>
        <p:nvSpPr>
          <p:cNvPr id="3" name="Content Placeholder 2">
            <a:extLst>
              <a:ext uri="{FF2B5EF4-FFF2-40B4-BE49-F238E27FC236}">
                <a16:creationId xmlns:a16="http://schemas.microsoft.com/office/drawing/2014/main" id="{48BEC439-5C83-CAC0-B822-D6CE55F82B57}"/>
              </a:ext>
            </a:extLst>
          </p:cNvPr>
          <p:cNvSpPr>
            <a:spLocks noGrp="1"/>
          </p:cNvSpPr>
          <p:nvPr>
            <p:ph sz="quarter" idx="1"/>
          </p:nvPr>
        </p:nvSpPr>
        <p:spPr>
          <a:xfrm>
            <a:off x="457200" y="1219200"/>
            <a:ext cx="7467600" cy="5254752"/>
          </a:xfrm>
        </p:spPr>
        <p:txBody>
          <a:bodyPr/>
          <a:lstStyle/>
          <a:p>
            <a:r>
              <a:rPr lang="en-US" dirty="0"/>
              <a:t>Rawls’ theory = </a:t>
            </a:r>
            <a:r>
              <a:rPr lang="en-US" b="1" dirty="0"/>
              <a:t>Justice as Fairness</a:t>
            </a:r>
          </a:p>
          <a:p>
            <a:endParaRPr lang="en-IN" dirty="0"/>
          </a:p>
          <a:p>
            <a:r>
              <a:rPr lang="en-IN" dirty="0"/>
              <a:t>Two key ideas:</a:t>
            </a:r>
          </a:p>
          <a:p>
            <a:pPr lvl="1"/>
            <a:r>
              <a:rPr lang="en-IN" dirty="0"/>
              <a:t>Original Position</a:t>
            </a:r>
          </a:p>
          <a:p>
            <a:pPr lvl="1"/>
            <a:r>
              <a:rPr lang="en-IN" dirty="0"/>
              <a:t>Veil of Ignorance</a:t>
            </a:r>
          </a:p>
          <a:p>
            <a:endParaRPr lang="en-US" dirty="0"/>
          </a:p>
          <a:p>
            <a:r>
              <a:rPr lang="en-US" dirty="0"/>
              <a:t>Justice = What rational people would choose under fair conditions.</a:t>
            </a:r>
            <a:endParaRPr lang="en-IN" dirty="0"/>
          </a:p>
        </p:txBody>
      </p:sp>
    </p:spTree>
    <p:extLst>
      <p:ext uri="{BB962C8B-B14F-4D97-AF65-F5344CB8AC3E}">
        <p14:creationId xmlns:p14="http://schemas.microsoft.com/office/powerpoint/2010/main" val="71052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0935-21AC-BB74-1C56-75768EB66F8B}"/>
              </a:ext>
            </a:extLst>
          </p:cNvPr>
          <p:cNvSpPr>
            <a:spLocks noGrp="1"/>
          </p:cNvSpPr>
          <p:nvPr>
            <p:ph type="title"/>
          </p:nvPr>
        </p:nvSpPr>
        <p:spPr>
          <a:xfrm>
            <a:off x="457200" y="274638"/>
            <a:ext cx="7467600" cy="639762"/>
          </a:xfrm>
        </p:spPr>
        <p:txBody>
          <a:bodyPr/>
          <a:lstStyle/>
          <a:p>
            <a:pPr algn="ctr"/>
            <a:r>
              <a:rPr lang="en-IN" dirty="0"/>
              <a:t>The Original Position</a:t>
            </a:r>
          </a:p>
        </p:txBody>
      </p:sp>
      <p:sp>
        <p:nvSpPr>
          <p:cNvPr id="3" name="Content Placeholder 2">
            <a:extLst>
              <a:ext uri="{FF2B5EF4-FFF2-40B4-BE49-F238E27FC236}">
                <a16:creationId xmlns:a16="http://schemas.microsoft.com/office/drawing/2014/main" id="{D9BFFFE0-D2E0-3A47-13DC-CC39B1E057A5}"/>
              </a:ext>
            </a:extLst>
          </p:cNvPr>
          <p:cNvSpPr>
            <a:spLocks noGrp="1"/>
          </p:cNvSpPr>
          <p:nvPr>
            <p:ph sz="quarter" idx="1"/>
          </p:nvPr>
        </p:nvSpPr>
        <p:spPr>
          <a:xfrm>
            <a:off x="457200" y="1219200"/>
            <a:ext cx="7467600" cy="5254752"/>
          </a:xfrm>
        </p:spPr>
        <p:txBody>
          <a:bodyPr/>
          <a:lstStyle/>
          <a:p>
            <a:r>
              <a:rPr lang="en-IN" dirty="0"/>
              <a:t>Imagine:</a:t>
            </a:r>
          </a:p>
          <a:p>
            <a:pPr lvl="1"/>
            <a:r>
              <a:rPr lang="en-US" dirty="0"/>
              <a:t>People choosing principles of justice</a:t>
            </a:r>
          </a:p>
          <a:p>
            <a:pPr lvl="1"/>
            <a:r>
              <a:rPr lang="en-IN" dirty="0"/>
              <a:t>Before entering society</a:t>
            </a:r>
          </a:p>
          <a:p>
            <a:pPr lvl="1"/>
            <a:r>
              <a:rPr lang="en-IN" dirty="0"/>
              <a:t>Without knowing their status</a:t>
            </a:r>
          </a:p>
          <a:p>
            <a:endParaRPr lang="en-US" dirty="0"/>
          </a:p>
          <a:p>
            <a:r>
              <a:rPr lang="en-US" dirty="0"/>
              <a:t>It is a hypothetical social contract situation.</a:t>
            </a:r>
          </a:p>
          <a:p>
            <a:r>
              <a:rPr lang="en-IN" dirty="0"/>
              <a:t>Inspired by:</a:t>
            </a:r>
          </a:p>
          <a:p>
            <a:pPr lvl="1"/>
            <a:r>
              <a:rPr lang="en-IN" dirty="0"/>
              <a:t>Thomas Hobbes</a:t>
            </a:r>
          </a:p>
          <a:p>
            <a:pPr lvl="1"/>
            <a:r>
              <a:rPr lang="en-IN" dirty="0"/>
              <a:t>John Locke</a:t>
            </a:r>
          </a:p>
          <a:p>
            <a:pPr lvl="1"/>
            <a:r>
              <a:rPr lang="en-IN" dirty="0"/>
              <a:t>Jean-Jacques Rousseau</a:t>
            </a:r>
          </a:p>
        </p:txBody>
      </p:sp>
    </p:spTree>
    <p:extLst>
      <p:ext uri="{BB962C8B-B14F-4D97-AF65-F5344CB8AC3E}">
        <p14:creationId xmlns:p14="http://schemas.microsoft.com/office/powerpoint/2010/main" val="357571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D591-416B-2490-C13F-4601E8C23781}"/>
              </a:ext>
            </a:extLst>
          </p:cNvPr>
          <p:cNvSpPr>
            <a:spLocks noGrp="1"/>
          </p:cNvSpPr>
          <p:nvPr>
            <p:ph type="title"/>
          </p:nvPr>
        </p:nvSpPr>
        <p:spPr>
          <a:xfrm>
            <a:off x="457200" y="274638"/>
            <a:ext cx="7467600" cy="639762"/>
          </a:xfrm>
        </p:spPr>
        <p:txBody>
          <a:bodyPr/>
          <a:lstStyle/>
          <a:p>
            <a:pPr algn="ctr"/>
            <a:r>
              <a:rPr lang="en-IN" dirty="0"/>
              <a:t>Veil of Ignorance</a:t>
            </a:r>
          </a:p>
        </p:txBody>
      </p:sp>
      <p:sp>
        <p:nvSpPr>
          <p:cNvPr id="3" name="Content Placeholder 2">
            <a:extLst>
              <a:ext uri="{FF2B5EF4-FFF2-40B4-BE49-F238E27FC236}">
                <a16:creationId xmlns:a16="http://schemas.microsoft.com/office/drawing/2014/main" id="{B2382459-5E86-1CFD-BC3A-8478747CF537}"/>
              </a:ext>
            </a:extLst>
          </p:cNvPr>
          <p:cNvSpPr>
            <a:spLocks noGrp="1"/>
          </p:cNvSpPr>
          <p:nvPr>
            <p:ph sz="quarter" idx="1"/>
          </p:nvPr>
        </p:nvSpPr>
        <p:spPr>
          <a:xfrm>
            <a:off x="457200" y="1219200"/>
            <a:ext cx="7696200" cy="5254752"/>
          </a:xfrm>
        </p:spPr>
        <p:txBody>
          <a:bodyPr/>
          <a:lstStyle/>
          <a:p>
            <a:r>
              <a:rPr lang="en-IN" dirty="0"/>
              <a:t>Core Idea</a:t>
            </a:r>
          </a:p>
          <a:p>
            <a:r>
              <a:rPr lang="en-IN" dirty="0"/>
              <a:t>You do NOT know:</a:t>
            </a:r>
          </a:p>
          <a:p>
            <a:pPr lvl="1"/>
            <a:r>
              <a:rPr lang="en-IN" dirty="0"/>
              <a:t>Your caste</a:t>
            </a:r>
          </a:p>
          <a:p>
            <a:pPr lvl="1"/>
            <a:r>
              <a:rPr lang="en-IN" dirty="0"/>
              <a:t>Your religion</a:t>
            </a:r>
          </a:p>
          <a:p>
            <a:pPr lvl="1"/>
            <a:r>
              <a:rPr lang="en-IN" dirty="0"/>
              <a:t>Your gender</a:t>
            </a:r>
          </a:p>
          <a:p>
            <a:pPr lvl="1"/>
            <a:r>
              <a:rPr lang="en-IN" dirty="0"/>
              <a:t>Your class</a:t>
            </a:r>
          </a:p>
          <a:p>
            <a:pPr lvl="1"/>
            <a:r>
              <a:rPr lang="en-IN" dirty="0"/>
              <a:t>Your talents</a:t>
            </a:r>
          </a:p>
          <a:p>
            <a:pPr lvl="1"/>
            <a:r>
              <a:rPr lang="en-IN" dirty="0"/>
              <a:t>Your social status</a:t>
            </a:r>
          </a:p>
          <a:p>
            <a:endParaRPr lang="en-IN" dirty="0"/>
          </a:p>
          <a:p>
            <a:r>
              <a:rPr lang="en-IN" dirty="0"/>
              <a:t>Question:</a:t>
            </a:r>
          </a:p>
          <a:p>
            <a:pPr lvl="1"/>
            <a:r>
              <a:rPr lang="en-US" dirty="0"/>
              <a:t>👉 What kind of society would you choose?</a:t>
            </a:r>
            <a:endParaRPr lang="en-IN" dirty="0"/>
          </a:p>
        </p:txBody>
      </p:sp>
    </p:spTree>
    <p:extLst>
      <p:ext uri="{BB962C8B-B14F-4D97-AF65-F5344CB8AC3E}">
        <p14:creationId xmlns:p14="http://schemas.microsoft.com/office/powerpoint/2010/main" val="166044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C0BD-1226-EACC-AC5F-C70DDB3E4EA4}"/>
              </a:ext>
            </a:extLst>
          </p:cNvPr>
          <p:cNvSpPr>
            <a:spLocks noGrp="1"/>
          </p:cNvSpPr>
          <p:nvPr>
            <p:ph type="title"/>
          </p:nvPr>
        </p:nvSpPr>
        <p:spPr/>
        <p:txBody>
          <a:bodyPr/>
          <a:lstStyle/>
          <a:p>
            <a:endParaRPr lang="en-IN"/>
          </a:p>
        </p:txBody>
      </p:sp>
      <p:pic>
        <p:nvPicPr>
          <p:cNvPr id="2050" name="Picture 2">
            <a:extLst>
              <a:ext uri="{FF2B5EF4-FFF2-40B4-BE49-F238E27FC236}">
                <a16:creationId xmlns:a16="http://schemas.microsoft.com/office/drawing/2014/main" id="{AC40A8A0-4B52-BC13-5DAC-CD63B955227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4872038" cy="32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75FD7E9-D456-3B0D-DFA8-898F3B67D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17638"/>
            <a:ext cx="3081338" cy="3912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832E053-4D3C-3F4F-F0E9-A7B55A024B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89" y="3145241"/>
            <a:ext cx="4130675" cy="356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1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6526-D6FC-93DF-776E-3433F91329EC}"/>
              </a:ext>
            </a:extLst>
          </p:cNvPr>
          <p:cNvSpPr>
            <a:spLocks noGrp="1"/>
          </p:cNvSpPr>
          <p:nvPr>
            <p:ph type="title"/>
          </p:nvPr>
        </p:nvSpPr>
        <p:spPr>
          <a:xfrm>
            <a:off x="457200" y="274638"/>
            <a:ext cx="7467600" cy="563562"/>
          </a:xfrm>
        </p:spPr>
        <p:txBody>
          <a:bodyPr/>
          <a:lstStyle/>
          <a:p>
            <a:pPr algn="ctr"/>
            <a:r>
              <a:rPr lang="en-IN" dirty="0"/>
              <a:t>Why Veil of Ignorance?</a:t>
            </a:r>
          </a:p>
        </p:txBody>
      </p:sp>
      <p:sp>
        <p:nvSpPr>
          <p:cNvPr id="3" name="Content Placeholder 2">
            <a:extLst>
              <a:ext uri="{FF2B5EF4-FFF2-40B4-BE49-F238E27FC236}">
                <a16:creationId xmlns:a16="http://schemas.microsoft.com/office/drawing/2014/main" id="{F7BA32FE-772C-BEDE-14B8-41DA3F35C6AE}"/>
              </a:ext>
            </a:extLst>
          </p:cNvPr>
          <p:cNvSpPr>
            <a:spLocks noGrp="1"/>
          </p:cNvSpPr>
          <p:nvPr>
            <p:ph sz="quarter" idx="1"/>
          </p:nvPr>
        </p:nvSpPr>
        <p:spPr>
          <a:xfrm>
            <a:off x="457200" y="1295400"/>
            <a:ext cx="7467600" cy="5178552"/>
          </a:xfrm>
        </p:spPr>
        <p:txBody>
          <a:bodyPr/>
          <a:lstStyle/>
          <a:p>
            <a:r>
              <a:rPr lang="en-IN" dirty="0"/>
              <a:t>Because:</a:t>
            </a:r>
          </a:p>
          <a:p>
            <a:pPr lvl="1"/>
            <a:r>
              <a:rPr lang="en-IN" dirty="0"/>
              <a:t>It ensures impartiality</a:t>
            </a:r>
          </a:p>
          <a:p>
            <a:pPr lvl="1"/>
            <a:r>
              <a:rPr lang="en-IN" dirty="0"/>
              <a:t>Removes bias</a:t>
            </a:r>
          </a:p>
          <a:p>
            <a:pPr lvl="1"/>
            <a:r>
              <a:rPr lang="en-IN" dirty="0"/>
              <a:t>Promotes fairness</a:t>
            </a:r>
          </a:p>
          <a:p>
            <a:r>
              <a:rPr lang="en-IN" dirty="0"/>
              <a:t>People will choose:</a:t>
            </a:r>
          </a:p>
          <a:p>
            <a:pPr lvl="1"/>
            <a:r>
              <a:rPr lang="en-IN" dirty="0"/>
              <a:t>Safe principles</a:t>
            </a:r>
          </a:p>
          <a:p>
            <a:pPr lvl="1"/>
            <a:r>
              <a:rPr lang="en-IN" dirty="0"/>
              <a:t>Protection for worst-off</a:t>
            </a:r>
          </a:p>
          <a:p>
            <a:pPr lvl="1"/>
            <a:r>
              <a:rPr lang="en-IN" dirty="0"/>
              <a:t>Equal rights</a:t>
            </a:r>
          </a:p>
          <a:p>
            <a:endParaRPr lang="en-US" dirty="0"/>
          </a:p>
          <a:p>
            <a:r>
              <a:rPr lang="en-US" dirty="0"/>
              <a:t>Rawls calls this the </a:t>
            </a:r>
            <a:r>
              <a:rPr lang="en-US" b="1" dirty="0"/>
              <a:t>Maximin Rule</a:t>
            </a:r>
          </a:p>
          <a:p>
            <a:r>
              <a:rPr lang="en-IN" dirty="0"/>
              <a:t>(Maximize the minimum position)</a:t>
            </a:r>
          </a:p>
          <a:p>
            <a:endParaRPr lang="en-IN" dirty="0"/>
          </a:p>
        </p:txBody>
      </p:sp>
    </p:spTree>
    <p:extLst>
      <p:ext uri="{BB962C8B-B14F-4D97-AF65-F5344CB8AC3E}">
        <p14:creationId xmlns:p14="http://schemas.microsoft.com/office/powerpoint/2010/main" val="75655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7F9D-0936-8C89-78B5-29266AC51780}"/>
              </a:ext>
            </a:extLst>
          </p:cNvPr>
          <p:cNvSpPr>
            <a:spLocks noGrp="1"/>
          </p:cNvSpPr>
          <p:nvPr>
            <p:ph type="title"/>
          </p:nvPr>
        </p:nvSpPr>
        <p:spPr>
          <a:xfrm>
            <a:off x="457200" y="274638"/>
            <a:ext cx="7467600" cy="639762"/>
          </a:xfrm>
        </p:spPr>
        <p:txBody>
          <a:bodyPr/>
          <a:lstStyle/>
          <a:p>
            <a:pPr algn="ctr"/>
            <a:r>
              <a:rPr lang="en-IN" dirty="0"/>
              <a:t>Two Principles of Justice</a:t>
            </a:r>
          </a:p>
        </p:txBody>
      </p:sp>
      <p:sp>
        <p:nvSpPr>
          <p:cNvPr id="3" name="Content Placeholder 2">
            <a:extLst>
              <a:ext uri="{FF2B5EF4-FFF2-40B4-BE49-F238E27FC236}">
                <a16:creationId xmlns:a16="http://schemas.microsoft.com/office/drawing/2014/main" id="{18219327-D60E-7A86-FE55-15DA5D615A72}"/>
              </a:ext>
            </a:extLst>
          </p:cNvPr>
          <p:cNvSpPr>
            <a:spLocks noGrp="1"/>
          </p:cNvSpPr>
          <p:nvPr>
            <p:ph sz="quarter" idx="1"/>
          </p:nvPr>
        </p:nvSpPr>
        <p:spPr>
          <a:xfrm>
            <a:off x="457200" y="1219200"/>
            <a:ext cx="7467600" cy="5254752"/>
          </a:xfrm>
        </p:spPr>
        <p:txBody>
          <a:bodyPr/>
          <a:lstStyle/>
          <a:p>
            <a:r>
              <a:rPr lang="en-IN" dirty="0"/>
              <a:t>Rawls proposes TWO principles:</a:t>
            </a:r>
          </a:p>
          <a:p>
            <a:endParaRPr lang="en-US" dirty="0"/>
          </a:p>
          <a:p>
            <a:r>
              <a:rPr lang="en-US" dirty="0"/>
              <a:t>1️⃣ First Principle (Liberty Principle)</a:t>
            </a:r>
          </a:p>
          <a:p>
            <a:pPr lvl="1"/>
            <a:r>
              <a:rPr lang="en-US" dirty="0"/>
              <a:t>Equal basic liberties for all.</a:t>
            </a:r>
          </a:p>
          <a:p>
            <a:endParaRPr lang="en-IN" dirty="0"/>
          </a:p>
          <a:p>
            <a:r>
              <a:rPr lang="en-IN" dirty="0"/>
              <a:t>2️⃣ Second Principle</a:t>
            </a:r>
          </a:p>
          <a:p>
            <a:r>
              <a:rPr lang="en-US" dirty="0"/>
              <a:t>Social &amp; economic inequalities are justified only if:</a:t>
            </a:r>
          </a:p>
          <a:p>
            <a:pPr lvl="1"/>
            <a:r>
              <a:rPr lang="en-US" dirty="0"/>
              <a:t>They benefit the least advantaged</a:t>
            </a:r>
          </a:p>
          <a:p>
            <a:pPr lvl="1"/>
            <a:r>
              <a:rPr lang="en-US" dirty="0"/>
              <a:t>Offices are open to all (fair equality of opportunity)</a:t>
            </a:r>
            <a:endParaRPr lang="en-IN" dirty="0"/>
          </a:p>
        </p:txBody>
      </p:sp>
    </p:spTree>
    <p:extLst>
      <p:ext uri="{BB962C8B-B14F-4D97-AF65-F5344CB8AC3E}">
        <p14:creationId xmlns:p14="http://schemas.microsoft.com/office/powerpoint/2010/main" val="152026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3601-BF06-83EC-700A-485248CC82CC}"/>
              </a:ext>
            </a:extLst>
          </p:cNvPr>
          <p:cNvSpPr>
            <a:spLocks noGrp="1"/>
          </p:cNvSpPr>
          <p:nvPr>
            <p:ph type="title"/>
          </p:nvPr>
        </p:nvSpPr>
        <p:spPr>
          <a:xfrm>
            <a:off x="457200" y="274638"/>
            <a:ext cx="7467600" cy="563562"/>
          </a:xfrm>
        </p:spPr>
        <p:txBody>
          <a:bodyPr/>
          <a:lstStyle/>
          <a:p>
            <a:pPr algn="ctr"/>
            <a:r>
              <a:rPr lang="en-IN" dirty="0"/>
              <a:t>First Principle – Equal Liberty</a:t>
            </a:r>
          </a:p>
        </p:txBody>
      </p:sp>
      <p:sp>
        <p:nvSpPr>
          <p:cNvPr id="3" name="Content Placeholder 2">
            <a:extLst>
              <a:ext uri="{FF2B5EF4-FFF2-40B4-BE49-F238E27FC236}">
                <a16:creationId xmlns:a16="http://schemas.microsoft.com/office/drawing/2014/main" id="{EA36A885-09F7-3AA4-77EF-E51329D030D5}"/>
              </a:ext>
            </a:extLst>
          </p:cNvPr>
          <p:cNvSpPr>
            <a:spLocks noGrp="1"/>
          </p:cNvSpPr>
          <p:nvPr>
            <p:ph sz="quarter" idx="1"/>
          </p:nvPr>
        </p:nvSpPr>
        <p:spPr>
          <a:xfrm>
            <a:off x="457200" y="1219200"/>
            <a:ext cx="7467600" cy="5254752"/>
          </a:xfrm>
        </p:spPr>
        <p:txBody>
          <a:bodyPr/>
          <a:lstStyle/>
          <a:p>
            <a:r>
              <a:rPr lang="en-IN" dirty="0"/>
              <a:t>Includes:</a:t>
            </a:r>
          </a:p>
          <a:p>
            <a:pPr lvl="1"/>
            <a:r>
              <a:rPr lang="en-IN" dirty="0"/>
              <a:t>Freedom of speech</a:t>
            </a:r>
          </a:p>
          <a:p>
            <a:pPr lvl="1"/>
            <a:r>
              <a:rPr lang="en-IN" dirty="0"/>
              <a:t>Freedom of religion</a:t>
            </a:r>
          </a:p>
          <a:p>
            <a:pPr lvl="1"/>
            <a:r>
              <a:rPr lang="en-IN" dirty="0"/>
              <a:t>Political participation</a:t>
            </a:r>
          </a:p>
          <a:p>
            <a:pPr lvl="1"/>
            <a:r>
              <a:rPr lang="en-IN" dirty="0"/>
              <a:t>Right to vote</a:t>
            </a:r>
          </a:p>
          <a:p>
            <a:pPr lvl="1"/>
            <a:r>
              <a:rPr lang="en-IN" dirty="0"/>
              <a:t>Rule of law</a:t>
            </a:r>
          </a:p>
          <a:p>
            <a:endParaRPr lang="en-IN" dirty="0"/>
          </a:p>
          <a:p>
            <a:r>
              <a:rPr lang="en-IN" dirty="0"/>
              <a:t>Similar to:</a:t>
            </a:r>
          </a:p>
          <a:p>
            <a:pPr lvl="1"/>
            <a:r>
              <a:rPr lang="en-IN" dirty="0"/>
              <a:t>Indian Constitution: Articles 14–19</a:t>
            </a:r>
          </a:p>
          <a:p>
            <a:pPr lvl="1"/>
            <a:r>
              <a:rPr lang="en-IN" dirty="0"/>
              <a:t>Fundamental Rights</a:t>
            </a:r>
          </a:p>
        </p:txBody>
      </p:sp>
    </p:spTree>
    <p:extLst>
      <p:ext uri="{BB962C8B-B14F-4D97-AF65-F5344CB8AC3E}">
        <p14:creationId xmlns:p14="http://schemas.microsoft.com/office/powerpoint/2010/main" val="35297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8E15-49F4-0535-C48A-BDAF7ACAF33D}"/>
              </a:ext>
            </a:extLst>
          </p:cNvPr>
          <p:cNvSpPr>
            <a:spLocks noGrp="1"/>
          </p:cNvSpPr>
          <p:nvPr>
            <p:ph type="title"/>
          </p:nvPr>
        </p:nvSpPr>
        <p:spPr>
          <a:xfrm>
            <a:off x="457200" y="274638"/>
            <a:ext cx="7467600" cy="487362"/>
          </a:xfrm>
        </p:spPr>
        <p:txBody>
          <a:bodyPr>
            <a:normAutofit fontScale="90000"/>
          </a:bodyPr>
          <a:lstStyle/>
          <a:p>
            <a:pPr algn="ctr"/>
            <a:r>
              <a:rPr lang="en-IN" dirty="0"/>
              <a:t>Second Principle Explained</a:t>
            </a:r>
          </a:p>
        </p:txBody>
      </p:sp>
      <p:sp>
        <p:nvSpPr>
          <p:cNvPr id="3" name="Content Placeholder 2">
            <a:extLst>
              <a:ext uri="{FF2B5EF4-FFF2-40B4-BE49-F238E27FC236}">
                <a16:creationId xmlns:a16="http://schemas.microsoft.com/office/drawing/2014/main" id="{CFF5798A-208D-C962-9EA3-3A963562F3FE}"/>
              </a:ext>
            </a:extLst>
          </p:cNvPr>
          <p:cNvSpPr>
            <a:spLocks noGrp="1"/>
          </p:cNvSpPr>
          <p:nvPr>
            <p:ph sz="quarter" idx="1"/>
          </p:nvPr>
        </p:nvSpPr>
        <p:spPr>
          <a:xfrm>
            <a:off x="457200" y="1143000"/>
            <a:ext cx="7467600" cy="5330952"/>
          </a:xfrm>
        </p:spPr>
        <p:txBody>
          <a:bodyPr>
            <a:normAutofit/>
          </a:bodyPr>
          <a:lstStyle/>
          <a:p>
            <a:pPr algn="just"/>
            <a:r>
              <a:rPr lang="en-IN" dirty="0"/>
              <a:t>Two parts:</a:t>
            </a:r>
          </a:p>
          <a:p>
            <a:pPr algn="just"/>
            <a:r>
              <a:rPr lang="en-US" dirty="0"/>
              <a:t>(a) Fair Equality of Opportunity</a:t>
            </a:r>
          </a:p>
          <a:p>
            <a:pPr lvl="1" algn="just"/>
            <a:r>
              <a:rPr lang="en-IN" dirty="0"/>
              <a:t>Not just formal equality</a:t>
            </a:r>
          </a:p>
          <a:p>
            <a:pPr lvl="1" algn="just"/>
            <a:r>
              <a:rPr lang="en-US" dirty="0"/>
              <a:t>But real access (education, health)</a:t>
            </a:r>
          </a:p>
          <a:p>
            <a:pPr algn="just"/>
            <a:endParaRPr lang="en-US" dirty="0"/>
          </a:p>
          <a:p>
            <a:pPr algn="just"/>
            <a:r>
              <a:rPr lang="en-IN" dirty="0"/>
              <a:t>(b) Difference Principle</a:t>
            </a:r>
          </a:p>
          <a:p>
            <a:pPr lvl="1" algn="just"/>
            <a:r>
              <a:rPr lang="en-US" dirty="0"/>
              <a:t>Inequality is allowed only if it benefits the poorest.</a:t>
            </a:r>
          </a:p>
          <a:p>
            <a:pPr algn="just"/>
            <a:r>
              <a:rPr lang="en-IN" dirty="0"/>
              <a:t>Example:</a:t>
            </a:r>
          </a:p>
          <a:p>
            <a:pPr lvl="1" algn="just"/>
            <a:r>
              <a:rPr lang="en-US" dirty="0"/>
              <a:t>If a doctor earns more,</a:t>
            </a:r>
          </a:p>
          <a:p>
            <a:pPr lvl="1" algn="just"/>
            <a:r>
              <a:rPr lang="en-IN" dirty="0"/>
              <a:t>Society benefits only if:</a:t>
            </a:r>
          </a:p>
          <a:p>
            <a:pPr lvl="2" algn="just"/>
            <a:r>
              <a:rPr lang="en-IN" dirty="0"/>
              <a:t>Medical services improve</a:t>
            </a:r>
          </a:p>
          <a:p>
            <a:pPr lvl="2" algn="just"/>
            <a:r>
              <a:rPr lang="en-IN" dirty="0"/>
              <a:t>Poor get better healthcare</a:t>
            </a:r>
          </a:p>
        </p:txBody>
      </p:sp>
    </p:spTree>
    <p:extLst>
      <p:ext uri="{BB962C8B-B14F-4D97-AF65-F5344CB8AC3E}">
        <p14:creationId xmlns:p14="http://schemas.microsoft.com/office/powerpoint/2010/main" val="176665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2A27-5297-4287-F0E5-B80F443243A3}"/>
              </a:ext>
            </a:extLst>
          </p:cNvPr>
          <p:cNvSpPr>
            <a:spLocks noGrp="1"/>
          </p:cNvSpPr>
          <p:nvPr>
            <p:ph type="title"/>
          </p:nvPr>
        </p:nvSpPr>
        <p:spPr>
          <a:xfrm>
            <a:off x="457200" y="274638"/>
            <a:ext cx="7467600" cy="792162"/>
          </a:xfrm>
        </p:spPr>
        <p:txBody>
          <a:bodyPr>
            <a:normAutofit fontScale="90000"/>
          </a:bodyPr>
          <a:lstStyle/>
          <a:p>
            <a:pPr algn="ctr"/>
            <a:r>
              <a:rPr lang="en-US" dirty="0"/>
              <a:t>The Difference Principle (Deep Understanding)</a:t>
            </a:r>
            <a:endParaRPr lang="en-IN" dirty="0"/>
          </a:p>
        </p:txBody>
      </p:sp>
      <p:sp>
        <p:nvSpPr>
          <p:cNvPr id="3" name="Content Placeholder 2">
            <a:extLst>
              <a:ext uri="{FF2B5EF4-FFF2-40B4-BE49-F238E27FC236}">
                <a16:creationId xmlns:a16="http://schemas.microsoft.com/office/drawing/2014/main" id="{CD169C62-C376-3ED5-92FF-59DB21DE7BAC}"/>
              </a:ext>
            </a:extLst>
          </p:cNvPr>
          <p:cNvSpPr>
            <a:spLocks noGrp="1"/>
          </p:cNvSpPr>
          <p:nvPr>
            <p:ph sz="quarter" idx="1"/>
          </p:nvPr>
        </p:nvSpPr>
        <p:spPr>
          <a:xfrm>
            <a:off x="457200" y="1371600"/>
            <a:ext cx="7467600" cy="5102352"/>
          </a:xfrm>
        </p:spPr>
        <p:txBody>
          <a:bodyPr/>
          <a:lstStyle/>
          <a:p>
            <a:pPr algn="just"/>
            <a:r>
              <a:rPr lang="en-US" dirty="0"/>
              <a:t>It does NOT demand complete equality.</a:t>
            </a:r>
          </a:p>
          <a:p>
            <a:pPr algn="just"/>
            <a:r>
              <a:rPr lang="en-IN" dirty="0"/>
              <a:t>It says:</a:t>
            </a:r>
          </a:p>
          <a:p>
            <a:pPr algn="just"/>
            <a:r>
              <a:rPr lang="en-IN" dirty="0"/>
              <a:t>Inequality is acceptable if:</a:t>
            </a:r>
          </a:p>
          <a:p>
            <a:pPr lvl="1" algn="just"/>
            <a:r>
              <a:rPr lang="en-US" dirty="0"/>
              <a:t>👉 It improves the condition of the least advantaged.</a:t>
            </a:r>
          </a:p>
          <a:p>
            <a:pPr algn="just"/>
            <a:endParaRPr lang="en-IN" dirty="0"/>
          </a:p>
          <a:p>
            <a:pPr algn="just"/>
            <a:r>
              <a:rPr lang="en-IN" dirty="0"/>
              <a:t>Example:</a:t>
            </a:r>
          </a:p>
          <a:p>
            <a:pPr lvl="1" algn="just"/>
            <a:r>
              <a:rPr lang="en-IN" dirty="0"/>
              <a:t>Reservation policy in India</a:t>
            </a:r>
          </a:p>
          <a:p>
            <a:pPr lvl="1" algn="just"/>
            <a:r>
              <a:rPr lang="en-IN" dirty="0"/>
              <a:t>Welfare schemes</a:t>
            </a:r>
          </a:p>
          <a:p>
            <a:pPr lvl="1" algn="just"/>
            <a:r>
              <a:rPr lang="en-IN" dirty="0"/>
              <a:t>MNREGA</a:t>
            </a:r>
          </a:p>
        </p:txBody>
      </p:sp>
    </p:spTree>
    <p:extLst>
      <p:ext uri="{BB962C8B-B14F-4D97-AF65-F5344CB8AC3E}">
        <p14:creationId xmlns:p14="http://schemas.microsoft.com/office/powerpoint/2010/main" val="307571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DFB-51E2-6059-B106-D8FADCADF8A4}"/>
              </a:ext>
            </a:extLst>
          </p:cNvPr>
          <p:cNvSpPr>
            <a:spLocks noGrp="1"/>
          </p:cNvSpPr>
          <p:nvPr>
            <p:ph type="title"/>
          </p:nvPr>
        </p:nvSpPr>
        <p:spPr>
          <a:xfrm>
            <a:off x="457200" y="274638"/>
            <a:ext cx="7467600" cy="639762"/>
          </a:xfrm>
        </p:spPr>
        <p:txBody>
          <a:bodyPr/>
          <a:lstStyle/>
          <a:p>
            <a:pPr algn="ctr"/>
            <a:r>
              <a:rPr lang="en-IN" dirty="0"/>
              <a:t>Rawls and Indian Context</a:t>
            </a:r>
          </a:p>
        </p:txBody>
      </p:sp>
      <p:sp>
        <p:nvSpPr>
          <p:cNvPr id="3" name="Content Placeholder 2">
            <a:extLst>
              <a:ext uri="{FF2B5EF4-FFF2-40B4-BE49-F238E27FC236}">
                <a16:creationId xmlns:a16="http://schemas.microsoft.com/office/drawing/2014/main" id="{31BC4F87-D4BB-4416-2808-C8A34BA00217}"/>
              </a:ext>
            </a:extLst>
          </p:cNvPr>
          <p:cNvSpPr>
            <a:spLocks noGrp="1"/>
          </p:cNvSpPr>
          <p:nvPr>
            <p:ph sz="quarter" idx="1"/>
          </p:nvPr>
        </p:nvSpPr>
        <p:spPr>
          <a:xfrm>
            <a:off x="457200" y="1219200"/>
            <a:ext cx="7467600" cy="5254752"/>
          </a:xfrm>
        </p:spPr>
        <p:txBody>
          <a:bodyPr/>
          <a:lstStyle/>
          <a:p>
            <a:pPr algn="just"/>
            <a:r>
              <a:rPr lang="en-IN" dirty="0"/>
              <a:t>Application in India:</a:t>
            </a:r>
          </a:p>
          <a:p>
            <a:pPr lvl="1" algn="just"/>
            <a:r>
              <a:rPr lang="en-IN" dirty="0"/>
              <a:t>Reservation Policy</a:t>
            </a:r>
          </a:p>
          <a:p>
            <a:pPr lvl="1" algn="just"/>
            <a:r>
              <a:rPr lang="en-IN" dirty="0"/>
              <a:t>Right to Education</a:t>
            </a:r>
          </a:p>
          <a:p>
            <a:pPr lvl="1" algn="just"/>
            <a:r>
              <a:rPr lang="en-IN" dirty="0"/>
              <a:t>Welfare schemes</a:t>
            </a:r>
          </a:p>
          <a:p>
            <a:pPr lvl="1" algn="just"/>
            <a:r>
              <a:rPr lang="en-IN" dirty="0"/>
              <a:t>SC/ST Act</a:t>
            </a:r>
          </a:p>
          <a:p>
            <a:pPr lvl="1" algn="just"/>
            <a:r>
              <a:rPr lang="en-IN" dirty="0"/>
              <a:t>Affirmative action</a:t>
            </a:r>
          </a:p>
          <a:p>
            <a:pPr algn="just"/>
            <a:endParaRPr lang="en-IN" dirty="0"/>
          </a:p>
          <a:p>
            <a:pPr algn="just"/>
            <a:r>
              <a:rPr lang="en-IN" dirty="0"/>
              <a:t>Link with:</a:t>
            </a:r>
          </a:p>
          <a:p>
            <a:pPr lvl="1" algn="just"/>
            <a:r>
              <a:rPr lang="en-IN" dirty="0"/>
              <a:t>Social justice</a:t>
            </a:r>
          </a:p>
          <a:p>
            <a:pPr lvl="1" algn="just"/>
            <a:r>
              <a:rPr lang="en-IN" dirty="0"/>
              <a:t>Constitutional morality</a:t>
            </a:r>
          </a:p>
        </p:txBody>
      </p:sp>
    </p:spTree>
    <p:extLst>
      <p:ext uri="{BB962C8B-B14F-4D97-AF65-F5344CB8AC3E}">
        <p14:creationId xmlns:p14="http://schemas.microsoft.com/office/powerpoint/2010/main" val="291031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Autofit/>
          </a:bodyPr>
          <a:lstStyle/>
          <a:p>
            <a:pPr algn="ctr"/>
            <a:r>
              <a:rPr lang="en-US" sz="2800" b="1" dirty="0"/>
              <a:t>POL040204: Political Theory: Concepts and Debates</a:t>
            </a:r>
          </a:p>
          <a:p>
            <a:endParaRPr lang="en-US" sz="2000" b="1" dirty="0">
              <a:latin typeface="Andalus" pitchFamily="18" charset="-78"/>
              <a:cs typeface="Andalus" pitchFamily="18" charset="-78"/>
            </a:endParaRPr>
          </a:p>
          <a:p>
            <a:r>
              <a:rPr lang="en-IN" b="1" dirty="0"/>
              <a:t>Unit-I: Freedom and Equality </a:t>
            </a:r>
            <a:endParaRPr lang="en-IN" dirty="0"/>
          </a:p>
          <a:p>
            <a:pPr lvl="1"/>
            <a:r>
              <a:rPr lang="en-US" dirty="0"/>
              <a:t>Freedom: Lockean notion of Negative Freedom &amp; Amartya Sen’s notion of Development as Freedom </a:t>
            </a:r>
          </a:p>
          <a:p>
            <a:pPr lvl="1"/>
            <a:r>
              <a:rPr lang="en-US" dirty="0"/>
              <a:t>Equality: Procedural Equality and Substantive Equality </a:t>
            </a:r>
          </a:p>
          <a:p>
            <a:pPr lvl="1"/>
            <a:r>
              <a:rPr lang="en-US" dirty="0"/>
              <a:t>Egalitarianism: Background inequalities and differential treatment </a:t>
            </a:r>
          </a:p>
          <a:p>
            <a:endParaRPr lang="en-IN" dirty="0"/>
          </a:p>
          <a:p>
            <a:r>
              <a:rPr lang="en-IN" b="1" dirty="0"/>
              <a:t>Unit-II: Justice </a:t>
            </a:r>
            <a:endParaRPr lang="en-IN" dirty="0"/>
          </a:p>
          <a:p>
            <a:pPr lvl="1"/>
            <a:r>
              <a:rPr lang="en-IN" dirty="0"/>
              <a:t>Distributive Justice: John Rawls </a:t>
            </a:r>
          </a:p>
          <a:p>
            <a:pPr lvl="1"/>
            <a:r>
              <a:rPr lang="en-US" dirty="0"/>
              <a:t>Libertarian theories of Justice: F. A. Hayek </a:t>
            </a:r>
          </a:p>
          <a:p>
            <a:pPr lvl="1"/>
            <a:r>
              <a:rPr lang="en-IN" dirty="0"/>
              <a:t>Global Justice </a:t>
            </a:r>
          </a:p>
          <a:p>
            <a:pPr marL="0" indent="0" algn="just">
              <a:buNone/>
            </a:pPr>
            <a:endParaRPr lang="en-US" sz="2000" dirty="0">
              <a:latin typeface="Andalus" pitchFamily="18" charset="-78"/>
              <a:cs typeface="Andalus"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2F25A-E94B-E257-8AD9-2E2664438E87}"/>
              </a:ext>
            </a:extLst>
          </p:cNvPr>
          <p:cNvSpPr>
            <a:spLocks noGrp="1"/>
          </p:cNvSpPr>
          <p:nvPr>
            <p:ph sz="quarter" idx="1"/>
          </p:nvPr>
        </p:nvSpPr>
        <p:spPr>
          <a:xfrm>
            <a:off x="457200" y="381000"/>
            <a:ext cx="8001000" cy="6092952"/>
          </a:xfrm>
        </p:spPr>
        <p:txBody>
          <a:bodyPr>
            <a:normAutofit fontScale="92500" lnSpcReduction="20000"/>
          </a:bodyPr>
          <a:lstStyle/>
          <a:p>
            <a:pPr marL="0" indent="0" algn="ctr">
              <a:buNone/>
            </a:pPr>
            <a:r>
              <a:rPr lang="en-IN" b="1" dirty="0"/>
              <a:t>Basic Structure of Society</a:t>
            </a:r>
          </a:p>
          <a:p>
            <a:r>
              <a:rPr lang="en-IN" dirty="0"/>
              <a:t>Rawls focuses on:</a:t>
            </a:r>
          </a:p>
          <a:p>
            <a:r>
              <a:rPr lang="en-US" dirty="0"/>
              <a:t>The </a:t>
            </a:r>
            <a:r>
              <a:rPr lang="en-US" b="1" dirty="0"/>
              <a:t>Basic Structure</a:t>
            </a:r>
            <a:r>
              <a:rPr lang="en-US" dirty="0"/>
              <a:t> of society:</a:t>
            </a:r>
          </a:p>
          <a:p>
            <a:pPr lvl="1"/>
            <a:r>
              <a:rPr lang="en-IN" dirty="0"/>
              <a:t>Constitution</a:t>
            </a:r>
          </a:p>
          <a:p>
            <a:pPr lvl="1"/>
            <a:r>
              <a:rPr lang="en-IN" dirty="0"/>
              <a:t>Economic system</a:t>
            </a:r>
          </a:p>
          <a:p>
            <a:pPr lvl="1"/>
            <a:r>
              <a:rPr lang="en-IN" dirty="0"/>
              <a:t>Legal system</a:t>
            </a:r>
          </a:p>
          <a:p>
            <a:pPr lvl="1"/>
            <a:r>
              <a:rPr lang="en-IN" dirty="0"/>
              <a:t>Political institutions</a:t>
            </a:r>
          </a:p>
          <a:p>
            <a:r>
              <a:rPr lang="en-US" dirty="0"/>
              <a:t>Justice must regulate institutions, not individual morality.</a:t>
            </a:r>
          </a:p>
          <a:p>
            <a:pPr marL="0" indent="0" algn="ctr">
              <a:buNone/>
            </a:pPr>
            <a:endParaRPr lang="en-IN" b="1" dirty="0"/>
          </a:p>
          <a:p>
            <a:pPr marL="0" indent="0" algn="ctr">
              <a:buNone/>
            </a:pPr>
            <a:r>
              <a:rPr lang="en-IN" b="1" dirty="0"/>
              <a:t>Primary Goods</a:t>
            </a:r>
          </a:p>
          <a:p>
            <a:r>
              <a:rPr lang="en-IN" dirty="0"/>
              <a:t>Rawls says people want:</a:t>
            </a:r>
          </a:p>
          <a:p>
            <a:pPr lvl="1"/>
            <a:r>
              <a:rPr lang="en-IN" dirty="0"/>
              <a:t>Rights</a:t>
            </a:r>
          </a:p>
          <a:p>
            <a:pPr lvl="1"/>
            <a:r>
              <a:rPr lang="en-IN" dirty="0"/>
              <a:t>Liberties</a:t>
            </a:r>
          </a:p>
          <a:p>
            <a:pPr lvl="1"/>
            <a:r>
              <a:rPr lang="en-IN" dirty="0"/>
              <a:t>Income</a:t>
            </a:r>
          </a:p>
          <a:p>
            <a:pPr lvl="1"/>
            <a:r>
              <a:rPr lang="en-IN" dirty="0"/>
              <a:t>Wealth</a:t>
            </a:r>
          </a:p>
          <a:p>
            <a:pPr lvl="1"/>
            <a:r>
              <a:rPr lang="en-IN" dirty="0"/>
              <a:t>Opportunities</a:t>
            </a:r>
          </a:p>
          <a:p>
            <a:pPr lvl="1"/>
            <a:r>
              <a:rPr lang="en-IN" dirty="0"/>
              <a:t>Self-respect</a:t>
            </a:r>
          </a:p>
          <a:p>
            <a:r>
              <a:rPr lang="en-US" dirty="0"/>
              <a:t>These are called </a:t>
            </a:r>
            <a:r>
              <a:rPr lang="en-US" b="1" dirty="0"/>
              <a:t>Primary Goods</a:t>
            </a:r>
            <a:r>
              <a:rPr lang="en-US" dirty="0"/>
              <a:t>.</a:t>
            </a:r>
            <a:endParaRPr lang="en-IN" dirty="0"/>
          </a:p>
          <a:p>
            <a:endParaRPr lang="en-IN" dirty="0"/>
          </a:p>
        </p:txBody>
      </p:sp>
    </p:spTree>
    <p:extLst>
      <p:ext uri="{BB962C8B-B14F-4D97-AF65-F5344CB8AC3E}">
        <p14:creationId xmlns:p14="http://schemas.microsoft.com/office/powerpoint/2010/main" val="33698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8687-9B0D-A075-406C-3EE5A58C6125}"/>
              </a:ext>
            </a:extLst>
          </p:cNvPr>
          <p:cNvSpPr>
            <a:spLocks noGrp="1"/>
          </p:cNvSpPr>
          <p:nvPr>
            <p:ph type="title"/>
          </p:nvPr>
        </p:nvSpPr>
        <p:spPr>
          <a:xfrm>
            <a:off x="457200" y="274638"/>
            <a:ext cx="7467600" cy="563562"/>
          </a:xfrm>
        </p:spPr>
        <p:txBody>
          <a:bodyPr/>
          <a:lstStyle/>
          <a:p>
            <a:pPr algn="ctr"/>
            <a:r>
              <a:rPr lang="en-IN" dirty="0"/>
              <a:t>Criticism of Rawls</a:t>
            </a:r>
          </a:p>
        </p:txBody>
      </p:sp>
      <p:sp>
        <p:nvSpPr>
          <p:cNvPr id="3" name="Content Placeholder 2">
            <a:extLst>
              <a:ext uri="{FF2B5EF4-FFF2-40B4-BE49-F238E27FC236}">
                <a16:creationId xmlns:a16="http://schemas.microsoft.com/office/drawing/2014/main" id="{D0D2FA8F-61D7-F664-17CA-B9B0BF74AA1A}"/>
              </a:ext>
            </a:extLst>
          </p:cNvPr>
          <p:cNvSpPr>
            <a:spLocks noGrp="1"/>
          </p:cNvSpPr>
          <p:nvPr>
            <p:ph sz="quarter" idx="1"/>
          </p:nvPr>
        </p:nvSpPr>
        <p:spPr>
          <a:xfrm>
            <a:off x="457200" y="990600"/>
            <a:ext cx="7467600" cy="5483352"/>
          </a:xfrm>
        </p:spPr>
        <p:txBody>
          <a:bodyPr/>
          <a:lstStyle/>
          <a:p>
            <a:r>
              <a:rPr lang="en-IN" dirty="0"/>
              <a:t>1️⃣ Libertarian Critique – Robert Nozick</a:t>
            </a:r>
          </a:p>
          <a:p>
            <a:pPr lvl="1"/>
            <a:r>
              <a:rPr lang="en-IN" dirty="0"/>
              <a:t>Redistribution violates property rights.</a:t>
            </a:r>
          </a:p>
          <a:p>
            <a:endParaRPr lang="en-IN" dirty="0"/>
          </a:p>
          <a:p>
            <a:r>
              <a:rPr lang="en-IN" dirty="0"/>
              <a:t>2️⃣ Communitarian Critique – Michael Sandel</a:t>
            </a:r>
          </a:p>
          <a:p>
            <a:pPr lvl="1"/>
            <a:r>
              <a:rPr lang="en-IN" dirty="0"/>
              <a:t>Too individualistic</a:t>
            </a:r>
          </a:p>
          <a:p>
            <a:pPr lvl="1"/>
            <a:r>
              <a:rPr lang="en-IN" dirty="0"/>
              <a:t>Ignores community values</a:t>
            </a:r>
          </a:p>
          <a:p>
            <a:endParaRPr lang="en-IN" dirty="0"/>
          </a:p>
          <a:p>
            <a:r>
              <a:rPr lang="en-IN" dirty="0"/>
              <a:t>3️⃣ Marxist Critique</a:t>
            </a:r>
          </a:p>
          <a:p>
            <a:pPr lvl="1"/>
            <a:r>
              <a:rPr lang="en-IN" dirty="0"/>
              <a:t>Does not abolish capitalism</a:t>
            </a:r>
          </a:p>
          <a:p>
            <a:pPr lvl="1"/>
            <a:r>
              <a:rPr lang="en-IN" dirty="0"/>
              <a:t>Accepts inequality</a:t>
            </a:r>
          </a:p>
        </p:txBody>
      </p:sp>
    </p:spTree>
    <p:extLst>
      <p:ext uri="{BB962C8B-B14F-4D97-AF65-F5344CB8AC3E}">
        <p14:creationId xmlns:p14="http://schemas.microsoft.com/office/powerpoint/2010/main" val="64148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BB6B-6CB2-25A1-371C-B55862F8E481}"/>
              </a:ext>
            </a:extLst>
          </p:cNvPr>
          <p:cNvSpPr>
            <a:spLocks noGrp="1"/>
          </p:cNvSpPr>
          <p:nvPr>
            <p:ph type="title"/>
          </p:nvPr>
        </p:nvSpPr>
        <p:spPr>
          <a:xfrm>
            <a:off x="457200" y="274638"/>
            <a:ext cx="7467600" cy="868362"/>
          </a:xfrm>
        </p:spPr>
        <p:txBody>
          <a:bodyPr/>
          <a:lstStyle/>
          <a:p>
            <a:pPr algn="ctr"/>
            <a:r>
              <a:rPr lang="en-US" dirty="0"/>
              <a:t>Video</a:t>
            </a:r>
            <a:endParaRPr lang="en-IN" dirty="0"/>
          </a:p>
        </p:txBody>
      </p:sp>
      <p:pic>
        <p:nvPicPr>
          <p:cNvPr id="4" name="Online Media 3" title="Veil of Ignorance &amp; Theory of Justice: John Rawls की न्याय सिद्धांत पर एक नजर">
            <a:hlinkClick r:id="" action="ppaction://media"/>
            <a:extLst>
              <a:ext uri="{FF2B5EF4-FFF2-40B4-BE49-F238E27FC236}">
                <a16:creationId xmlns:a16="http://schemas.microsoft.com/office/drawing/2014/main" id="{6FBDC8F5-3A7A-A620-D2F8-E5C35A91437F}"/>
              </a:ext>
            </a:extLst>
          </p:cNvPr>
          <p:cNvPicPr>
            <a:picLocks noGrp="1" noRot="1" noChangeAspect="1"/>
          </p:cNvPicPr>
          <p:nvPr>
            <p:ph sz="quarter" idx="1"/>
            <a:videoFile r:link="rId1"/>
          </p:nvPr>
        </p:nvPicPr>
        <p:blipFill>
          <a:blip r:embed="rId3"/>
          <a:stretch>
            <a:fillRect/>
          </a:stretch>
        </p:blipFill>
        <p:spPr>
          <a:xfrm>
            <a:off x="152400" y="1143000"/>
            <a:ext cx="8534400" cy="5562600"/>
          </a:xfrm>
          <a:prstGeom prst="rect">
            <a:avLst/>
          </a:prstGeom>
        </p:spPr>
      </p:pic>
    </p:spTree>
    <p:extLst>
      <p:ext uri="{BB962C8B-B14F-4D97-AF65-F5344CB8AC3E}">
        <p14:creationId xmlns:p14="http://schemas.microsoft.com/office/powerpoint/2010/main" val="269292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1DB468-BF47-E0DF-B5DD-525E34F7F38B}"/>
              </a:ext>
            </a:extLst>
          </p:cNvPr>
          <p:cNvSpPr>
            <a:spLocks noGrp="1"/>
          </p:cNvSpPr>
          <p:nvPr>
            <p:ph type="title"/>
          </p:nvPr>
        </p:nvSpPr>
        <p:spPr>
          <a:xfrm>
            <a:off x="457200" y="273050"/>
            <a:ext cx="7543800" cy="793750"/>
          </a:xfrm>
        </p:spPr>
        <p:txBody>
          <a:bodyPr/>
          <a:lstStyle/>
          <a:p>
            <a:pPr algn="ctr"/>
            <a:r>
              <a:rPr lang="en-IN" dirty="0"/>
              <a:t>Rawls vs Nozick (Comparison Table)</a:t>
            </a:r>
          </a:p>
        </p:txBody>
      </p:sp>
      <p:sp>
        <p:nvSpPr>
          <p:cNvPr id="6" name="Content Placeholder 5">
            <a:extLst>
              <a:ext uri="{FF2B5EF4-FFF2-40B4-BE49-F238E27FC236}">
                <a16:creationId xmlns:a16="http://schemas.microsoft.com/office/drawing/2014/main" id="{822CFAAB-4CB5-07B2-419D-6A886988CAAC}"/>
              </a:ext>
            </a:extLst>
          </p:cNvPr>
          <p:cNvSpPr>
            <a:spLocks noGrp="1"/>
          </p:cNvSpPr>
          <p:nvPr>
            <p:ph sz="quarter" idx="2"/>
          </p:nvPr>
        </p:nvSpPr>
        <p:spPr/>
        <p:txBody>
          <a:bodyPr/>
          <a:lstStyle/>
          <a:p>
            <a:r>
              <a:rPr lang="en-IN" dirty="0"/>
              <a:t>Justice as fairness</a:t>
            </a:r>
          </a:p>
          <a:p>
            <a:r>
              <a:rPr lang="en-IN" dirty="0"/>
              <a:t>Redistribution allowed</a:t>
            </a:r>
          </a:p>
          <a:p>
            <a:r>
              <a:rPr lang="en-IN" dirty="0"/>
              <a:t>Focus on equality</a:t>
            </a:r>
          </a:p>
          <a:p>
            <a:r>
              <a:rPr lang="en-IN" dirty="0"/>
              <a:t>Protect least advantaged</a:t>
            </a:r>
          </a:p>
        </p:txBody>
      </p:sp>
      <p:sp>
        <p:nvSpPr>
          <p:cNvPr id="8" name="Content Placeholder 7">
            <a:extLst>
              <a:ext uri="{FF2B5EF4-FFF2-40B4-BE49-F238E27FC236}">
                <a16:creationId xmlns:a16="http://schemas.microsoft.com/office/drawing/2014/main" id="{80EC2566-450C-C2D3-50CA-348C55DCB832}"/>
              </a:ext>
            </a:extLst>
          </p:cNvPr>
          <p:cNvSpPr>
            <a:spLocks noGrp="1"/>
          </p:cNvSpPr>
          <p:nvPr>
            <p:ph sz="quarter" idx="4"/>
          </p:nvPr>
        </p:nvSpPr>
        <p:spPr/>
        <p:txBody>
          <a:bodyPr/>
          <a:lstStyle/>
          <a:p>
            <a:r>
              <a:rPr lang="en-IN" dirty="0"/>
              <a:t>Entitlement theory</a:t>
            </a:r>
          </a:p>
          <a:p>
            <a:r>
              <a:rPr lang="en-IN" dirty="0"/>
              <a:t>No redistribution</a:t>
            </a:r>
          </a:p>
          <a:p>
            <a:r>
              <a:rPr lang="en-IN" dirty="0"/>
              <a:t>Focus on liberty</a:t>
            </a:r>
          </a:p>
          <a:p>
            <a:r>
              <a:rPr lang="en-IN" dirty="0"/>
              <a:t>Protect property rights</a:t>
            </a:r>
          </a:p>
        </p:txBody>
      </p:sp>
      <p:sp>
        <p:nvSpPr>
          <p:cNvPr id="5" name="Text Placeholder 4">
            <a:extLst>
              <a:ext uri="{FF2B5EF4-FFF2-40B4-BE49-F238E27FC236}">
                <a16:creationId xmlns:a16="http://schemas.microsoft.com/office/drawing/2014/main" id="{404BDAD5-E3D8-1527-8596-BF0E3F4687F3}"/>
              </a:ext>
            </a:extLst>
          </p:cNvPr>
          <p:cNvSpPr>
            <a:spLocks noGrp="1"/>
          </p:cNvSpPr>
          <p:nvPr>
            <p:ph type="body" sz="quarter" idx="1"/>
          </p:nvPr>
        </p:nvSpPr>
        <p:spPr/>
        <p:txBody>
          <a:bodyPr/>
          <a:lstStyle/>
          <a:p>
            <a:r>
              <a:rPr lang="en-US" dirty="0"/>
              <a:t>Rawls</a:t>
            </a:r>
            <a:endParaRPr lang="en-IN" dirty="0"/>
          </a:p>
        </p:txBody>
      </p:sp>
      <p:sp>
        <p:nvSpPr>
          <p:cNvPr id="7" name="Text Placeholder 6">
            <a:extLst>
              <a:ext uri="{FF2B5EF4-FFF2-40B4-BE49-F238E27FC236}">
                <a16:creationId xmlns:a16="http://schemas.microsoft.com/office/drawing/2014/main" id="{FAE964F9-1D6F-C1E2-69B1-05E565C5480A}"/>
              </a:ext>
            </a:extLst>
          </p:cNvPr>
          <p:cNvSpPr>
            <a:spLocks noGrp="1"/>
          </p:cNvSpPr>
          <p:nvPr>
            <p:ph type="body" sz="quarter" idx="3"/>
          </p:nvPr>
        </p:nvSpPr>
        <p:spPr/>
        <p:txBody>
          <a:bodyPr/>
          <a:lstStyle/>
          <a:p>
            <a:r>
              <a:rPr lang="en-US" dirty="0"/>
              <a:t>Nozick</a:t>
            </a:r>
            <a:endParaRPr lang="en-IN" dirty="0"/>
          </a:p>
        </p:txBody>
      </p:sp>
    </p:spTree>
    <p:extLst>
      <p:ext uri="{BB962C8B-B14F-4D97-AF65-F5344CB8AC3E}">
        <p14:creationId xmlns:p14="http://schemas.microsoft.com/office/powerpoint/2010/main" val="2112309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A04F-D0C5-3CF8-6DC2-4E40E0353DF6}"/>
              </a:ext>
            </a:extLst>
          </p:cNvPr>
          <p:cNvSpPr>
            <a:spLocks noGrp="1"/>
          </p:cNvSpPr>
          <p:nvPr>
            <p:ph type="title"/>
          </p:nvPr>
        </p:nvSpPr>
        <p:spPr>
          <a:xfrm>
            <a:off x="609600" y="2209800"/>
            <a:ext cx="7467600" cy="1143000"/>
          </a:xfrm>
        </p:spPr>
        <p:txBody>
          <a:bodyPr>
            <a:normAutofit/>
          </a:bodyPr>
          <a:lstStyle/>
          <a:p>
            <a:pPr algn="ctr"/>
            <a:r>
              <a:rPr lang="en-US" b="1" dirty="0">
                <a:solidFill>
                  <a:schemeClr val="tx1"/>
                </a:solidFill>
              </a:rPr>
              <a:t>Libertarian theories of Justice: F. A. Hayek </a:t>
            </a:r>
            <a:endParaRPr lang="en-IN" b="1" dirty="0">
              <a:solidFill>
                <a:schemeClr val="tx1"/>
              </a:solidFill>
            </a:endParaRPr>
          </a:p>
        </p:txBody>
      </p:sp>
    </p:spTree>
    <p:extLst>
      <p:ext uri="{BB962C8B-B14F-4D97-AF65-F5344CB8AC3E}">
        <p14:creationId xmlns:p14="http://schemas.microsoft.com/office/powerpoint/2010/main" val="422155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824C-A8EC-2204-7187-6AC77CBB9E0B}"/>
              </a:ext>
            </a:extLst>
          </p:cNvPr>
          <p:cNvSpPr>
            <a:spLocks noGrp="1"/>
          </p:cNvSpPr>
          <p:nvPr>
            <p:ph type="title"/>
          </p:nvPr>
        </p:nvSpPr>
        <p:spPr/>
        <p:txBody>
          <a:bodyPr/>
          <a:lstStyle/>
          <a:p>
            <a:endParaRPr lang="en-IN"/>
          </a:p>
        </p:txBody>
      </p:sp>
      <p:pic>
        <p:nvPicPr>
          <p:cNvPr id="1026" name="Picture 2">
            <a:extLst>
              <a:ext uri="{FF2B5EF4-FFF2-40B4-BE49-F238E27FC236}">
                <a16:creationId xmlns:a16="http://schemas.microsoft.com/office/drawing/2014/main" id="{186C0213-E9CF-FB79-5848-3F2545D5271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302610"/>
            <a:ext cx="2743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9EA3D-7E80-E946-8C2A-3A7AF47FF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362"/>
            <a:ext cx="3582987" cy="5372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4AA6E24-0ACE-0EB5-B62B-1838C02E2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2" y="260170"/>
            <a:ext cx="2744165" cy="492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3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F616-EE1C-F371-69A4-9AE5F0916B56}"/>
              </a:ext>
            </a:extLst>
          </p:cNvPr>
          <p:cNvSpPr>
            <a:spLocks noGrp="1"/>
          </p:cNvSpPr>
          <p:nvPr>
            <p:ph type="title"/>
          </p:nvPr>
        </p:nvSpPr>
        <p:spPr>
          <a:xfrm>
            <a:off x="457200" y="274638"/>
            <a:ext cx="7467600" cy="563562"/>
          </a:xfrm>
        </p:spPr>
        <p:txBody>
          <a:bodyPr/>
          <a:lstStyle/>
          <a:p>
            <a:pPr algn="ctr"/>
            <a:r>
              <a:rPr lang="en-US" dirty="0"/>
              <a:t>Who was F. A. Hayek?</a:t>
            </a:r>
            <a:endParaRPr lang="en-IN" dirty="0"/>
          </a:p>
        </p:txBody>
      </p:sp>
      <p:sp>
        <p:nvSpPr>
          <p:cNvPr id="3" name="Content Placeholder 2">
            <a:extLst>
              <a:ext uri="{FF2B5EF4-FFF2-40B4-BE49-F238E27FC236}">
                <a16:creationId xmlns:a16="http://schemas.microsoft.com/office/drawing/2014/main" id="{A33F1037-B6B9-AC6C-9DBE-9EC4DDDC1CAA}"/>
              </a:ext>
            </a:extLst>
          </p:cNvPr>
          <p:cNvSpPr>
            <a:spLocks noGrp="1"/>
          </p:cNvSpPr>
          <p:nvPr>
            <p:ph sz="quarter" idx="1"/>
          </p:nvPr>
        </p:nvSpPr>
        <p:spPr>
          <a:xfrm>
            <a:off x="457200" y="1143000"/>
            <a:ext cx="7467600" cy="5330952"/>
          </a:xfrm>
        </p:spPr>
        <p:txBody>
          <a:bodyPr/>
          <a:lstStyle/>
          <a:p>
            <a:endParaRPr lang="en-IN" b="1" dirty="0"/>
          </a:p>
          <a:p>
            <a:r>
              <a:rPr lang="en-IN" b="1" dirty="0"/>
              <a:t>F. A. Hayek</a:t>
            </a:r>
            <a:r>
              <a:rPr lang="en-IN" dirty="0"/>
              <a:t> (1899–1992)</a:t>
            </a:r>
          </a:p>
          <a:p>
            <a:pPr lvl="1"/>
            <a:r>
              <a:rPr lang="en-IN" dirty="0"/>
              <a:t>Austrian-British economist &amp; political philosopher</a:t>
            </a:r>
          </a:p>
          <a:p>
            <a:pPr lvl="1"/>
            <a:r>
              <a:rPr lang="en-IN" dirty="0"/>
              <a:t>Nobel Prize in Economics (1974)</a:t>
            </a:r>
          </a:p>
          <a:p>
            <a:pPr lvl="1"/>
            <a:r>
              <a:rPr lang="en-US" dirty="0"/>
              <a:t>Major critic of socialism and central planning</a:t>
            </a:r>
          </a:p>
          <a:p>
            <a:pPr lvl="1"/>
            <a:endParaRPr lang="en-IN" dirty="0"/>
          </a:p>
          <a:p>
            <a:pPr lvl="1"/>
            <a:endParaRPr lang="en-IN" dirty="0"/>
          </a:p>
          <a:p>
            <a:pPr lvl="1"/>
            <a:r>
              <a:rPr lang="en-IN" dirty="0"/>
              <a:t>Key works:</a:t>
            </a:r>
          </a:p>
          <a:p>
            <a:pPr lvl="2"/>
            <a:r>
              <a:rPr lang="en-IN" dirty="0"/>
              <a:t>The Road to Serfdom</a:t>
            </a:r>
          </a:p>
          <a:p>
            <a:pPr lvl="2"/>
            <a:r>
              <a:rPr lang="en-IN" dirty="0"/>
              <a:t>The Constitution of Liberty</a:t>
            </a:r>
          </a:p>
          <a:p>
            <a:pPr lvl="2"/>
            <a:r>
              <a:rPr lang="en-IN" dirty="0"/>
              <a:t>Law, Legislation and Liberty</a:t>
            </a:r>
          </a:p>
        </p:txBody>
      </p:sp>
    </p:spTree>
    <p:extLst>
      <p:ext uri="{BB962C8B-B14F-4D97-AF65-F5344CB8AC3E}">
        <p14:creationId xmlns:p14="http://schemas.microsoft.com/office/powerpoint/2010/main" val="208039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BA05-1F94-3B44-638A-1D36FAC72FB9}"/>
              </a:ext>
            </a:extLst>
          </p:cNvPr>
          <p:cNvSpPr>
            <a:spLocks noGrp="1"/>
          </p:cNvSpPr>
          <p:nvPr>
            <p:ph type="title"/>
          </p:nvPr>
        </p:nvSpPr>
        <p:spPr>
          <a:xfrm>
            <a:off x="457200" y="274638"/>
            <a:ext cx="7467600" cy="715962"/>
          </a:xfrm>
        </p:spPr>
        <p:txBody>
          <a:bodyPr/>
          <a:lstStyle/>
          <a:p>
            <a:pPr algn="ctr"/>
            <a:r>
              <a:rPr lang="en-IN" dirty="0"/>
              <a:t>What is Libertarianism?</a:t>
            </a:r>
          </a:p>
        </p:txBody>
      </p:sp>
      <p:sp>
        <p:nvSpPr>
          <p:cNvPr id="3" name="Content Placeholder 2">
            <a:extLst>
              <a:ext uri="{FF2B5EF4-FFF2-40B4-BE49-F238E27FC236}">
                <a16:creationId xmlns:a16="http://schemas.microsoft.com/office/drawing/2014/main" id="{B4527F9B-FEF0-2435-43B9-F39F62C73F85}"/>
              </a:ext>
            </a:extLst>
          </p:cNvPr>
          <p:cNvSpPr>
            <a:spLocks noGrp="1"/>
          </p:cNvSpPr>
          <p:nvPr>
            <p:ph sz="quarter" idx="1"/>
          </p:nvPr>
        </p:nvSpPr>
        <p:spPr>
          <a:xfrm>
            <a:off x="457200" y="1295400"/>
            <a:ext cx="7772400" cy="5178552"/>
          </a:xfrm>
        </p:spPr>
        <p:txBody>
          <a:bodyPr/>
          <a:lstStyle/>
          <a:p>
            <a:r>
              <a:rPr lang="en-IN" dirty="0"/>
              <a:t>Core Principles:</a:t>
            </a:r>
          </a:p>
          <a:p>
            <a:pPr lvl="1"/>
            <a:r>
              <a:rPr lang="en-IN" dirty="0"/>
              <a:t>Individual liberty is supreme</a:t>
            </a:r>
          </a:p>
          <a:p>
            <a:pPr lvl="1"/>
            <a:r>
              <a:rPr lang="en-IN" dirty="0"/>
              <a:t>Minimal state intervention</a:t>
            </a:r>
          </a:p>
          <a:p>
            <a:pPr lvl="1"/>
            <a:r>
              <a:rPr lang="en-IN" dirty="0"/>
              <a:t>Free market economy</a:t>
            </a:r>
          </a:p>
          <a:p>
            <a:pPr lvl="1"/>
            <a:r>
              <a:rPr lang="en-IN" dirty="0"/>
              <a:t>Private property rights</a:t>
            </a:r>
          </a:p>
          <a:p>
            <a:endParaRPr lang="en-US" dirty="0"/>
          </a:p>
          <a:p>
            <a:endParaRPr lang="en-US" dirty="0"/>
          </a:p>
          <a:p>
            <a:r>
              <a:rPr lang="en-US" dirty="0"/>
              <a:t>👉 Justice = Protection of individual freedom</a:t>
            </a:r>
            <a:endParaRPr lang="en-IN" dirty="0"/>
          </a:p>
        </p:txBody>
      </p:sp>
    </p:spTree>
    <p:extLst>
      <p:ext uri="{BB962C8B-B14F-4D97-AF65-F5344CB8AC3E}">
        <p14:creationId xmlns:p14="http://schemas.microsoft.com/office/powerpoint/2010/main" val="1579255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AAF4-0FDA-029C-1E25-56F5288A2378}"/>
              </a:ext>
            </a:extLst>
          </p:cNvPr>
          <p:cNvSpPr>
            <a:spLocks noGrp="1"/>
          </p:cNvSpPr>
          <p:nvPr>
            <p:ph type="title"/>
          </p:nvPr>
        </p:nvSpPr>
        <p:spPr>
          <a:xfrm>
            <a:off x="457200" y="274638"/>
            <a:ext cx="7467600" cy="944562"/>
          </a:xfrm>
        </p:spPr>
        <p:txBody>
          <a:bodyPr/>
          <a:lstStyle/>
          <a:p>
            <a:pPr algn="ctr"/>
            <a:r>
              <a:rPr lang="en-IN" dirty="0"/>
              <a:t>Hayek’s View of Justice</a:t>
            </a:r>
          </a:p>
        </p:txBody>
      </p:sp>
      <p:sp>
        <p:nvSpPr>
          <p:cNvPr id="3" name="Content Placeholder 2">
            <a:extLst>
              <a:ext uri="{FF2B5EF4-FFF2-40B4-BE49-F238E27FC236}">
                <a16:creationId xmlns:a16="http://schemas.microsoft.com/office/drawing/2014/main" id="{668F5291-3AF7-C890-6FEE-0AEF4D9AEFB1}"/>
              </a:ext>
            </a:extLst>
          </p:cNvPr>
          <p:cNvSpPr>
            <a:spLocks noGrp="1"/>
          </p:cNvSpPr>
          <p:nvPr>
            <p:ph sz="quarter" idx="1"/>
          </p:nvPr>
        </p:nvSpPr>
        <p:spPr/>
        <p:txBody>
          <a:bodyPr/>
          <a:lstStyle/>
          <a:p>
            <a:r>
              <a:rPr lang="en-US" dirty="0"/>
              <a:t>Hayek rejects the idea of “Social Justice”.</a:t>
            </a:r>
          </a:p>
          <a:p>
            <a:endParaRPr lang="en-US" dirty="0"/>
          </a:p>
          <a:p>
            <a:r>
              <a:rPr lang="en-IN" dirty="0"/>
              <a:t>Why?</a:t>
            </a:r>
          </a:p>
          <a:p>
            <a:pPr lvl="1"/>
            <a:r>
              <a:rPr lang="en-US" dirty="0"/>
              <a:t>Market outcomes are not “designed”</a:t>
            </a:r>
          </a:p>
          <a:p>
            <a:pPr lvl="1"/>
            <a:r>
              <a:rPr lang="en-US" dirty="0"/>
              <a:t>No central authority distributes rewards</a:t>
            </a:r>
          </a:p>
          <a:p>
            <a:pPr lvl="1"/>
            <a:r>
              <a:rPr lang="en-US" dirty="0"/>
              <a:t>Therefore, results cannot be called “just” or “unjust”</a:t>
            </a:r>
          </a:p>
          <a:p>
            <a:endParaRPr lang="en-US" dirty="0"/>
          </a:p>
          <a:p>
            <a:r>
              <a:rPr lang="en-IN" dirty="0"/>
              <a:t>📌 Key Statement:</a:t>
            </a:r>
          </a:p>
          <a:p>
            <a:pPr lvl="1"/>
            <a:r>
              <a:rPr lang="en-IN" dirty="0"/>
              <a:t>“Social justice is a mirage.” – Hayek</a:t>
            </a:r>
          </a:p>
        </p:txBody>
      </p:sp>
    </p:spTree>
    <p:extLst>
      <p:ext uri="{BB962C8B-B14F-4D97-AF65-F5344CB8AC3E}">
        <p14:creationId xmlns:p14="http://schemas.microsoft.com/office/powerpoint/2010/main" val="1322807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062D-EBC4-D682-2F25-28F6237206C6}"/>
              </a:ext>
            </a:extLst>
          </p:cNvPr>
          <p:cNvSpPr>
            <a:spLocks noGrp="1"/>
          </p:cNvSpPr>
          <p:nvPr>
            <p:ph type="title"/>
          </p:nvPr>
        </p:nvSpPr>
        <p:spPr>
          <a:xfrm>
            <a:off x="457200" y="274638"/>
            <a:ext cx="7467600" cy="715962"/>
          </a:xfrm>
        </p:spPr>
        <p:txBody>
          <a:bodyPr/>
          <a:lstStyle/>
          <a:p>
            <a:pPr algn="ctr"/>
            <a:r>
              <a:rPr lang="en-IN" dirty="0"/>
              <a:t>Spontaneous Order</a:t>
            </a:r>
          </a:p>
        </p:txBody>
      </p:sp>
      <p:sp>
        <p:nvSpPr>
          <p:cNvPr id="3" name="Content Placeholder 2">
            <a:extLst>
              <a:ext uri="{FF2B5EF4-FFF2-40B4-BE49-F238E27FC236}">
                <a16:creationId xmlns:a16="http://schemas.microsoft.com/office/drawing/2014/main" id="{2C25D33A-AE32-D870-7AE1-4FA037664B5E}"/>
              </a:ext>
            </a:extLst>
          </p:cNvPr>
          <p:cNvSpPr>
            <a:spLocks noGrp="1"/>
          </p:cNvSpPr>
          <p:nvPr>
            <p:ph sz="quarter" idx="1"/>
          </p:nvPr>
        </p:nvSpPr>
        <p:spPr>
          <a:xfrm>
            <a:off x="457200" y="1295400"/>
            <a:ext cx="7467600" cy="5178552"/>
          </a:xfrm>
        </p:spPr>
        <p:txBody>
          <a:bodyPr/>
          <a:lstStyle/>
          <a:p>
            <a:r>
              <a:rPr lang="en-US" dirty="0"/>
              <a:t>Hayek’s central idea: </a:t>
            </a:r>
            <a:r>
              <a:rPr lang="en-US" b="1" dirty="0"/>
              <a:t>Spontaneous Order</a:t>
            </a:r>
          </a:p>
          <a:p>
            <a:pPr lvl="1"/>
            <a:r>
              <a:rPr lang="en-IN" dirty="0"/>
              <a:t>Society evolves naturally</a:t>
            </a:r>
          </a:p>
          <a:p>
            <a:pPr lvl="1"/>
            <a:r>
              <a:rPr lang="en-IN" dirty="0"/>
              <a:t>Markets coordinate knowledge</a:t>
            </a:r>
          </a:p>
          <a:p>
            <a:pPr lvl="1"/>
            <a:r>
              <a:rPr lang="en-IN" dirty="0"/>
              <a:t>No central planner needed</a:t>
            </a:r>
          </a:p>
          <a:p>
            <a:r>
              <a:rPr lang="en-IN" dirty="0"/>
              <a:t>Example:</a:t>
            </a:r>
          </a:p>
          <a:p>
            <a:pPr lvl="1"/>
            <a:r>
              <a:rPr lang="en-US" dirty="0"/>
              <a:t>Price of rice rises during shortage → encourages supply.</a:t>
            </a:r>
            <a:endParaRPr lang="en-IN" dirty="0"/>
          </a:p>
          <a:p>
            <a:endParaRPr lang="en-IN" dirty="0"/>
          </a:p>
        </p:txBody>
      </p:sp>
      <p:pic>
        <p:nvPicPr>
          <p:cNvPr id="2050" name="Picture 2">
            <a:extLst>
              <a:ext uri="{FF2B5EF4-FFF2-40B4-BE49-F238E27FC236}">
                <a16:creationId xmlns:a16="http://schemas.microsoft.com/office/drawing/2014/main" id="{4EC4FFE4-5AF4-F799-71A3-9477F2944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19500"/>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3172D1A-9414-1D3F-E588-1ACFE27E76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0386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66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07000-BEE4-5B6D-4D3F-B514CCCAB137}"/>
              </a:ext>
            </a:extLst>
          </p:cNvPr>
          <p:cNvSpPr>
            <a:spLocks noGrp="1"/>
          </p:cNvSpPr>
          <p:nvPr>
            <p:ph sz="quarter" idx="1"/>
          </p:nvPr>
        </p:nvSpPr>
        <p:spPr>
          <a:xfrm>
            <a:off x="457200" y="609600"/>
            <a:ext cx="7924800" cy="5864352"/>
          </a:xfrm>
        </p:spPr>
        <p:txBody>
          <a:bodyPr/>
          <a:lstStyle/>
          <a:p>
            <a:r>
              <a:rPr lang="en-IN" b="1" dirty="0"/>
              <a:t>Unit-III: Rights and Obligation </a:t>
            </a:r>
            <a:endParaRPr lang="en-IN" dirty="0"/>
          </a:p>
          <a:p>
            <a:pPr lvl="1"/>
            <a:r>
              <a:rPr lang="en-US" dirty="0"/>
              <a:t>The Universality of Rights and Differentiated Rights </a:t>
            </a:r>
          </a:p>
          <a:p>
            <a:pPr lvl="1"/>
            <a:r>
              <a:rPr lang="en-US" dirty="0"/>
              <a:t>Rights, Obligation and Civil Disobedience </a:t>
            </a:r>
          </a:p>
          <a:p>
            <a:pPr lvl="1"/>
            <a:r>
              <a:rPr lang="en-US" dirty="0"/>
              <a:t>Theories of Political Obligation: Conservatism, Consent Theory, Anarchism </a:t>
            </a:r>
          </a:p>
          <a:p>
            <a:endParaRPr lang="en-IN" dirty="0"/>
          </a:p>
          <a:p>
            <a:r>
              <a:rPr lang="en-IN" b="1" dirty="0"/>
              <a:t>Unit-IV: Major Debates </a:t>
            </a:r>
            <a:endParaRPr lang="en-IN" dirty="0"/>
          </a:p>
          <a:p>
            <a:pPr lvl="1"/>
            <a:r>
              <a:rPr lang="en-US" dirty="0"/>
              <a:t>Whatever happens to nation-state? </a:t>
            </a:r>
            <a:r>
              <a:rPr lang="en-US" i="1" dirty="0"/>
              <a:t>Sovereignty under Globalization</a:t>
            </a:r>
            <a:r>
              <a:rPr lang="en-US" dirty="0"/>
              <a:t>. </a:t>
            </a:r>
          </a:p>
          <a:p>
            <a:pPr lvl="1"/>
            <a:r>
              <a:rPr lang="en-US" dirty="0"/>
              <a:t>How do we accommodate diversity in plural society? </a:t>
            </a:r>
            <a:r>
              <a:rPr lang="en-US" i="1" dirty="0"/>
              <a:t>Diversity and Multiculturalism</a:t>
            </a:r>
            <a:r>
              <a:rPr lang="en-US" dirty="0"/>
              <a:t>. </a:t>
            </a:r>
          </a:p>
          <a:p>
            <a:pPr lvl="1"/>
            <a:r>
              <a:rPr lang="en-US" dirty="0"/>
              <a:t>How do we deal with the </a:t>
            </a:r>
            <a:r>
              <a:rPr lang="en-US" i="1" dirty="0"/>
              <a:t>climate changes</a:t>
            </a:r>
            <a:r>
              <a:rPr lang="en-US" dirty="0"/>
              <a:t>? </a:t>
            </a:r>
            <a:r>
              <a:rPr lang="en-US" i="1" dirty="0"/>
              <a:t>Ecological Rights </a:t>
            </a:r>
            <a:r>
              <a:rPr lang="en-US" dirty="0"/>
              <a:t>as human rights </a:t>
            </a:r>
          </a:p>
          <a:p>
            <a:endParaRPr lang="en-IN" dirty="0"/>
          </a:p>
        </p:txBody>
      </p:sp>
    </p:spTree>
    <p:extLst>
      <p:ext uri="{BB962C8B-B14F-4D97-AF65-F5344CB8AC3E}">
        <p14:creationId xmlns:p14="http://schemas.microsoft.com/office/powerpoint/2010/main" val="80099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77F7-04BC-C5B2-7EE9-CCD87F0EFCF6}"/>
              </a:ext>
            </a:extLst>
          </p:cNvPr>
          <p:cNvSpPr>
            <a:spLocks noGrp="1"/>
          </p:cNvSpPr>
          <p:nvPr>
            <p:ph type="title"/>
          </p:nvPr>
        </p:nvSpPr>
        <p:spPr>
          <a:xfrm>
            <a:off x="457200" y="274638"/>
            <a:ext cx="7467600" cy="792162"/>
          </a:xfrm>
        </p:spPr>
        <p:txBody>
          <a:bodyPr/>
          <a:lstStyle/>
          <a:p>
            <a:pPr algn="ctr"/>
            <a:r>
              <a:rPr lang="en-IN" dirty="0"/>
              <a:t>Rule of Law</a:t>
            </a:r>
          </a:p>
        </p:txBody>
      </p:sp>
      <p:sp>
        <p:nvSpPr>
          <p:cNvPr id="3" name="Content Placeholder 2">
            <a:extLst>
              <a:ext uri="{FF2B5EF4-FFF2-40B4-BE49-F238E27FC236}">
                <a16:creationId xmlns:a16="http://schemas.microsoft.com/office/drawing/2014/main" id="{8893180A-BA2D-EC8A-1DDA-8966B525C5CD}"/>
              </a:ext>
            </a:extLst>
          </p:cNvPr>
          <p:cNvSpPr>
            <a:spLocks noGrp="1"/>
          </p:cNvSpPr>
          <p:nvPr>
            <p:ph sz="quarter" idx="1"/>
          </p:nvPr>
        </p:nvSpPr>
        <p:spPr>
          <a:xfrm>
            <a:off x="457200" y="1524000"/>
            <a:ext cx="7467600" cy="4949952"/>
          </a:xfrm>
        </p:spPr>
        <p:txBody>
          <a:bodyPr/>
          <a:lstStyle/>
          <a:p>
            <a:r>
              <a:rPr lang="en-IN" dirty="0"/>
              <a:t>Hayek supports:</a:t>
            </a:r>
          </a:p>
          <a:p>
            <a:pPr lvl="1"/>
            <a:r>
              <a:rPr lang="en-IN" dirty="0"/>
              <a:t>General and abstract laws</a:t>
            </a:r>
          </a:p>
          <a:p>
            <a:pPr lvl="1"/>
            <a:r>
              <a:rPr lang="en-IN" dirty="0"/>
              <a:t>Equality before law</a:t>
            </a:r>
          </a:p>
          <a:p>
            <a:pPr lvl="1"/>
            <a:r>
              <a:rPr lang="en-IN" dirty="0"/>
              <a:t>Predictability</a:t>
            </a:r>
          </a:p>
          <a:p>
            <a:endParaRPr lang="en-IN" dirty="0"/>
          </a:p>
          <a:p>
            <a:r>
              <a:rPr lang="en-US" dirty="0"/>
              <a:t>Justice = Rule-based system, not outcome-based redistribution.</a:t>
            </a:r>
            <a:endParaRPr lang="en-IN" dirty="0"/>
          </a:p>
        </p:txBody>
      </p:sp>
    </p:spTree>
    <p:extLst>
      <p:ext uri="{BB962C8B-B14F-4D97-AF65-F5344CB8AC3E}">
        <p14:creationId xmlns:p14="http://schemas.microsoft.com/office/powerpoint/2010/main" val="390985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B82B-8AA8-E24B-9C59-26F9BE420FF9}"/>
              </a:ext>
            </a:extLst>
          </p:cNvPr>
          <p:cNvSpPr>
            <a:spLocks noGrp="1"/>
          </p:cNvSpPr>
          <p:nvPr>
            <p:ph type="title"/>
          </p:nvPr>
        </p:nvSpPr>
        <p:spPr>
          <a:xfrm>
            <a:off x="457200" y="274638"/>
            <a:ext cx="7467600" cy="715962"/>
          </a:xfrm>
        </p:spPr>
        <p:txBody>
          <a:bodyPr/>
          <a:lstStyle/>
          <a:p>
            <a:pPr algn="ctr"/>
            <a:r>
              <a:rPr lang="en-IN" dirty="0"/>
              <a:t>Critique of Redistribution</a:t>
            </a:r>
          </a:p>
        </p:txBody>
      </p:sp>
      <p:sp>
        <p:nvSpPr>
          <p:cNvPr id="3" name="Content Placeholder 2">
            <a:extLst>
              <a:ext uri="{FF2B5EF4-FFF2-40B4-BE49-F238E27FC236}">
                <a16:creationId xmlns:a16="http://schemas.microsoft.com/office/drawing/2014/main" id="{C55CF6F4-F38B-EF89-7BD0-5BDB2F1F1620}"/>
              </a:ext>
            </a:extLst>
          </p:cNvPr>
          <p:cNvSpPr>
            <a:spLocks noGrp="1"/>
          </p:cNvSpPr>
          <p:nvPr>
            <p:ph sz="quarter" idx="1"/>
          </p:nvPr>
        </p:nvSpPr>
        <p:spPr>
          <a:xfrm>
            <a:off x="457200" y="1295400"/>
            <a:ext cx="7467600" cy="5178552"/>
          </a:xfrm>
        </p:spPr>
        <p:txBody>
          <a:bodyPr/>
          <a:lstStyle/>
          <a:p>
            <a:r>
              <a:rPr lang="en-IN" dirty="0"/>
              <a:t>Hayek argues:</a:t>
            </a:r>
          </a:p>
          <a:p>
            <a:pPr lvl="1"/>
            <a:r>
              <a:rPr lang="en-IN" dirty="0"/>
              <a:t>Redistribution destroys incentives</a:t>
            </a:r>
          </a:p>
          <a:p>
            <a:pPr lvl="1"/>
            <a:r>
              <a:rPr lang="en-IN" dirty="0"/>
              <a:t>Central planning reduces freedom</a:t>
            </a:r>
          </a:p>
          <a:p>
            <a:pPr lvl="1"/>
            <a:r>
              <a:rPr lang="en-US" dirty="0"/>
              <a:t>Welfare state may lead to authoritarianism</a:t>
            </a:r>
          </a:p>
          <a:p>
            <a:endParaRPr lang="en-US" dirty="0"/>
          </a:p>
          <a:p>
            <a:endParaRPr lang="en-US" dirty="0"/>
          </a:p>
          <a:p>
            <a:r>
              <a:rPr lang="en-IN" dirty="0"/>
              <a:t>From:</a:t>
            </a:r>
          </a:p>
          <a:p>
            <a:pPr lvl="1"/>
            <a:r>
              <a:rPr lang="en-IN" dirty="0"/>
              <a:t>The Road to Serfdom</a:t>
            </a:r>
          </a:p>
        </p:txBody>
      </p:sp>
    </p:spTree>
    <p:extLst>
      <p:ext uri="{BB962C8B-B14F-4D97-AF65-F5344CB8AC3E}">
        <p14:creationId xmlns:p14="http://schemas.microsoft.com/office/powerpoint/2010/main" val="54561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2F737-13BB-8AA2-E35B-200369F19B96}"/>
              </a:ext>
            </a:extLst>
          </p:cNvPr>
          <p:cNvSpPr>
            <a:spLocks noGrp="1"/>
          </p:cNvSpPr>
          <p:nvPr>
            <p:ph sz="quarter" idx="1"/>
          </p:nvPr>
        </p:nvSpPr>
        <p:spPr>
          <a:xfrm>
            <a:off x="457200" y="685800"/>
            <a:ext cx="7848600" cy="5788152"/>
          </a:xfrm>
        </p:spPr>
        <p:txBody>
          <a:bodyPr/>
          <a:lstStyle/>
          <a:p>
            <a:r>
              <a:rPr lang="en-US" dirty="0"/>
              <a:t>Example 1: Government fixing prices of onions</a:t>
            </a:r>
          </a:p>
          <a:p>
            <a:r>
              <a:rPr lang="en-IN" dirty="0"/>
              <a:t>Hayek would say:</a:t>
            </a:r>
          </a:p>
          <a:p>
            <a:pPr lvl="1"/>
            <a:r>
              <a:rPr lang="en-IN" dirty="0"/>
              <a:t>Distorts market signals</a:t>
            </a:r>
          </a:p>
          <a:p>
            <a:pPr lvl="1"/>
            <a:r>
              <a:rPr lang="en-IN" dirty="0"/>
              <a:t>Creates black markets</a:t>
            </a:r>
          </a:p>
          <a:p>
            <a:endParaRPr lang="en-IN" dirty="0"/>
          </a:p>
          <a:p>
            <a:r>
              <a:rPr lang="en-IN" dirty="0"/>
              <a:t>Example 2: Reservation Policy</a:t>
            </a:r>
          </a:p>
          <a:p>
            <a:r>
              <a:rPr lang="en-IN" dirty="0"/>
              <a:t>Hayek’s position:</a:t>
            </a:r>
          </a:p>
          <a:p>
            <a:pPr lvl="1"/>
            <a:r>
              <a:rPr lang="en-US" dirty="0"/>
              <a:t>May violate equality before law</a:t>
            </a:r>
          </a:p>
          <a:p>
            <a:pPr lvl="1"/>
            <a:r>
              <a:rPr lang="en-US" dirty="0"/>
              <a:t>Justice should be procedural, not distributive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217845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BE1D-72B1-9789-D0A4-AE3BDCD9418A}"/>
              </a:ext>
            </a:extLst>
          </p:cNvPr>
          <p:cNvSpPr>
            <a:spLocks noGrp="1"/>
          </p:cNvSpPr>
          <p:nvPr>
            <p:ph type="title"/>
          </p:nvPr>
        </p:nvSpPr>
        <p:spPr>
          <a:xfrm>
            <a:off x="457200" y="273050"/>
            <a:ext cx="7543800" cy="869950"/>
          </a:xfrm>
        </p:spPr>
        <p:txBody>
          <a:bodyPr/>
          <a:lstStyle/>
          <a:p>
            <a:pPr algn="ctr"/>
            <a:r>
              <a:rPr lang="en-IN" dirty="0"/>
              <a:t>Hayek vs John Rawls</a:t>
            </a:r>
          </a:p>
        </p:txBody>
      </p:sp>
      <p:sp>
        <p:nvSpPr>
          <p:cNvPr id="6" name="Content Placeholder 5">
            <a:extLst>
              <a:ext uri="{FF2B5EF4-FFF2-40B4-BE49-F238E27FC236}">
                <a16:creationId xmlns:a16="http://schemas.microsoft.com/office/drawing/2014/main" id="{FFCFBE1B-0156-D6AB-4128-A22794708A1D}"/>
              </a:ext>
            </a:extLst>
          </p:cNvPr>
          <p:cNvSpPr>
            <a:spLocks noGrp="1"/>
          </p:cNvSpPr>
          <p:nvPr>
            <p:ph sz="quarter" idx="2"/>
          </p:nvPr>
        </p:nvSpPr>
        <p:spPr/>
        <p:txBody>
          <a:bodyPr/>
          <a:lstStyle/>
          <a:p>
            <a:r>
              <a:rPr lang="en-IN" dirty="0"/>
              <a:t>Justice = Freedom</a:t>
            </a:r>
          </a:p>
          <a:p>
            <a:r>
              <a:rPr lang="en-IN" dirty="0"/>
              <a:t>No redistribution</a:t>
            </a:r>
          </a:p>
          <a:p>
            <a:r>
              <a:rPr lang="en-IN" dirty="0"/>
              <a:t>Market outcomes neutral</a:t>
            </a:r>
          </a:p>
        </p:txBody>
      </p:sp>
      <p:sp>
        <p:nvSpPr>
          <p:cNvPr id="8" name="Content Placeholder 7">
            <a:extLst>
              <a:ext uri="{FF2B5EF4-FFF2-40B4-BE49-F238E27FC236}">
                <a16:creationId xmlns:a16="http://schemas.microsoft.com/office/drawing/2014/main" id="{8E105D63-D743-AAD8-B6E5-E08910B5F49E}"/>
              </a:ext>
            </a:extLst>
          </p:cNvPr>
          <p:cNvSpPr>
            <a:spLocks noGrp="1"/>
          </p:cNvSpPr>
          <p:nvPr>
            <p:ph sz="quarter" idx="4"/>
          </p:nvPr>
        </p:nvSpPr>
        <p:spPr/>
        <p:txBody>
          <a:bodyPr/>
          <a:lstStyle/>
          <a:p>
            <a:r>
              <a:rPr lang="en-IN" dirty="0"/>
              <a:t>Justice = Fairness</a:t>
            </a:r>
          </a:p>
          <a:p>
            <a:r>
              <a:rPr lang="en-IN" dirty="0"/>
              <a:t>Redistribution justified</a:t>
            </a:r>
          </a:p>
          <a:p>
            <a:r>
              <a:rPr lang="en-US" dirty="0"/>
              <a:t>Inequalities must benefit least advantaged</a:t>
            </a:r>
            <a:endParaRPr lang="en-IN" dirty="0"/>
          </a:p>
        </p:txBody>
      </p:sp>
      <p:sp>
        <p:nvSpPr>
          <p:cNvPr id="5" name="Text Placeholder 4">
            <a:extLst>
              <a:ext uri="{FF2B5EF4-FFF2-40B4-BE49-F238E27FC236}">
                <a16:creationId xmlns:a16="http://schemas.microsoft.com/office/drawing/2014/main" id="{D3A52886-D9E5-827F-6DCA-2249F9531C7F}"/>
              </a:ext>
            </a:extLst>
          </p:cNvPr>
          <p:cNvSpPr>
            <a:spLocks noGrp="1"/>
          </p:cNvSpPr>
          <p:nvPr>
            <p:ph type="body" sz="quarter" idx="1"/>
          </p:nvPr>
        </p:nvSpPr>
        <p:spPr/>
        <p:txBody>
          <a:bodyPr/>
          <a:lstStyle/>
          <a:p>
            <a:r>
              <a:rPr lang="en-IN" dirty="0"/>
              <a:t>Hayek</a:t>
            </a:r>
          </a:p>
        </p:txBody>
      </p:sp>
      <p:sp>
        <p:nvSpPr>
          <p:cNvPr id="7" name="Text Placeholder 6">
            <a:extLst>
              <a:ext uri="{FF2B5EF4-FFF2-40B4-BE49-F238E27FC236}">
                <a16:creationId xmlns:a16="http://schemas.microsoft.com/office/drawing/2014/main" id="{1C58DF0D-5174-80D6-CFA2-41047ABE63C8}"/>
              </a:ext>
            </a:extLst>
          </p:cNvPr>
          <p:cNvSpPr>
            <a:spLocks noGrp="1"/>
          </p:cNvSpPr>
          <p:nvPr>
            <p:ph type="body" sz="quarter" idx="3"/>
          </p:nvPr>
        </p:nvSpPr>
        <p:spPr/>
        <p:txBody>
          <a:bodyPr/>
          <a:lstStyle/>
          <a:p>
            <a:r>
              <a:rPr lang="en-IN" dirty="0"/>
              <a:t>Rawls</a:t>
            </a:r>
          </a:p>
        </p:txBody>
      </p:sp>
    </p:spTree>
    <p:extLst>
      <p:ext uri="{BB962C8B-B14F-4D97-AF65-F5344CB8AC3E}">
        <p14:creationId xmlns:p14="http://schemas.microsoft.com/office/powerpoint/2010/main" val="22786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5562-7E2C-9B07-F858-352CD69BDFC9}"/>
              </a:ext>
            </a:extLst>
          </p:cNvPr>
          <p:cNvSpPr>
            <a:spLocks noGrp="1"/>
          </p:cNvSpPr>
          <p:nvPr>
            <p:ph type="title"/>
          </p:nvPr>
        </p:nvSpPr>
        <p:spPr>
          <a:xfrm>
            <a:off x="457200" y="274638"/>
            <a:ext cx="7467600" cy="715962"/>
          </a:xfrm>
        </p:spPr>
        <p:txBody>
          <a:bodyPr/>
          <a:lstStyle/>
          <a:p>
            <a:pPr algn="ctr"/>
            <a:r>
              <a:rPr lang="en-IN" dirty="0"/>
              <a:t>Hayek and Modern India</a:t>
            </a:r>
          </a:p>
        </p:txBody>
      </p:sp>
      <p:sp>
        <p:nvSpPr>
          <p:cNvPr id="3" name="Content Placeholder 2">
            <a:extLst>
              <a:ext uri="{FF2B5EF4-FFF2-40B4-BE49-F238E27FC236}">
                <a16:creationId xmlns:a16="http://schemas.microsoft.com/office/drawing/2014/main" id="{7D38FF3C-C5F3-6F7B-D6DC-AE88664B9E25}"/>
              </a:ext>
            </a:extLst>
          </p:cNvPr>
          <p:cNvSpPr>
            <a:spLocks noGrp="1"/>
          </p:cNvSpPr>
          <p:nvPr>
            <p:ph sz="quarter" idx="1"/>
          </p:nvPr>
        </p:nvSpPr>
        <p:spPr/>
        <p:txBody>
          <a:bodyPr/>
          <a:lstStyle/>
          <a:p>
            <a:r>
              <a:rPr lang="en-IN" dirty="0"/>
              <a:t>Discussion Points:</a:t>
            </a:r>
          </a:p>
          <a:p>
            <a:pPr lvl="1"/>
            <a:r>
              <a:rPr lang="en-IN" dirty="0"/>
              <a:t>Economic Liberalization (1991 reforms)</a:t>
            </a:r>
          </a:p>
          <a:p>
            <a:pPr lvl="1"/>
            <a:r>
              <a:rPr lang="en-IN" dirty="0"/>
              <a:t>Privatization</a:t>
            </a:r>
          </a:p>
          <a:p>
            <a:pPr lvl="1"/>
            <a:r>
              <a:rPr lang="en-IN" dirty="0"/>
              <a:t>Reduced state control</a:t>
            </a:r>
          </a:p>
          <a:p>
            <a:endParaRPr lang="en-IN" dirty="0"/>
          </a:p>
          <a:p>
            <a:endParaRPr lang="en-IN" dirty="0"/>
          </a:p>
          <a:p>
            <a:r>
              <a:rPr lang="en-IN" dirty="0"/>
              <a:t>Question:</a:t>
            </a:r>
          </a:p>
          <a:p>
            <a:pPr lvl="1"/>
            <a:r>
              <a:rPr lang="en-US" dirty="0"/>
              <a:t>Does India follow Hayekian principles today?</a:t>
            </a:r>
            <a:endParaRPr lang="en-IN" dirty="0"/>
          </a:p>
        </p:txBody>
      </p:sp>
    </p:spTree>
    <p:extLst>
      <p:ext uri="{BB962C8B-B14F-4D97-AF65-F5344CB8AC3E}">
        <p14:creationId xmlns:p14="http://schemas.microsoft.com/office/powerpoint/2010/main" val="3165825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26E0-6015-8049-317B-AF2B7DBBD19F}"/>
              </a:ext>
            </a:extLst>
          </p:cNvPr>
          <p:cNvSpPr>
            <a:spLocks noGrp="1"/>
          </p:cNvSpPr>
          <p:nvPr>
            <p:ph type="title"/>
          </p:nvPr>
        </p:nvSpPr>
        <p:spPr>
          <a:xfrm>
            <a:off x="457200" y="274638"/>
            <a:ext cx="7467600" cy="792162"/>
          </a:xfrm>
        </p:spPr>
        <p:txBody>
          <a:bodyPr/>
          <a:lstStyle/>
          <a:p>
            <a:pPr algn="ctr"/>
            <a:r>
              <a:rPr lang="en-IN" dirty="0"/>
              <a:t>Criticisms of Hayek</a:t>
            </a:r>
          </a:p>
        </p:txBody>
      </p:sp>
      <p:sp>
        <p:nvSpPr>
          <p:cNvPr id="3" name="Content Placeholder 2">
            <a:extLst>
              <a:ext uri="{FF2B5EF4-FFF2-40B4-BE49-F238E27FC236}">
                <a16:creationId xmlns:a16="http://schemas.microsoft.com/office/drawing/2014/main" id="{8D96E886-5CDD-871D-778C-87AF5DDC2E2E}"/>
              </a:ext>
            </a:extLst>
          </p:cNvPr>
          <p:cNvSpPr>
            <a:spLocks noGrp="1"/>
          </p:cNvSpPr>
          <p:nvPr>
            <p:ph sz="quarter" idx="1"/>
          </p:nvPr>
        </p:nvSpPr>
        <p:spPr>
          <a:xfrm>
            <a:off x="457200" y="1295400"/>
            <a:ext cx="7467600" cy="5178552"/>
          </a:xfrm>
        </p:spPr>
        <p:txBody>
          <a:bodyPr/>
          <a:lstStyle/>
          <a:p>
            <a:r>
              <a:rPr lang="en-IN" dirty="0"/>
              <a:t>Ignores structural inequalities</a:t>
            </a:r>
          </a:p>
          <a:p>
            <a:r>
              <a:rPr lang="en-IN" dirty="0"/>
              <a:t>Overestimates market fairness</a:t>
            </a:r>
          </a:p>
          <a:p>
            <a:r>
              <a:rPr lang="en-IN" dirty="0"/>
              <a:t>Neglects social justice</a:t>
            </a:r>
          </a:p>
          <a:p>
            <a:r>
              <a:rPr lang="en-US" dirty="0"/>
              <a:t>Weak concern for marginalized groups</a:t>
            </a:r>
          </a:p>
          <a:p>
            <a:endParaRPr lang="en-US" dirty="0"/>
          </a:p>
          <a:p>
            <a:r>
              <a:rPr lang="en-IN" dirty="0"/>
              <a:t>Critics include:</a:t>
            </a:r>
          </a:p>
          <a:p>
            <a:pPr lvl="1"/>
            <a:r>
              <a:rPr lang="en-IN" dirty="0"/>
              <a:t>John Rawls</a:t>
            </a:r>
          </a:p>
          <a:p>
            <a:pPr lvl="1"/>
            <a:r>
              <a:rPr lang="en-IN" dirty="0"/>
              <a:t>Amartya Sen</a:t>
            </a:r>
          </a:p>
        </p:txBody>
      </p:sp>
    </p:spTree>
    <p:extLst>
      <p:ext uri="{BB962C8B-B14F-4D97-AF65-F5344CB8AC3E}">
        <p14:creationId xmlns:p14="http://schemas.microsoft.com/office/powerpoint/2010/main" val="116659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C3CC-2842-6FE4-539B-7E5F531B1429}"/>
              </a:ext>
            </a:extLst>
          </p:cNvPr>
          <p:cNvSpPr>
            <a:spLocks noGrp="1"/>
          </p:cNvSpPr>
          <p:nvPr>
            <p:ph type="title"/>
          </p:nvPr>
        </p:nvSpPr>
        <p:spPr>
          <a:xfrm>
            <a:off x="685800" y="2286000"/>
            <a:ext cx="7467600" cy="1143000"/>
          </a:xfrm>
        </p:spPr>
        <p:txBody>
          <a:bodyPr/>
          <a:lstStyle/>
          <a:p>
            <a:pPr algn="ctr"/>
            <a:r>
              <a:rPr lang="en-IN" b="1" dirty="0">
                <a:solidFill>
                  <a:srgbClr val="FF0000"/>
                </a:solidFill>
              </a:rPr>
              <a:t>Global Justice</a:t>
            </a:r>
            <a:r>
              <a:rPr lang="en-IN" dirty="0"/>
              <a:t> </a:t>
            </a:r>
            <a:br>
              <a:rPr lang="en-IN" dirty="0"/>
            </a:br>
            <a:endParaRPr lang="en-IN" dirty="0"/>
          </a:p>
        </p:txBody>
      </p:sp>
    </p:spTree>
    <p:extLst>
      <p:ext uri="{BB962C8B-B14F-4D97-AF65-F5344CB8AC3E}">
        <p14:creationId xmlns:p14="http://schemas.microsoft.com/office/powerpoint/2010/main" val="1000640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B9E3-0192-FA3A-B9DA-3B853D07A8D0}"/>
              </a:ext>
            </a:extLst>
          </p:cNvPr>
          <p:cNvSpPr>
            <a:spLocks noGrp="1"/>
          </p:cNvSpPr>
          <p:nvPr>
            <p:ph type="title"/>
          </p:nvPr>
        </p:nvSpPr>
        <p:spPr>
          <a:xfrm>
            <a:off x="457200" y="274638"/>
            <a:ext cx="7467600" cy="868362"/>
          </a:xfrm>
        </p:spPr>
        <p:txBody>
          <a:bodyPr/>
          <a:lstStyle/>
          <a:p>
            <a:pPr algn="ctr"/>
            <a:r>
              <a:rPr lang="en-IN" dirty="0"/>
              <a:t>What is Global Justice?</a:t>
            </a:r>
          </a:p>
        </p:txBody>
      </p:sp>
      <p:sp>
        <p:nvSpPr>
          <p:cNvPr id="3" name="Content Placeholder 2">
            <a:extLst>
              <a:ext uri="{FF2B5EF4-FFF2-40B4-BE49-F238E27FC236}">
                <a16:creationId xmlns:a16="http://schemas.microsoft.com/office/drawing/2014/main" id="{D87BCDA9-778B-A3F4-6F1C-630BC671D89F}"/>
              </a:ext>
            </a:extLst>
          </p:cNvPr>
          <p:cNvSpPr>
            <a:spLocks noGrp="1"/>
          </p:cNvSpPr>
          <p:nvPr>
            <p:ph sz="quarter" idx="1"/>
          </p:nvPr>
        </p:nvSpPr>
        <p:spPr>
          <a:xfrm>
            <a:off x="457200" y="1371600"/>
            <a:ext cx="7467600" cy="5102352"/>
          </a:xfrm>
        </p:spPr>
        <p:txBody>
          <a:bodyPr/>
          <a:lstStyle/>
          <a:p>
            <a:r>
              <a:rPr lang="en-US" dirty="0"/>
              <a:t>Justice beyond the boundaries of the nation-state</a:t>
            </a:r>
          </a:p>
          <a:p>
            <a:r>
              <a:rPr lang="en-US" dirty="0"/>
              <a:t>Concerns fairness in global distribution of:</a:t>
            </a:r>
          </a:p>
          <a:p>
            <a:pPr lvl="1"/>
            <a:r>
              <a:rPr lang="en-US" dirty="0"/>
              <a:t>Wealth</a:t>
            </a:r>
          </a:p>
          <a:p>
            <a:pPr lvl="1"/>
            <a:r>
              <a:rPr lang="en-US" dirty="0"/>
              <a:t>Resources</a:t>
            </a:r>
          </a:p>
          <a:p>
            <a:pPr lvl="1"/>
            <a:r>
              <a:rPr lang="en-US" dirty="0"/>
              <a:t>Opportunities</a:t>
            </a:r>
          </a:p>
          <a:p>
            <a:pPr lvl="1"/>
            <a:r>
              <a:rPr lang="en-US" dirty="0"/>
              <a:t>Rights</a:t>
            </a:r>
          </a:p>
          <a:p>
            <a:r>
              <a:rPr lang="en-US" dirty="0"/>
              <a:t>Linked with globalization, inequality, climate change, migration</a:t>
            </a:r>
          </a:p>
          <a:p>
            <a:endParaRPr lang="en-US" dirty="0"/>
          </a:p>
          <a:p>
            <a:r>
              <a:rPr lang="en-US" dirty="0"/>
              <a:t>📌 Core Question:</a:t>
            </a:r>
            <a:br>
              <a:rPr lang="en-US" dirty="0"/>
            </a:br>
            <a:r>
              <a:rPr lang="en-US" b="1" dirty="0"/>
              <a:t>Do we owe justice only to fellow citizens, or to all human beings?</a:t>
            </a:r>
            <a:endParaRPr lang="en-US" dirty="0"/>
          </a:p>
          <a:p>
            <a:pPr algn="just"/>
            <a:endParaRPr lang="en-IN" dirty="0"/>
          </a:p>
        </p:txBody>
      </p:sp>
    </p:spTree>
    <p:extLst>
      <p:ext uri="{BB962C8B-B14F-4D97-AF65-F5344CB8AC3E}">
        <p14:creationId xmlns:p14="http://schemas.microsoft.com/office/powerpoint/2010/main" val="307670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006E-CF31-0F3B-6F03-8025C91DF2E6}"/>
              </a:ext>
            </a:extLst>
          </p:cNvPr>
          <p:cNvSpPr>
            <a:spLocks noGrp="1"/>
          </p:cNvSpPr>
          <p:nvPr>
            <p:ph type="title"/>
          </p:nvPr>
        </p:nvSpPr>
        <p:spPr>
          <a:xfrm>
            <a:off x="457200" y="274638"/>
            <a:ext cx="7467600" cy="715962"/>
          </a:xfrm>
        </p:spPr>
        <p:txBody>
          <a:bodyPr/>
          <a:lstStyle/>
          <a:p>
            <a:pPr algn="ctr"/>
            <a:r>
              <a:rPr lang="en-IN" dirty="0"/>
              <a:t>Why Study Global Justice?</a:t>
            </a:r>
          </a:p>
        </p:txBody>
      </p:sp>
      <p:sp>
        <p:nvSpPr>
          <p:cNvPr id="3" name="Content Placeholder 2">
            <a:extLst>
              <a:ext uri="{FF2B5EF4-FFF2-40B4-BE49-F238E27FC236}">
                <a16:creationId xmlns:a16="http://schemas.microsoft.com/office/drawing/2014/main" id="{11A09471-DA69-82EA-3D3D-5FEF5CD313D8}"/>
              </a:ext>
            </a:extLst>
          </p:cNvPr>
          <p:cNvSpPr>
            <a:spLocks noGrp="1"/>
          </p:cNvSpPr>
          <p:nvPr>
            <p:ph sz="quarter" idx="1"/>
          </p:nvPr>
        </p:nvSpPr>
        <p:spPr>
          <a:xfrm>
            <a:off x="457200" y="1295400"/>
            <a:ext cx="7467600" cy="5178552"/>
          </a:xfrm>
        </p:spPr>
        <p:txBody>
          <a:bodyPr/>
          <a:lstStyle/>
          <a:p>
            <a:r>
              <a:rPr lang="en-US" dirty="0"/>
              <a:t>Rising global inequality</a:t>
            </a:r>
          </a:p>
          <a:p>
            <a:r>
              <a:rPr lang="en-US" dirty="0"/>
              <a:t>Climate crisis</a:t>
            </a:r>
          </a:p>
          <a:p>
            <a:r>
              <a:rPr lang="en-US" dirty="0"/>
              <a:t>Refugee crisis</a:t>
            </a:r>
          </a:p>
          <a:p>
            <a:r>
              <a:rPr lang="en-US" dirty="0"/>
              <a:t>Global capitalism</a:t>
            </a:r>
          </a:p>
          <a:p>
            <a:r>
              <a:rPr lang="en-US" dirty="0"/>
              <a:t>International institutions (UN, IMF, WTO)</a:t>
            </a:r>
          </a:p>
          <a:p>
            <a:endParaRPr lang="en-US" dirty="0"/>
          </a:p>
          <a:p>
            <a:endParaRPr lang="en-US" dirty="0"/>
          </a:p>
          <a:p>
            <a:r>
              <a:rPr lang="en-US" dirty="0"/>
              <a:t>Example: Wealth gap between Global North &amp; Global South</a:t>
            </a:r>
          </a:p>
          <a:p>
            <a:endParaRPr lang="en-IN" dirty="0"/>
          </a:p>
        </p:txBody>
      </p:sp>
    </p:spTree>
    <p:extLst>
      <p:ext uri="{BB962C8B-B14F-4D97-AF65-F5344CB8AC3E}">
        <p14:creationId xmlns:p14="http://schemas.microsoft.com/office/powerpoint/2010/main" val="1864453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854B-7A86-3C53-DBFD-8307C5394D7D}"/>
              </a:ext>
            </a:extLst>
          </p:cNvPr>
          <p:cNvSpPr>
            <a:spLocks noGrp="1"/>
          </p:cNvSpPr>
          <p:nvPr>
            <p:ph type="title"/>
          </p:nvPr>
        </p:nvSpPr>
        <p:spPr>
          <a:xfrm>
            <a:off x="457200" y="274638"/>
            <a:ext cx="7467600" cy="944562"/>
          </a:xfrm>
        </p:spPr>
        <p:txBody>
          <a:bodyPr>
            <a:normAutofit fontScale="90000"/>
          </a:bodyPr>
          <a:lstStyle/>
          <a:p>
            <a:pPr algn="ctr"/>
            <a:r>
              <a:rPr lang="en-US" dirty="0"/>
              <a:t>Background – From National to Global Justice</a:t>
            </a:r>
            <a:endParaRPr lang="en-IN" dirty="0"/>
          </a:p>
        </p:txBody>
      </p:sp>
      <p:sp>
        <p:nvSpPr>
          <p:cNvPr id="3" name="Content Placeholder 2">
            <a:extLst>
              <a:ext uri="{FF2B5EF4-FFF2-40B4-BE49-F238E27FC236}">
                <a16:creationId xmlns:a16="http://schemas.microsoft.com/office/drawing/2014/main" id="{8EFFAA7A-4D2E-686D-9207-80B46F863AA5}"/>
              </a:ext>
            </a:extLst>
          </p:cNvPr>
          <p:cNvSpPr>
            <a:spLocks noGrp="1"/>
          </p:cNvSpPr>
          <p:nvPr>
            <p:ph sz="quarter" idx="1"/>
          </p:nvPr>
        </p:nvSpPr>
        <p:spPr>
          <a:xfrm>
            <a:off x="457200" y="1371600"/>
            <a:ext cx="7467600" cy="5102352"/>
          </a:xfrm>
        </p:spPr>
        <p:txBody>
          <a:bodyPr/>
          <a:lstStyle/>
          <a:p>
            <a:r>
              <a:rPr lang="en-US" dirty="0"/>
              <a:t>Traditional theories (Plato, Aristotle, Rawls) focused on justice within a state.</a:t>
            </a:r>
          </a:p>
          <a:p>
            <a:endParaRPr lang="en-US" dirty="0"/>
          </a:p>
          <a:p>
            <a:r>
              <a:rPr lang="en-US" dirty="0"/>
              <a:t>Modern globalization challenges this:</a:t>
            </a:r>
          </a:p>
          <a:p>
            <a:pPr lvl="1"/>
            <a:r>
              <a:rPr lang="en-US" dirty="0"/>
              <a:t>Economic interdependence</a:t>
            </a:r>
          </a:p>
          <a:p>
            <a:pPr lvl="1"/>
            <a:r>
              <a:rPr lang="en-US" dirty="0"/>
              <a:t>International trade</a:t>
            </a:r>
          </a:p>
          <a:p>
            <a:pPr lvl="1"/>
            <a:r>
              <a:rPr lang="en-US" dirty="0"/>
              <a:t>Transnational corporations</a:t>
            </a:r>
          </a:p>
          <a:p>
            <a:pPr lvl="1"/>
            <a:r>
              <a:rPr lang="en-US" dirty="0"/>
              <a:t>Global governance institutions</a:t>
            </a:r>
          </a:p>
          <a:p>
            <a:pPr algn="just"/>
            <a:endParaRPr lang="en-IN" dirty="0"/>
          </a:p>
        </p:txBody>
      </p:sp>
    </p:spTree>
    <p:extLst>
      <p:ext uri="{BB962C8B-B14F-4D97-AF65-F5344CB8AC3E}">
        <p14:creationId xmlns:p14="http://schemas.microsoft.com/office/powerpoint/2010/main" val="110844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76400"/>
            <a:ext cx="8229600" cy="4876800"/>
          </a:xfrm>
        </p:spPr>
        <p:txBody>
          <a:bodyPr>
            <a:normAutofit/>
          </a:bodyPr>
          <a:lstStyle/>
          <a:p>
            <a:r>
              <a:rPr lang="en-IN" b="1" dirty="0"/>
              <a:t>Unit-II: Justice </a:t>
            </a:r>
            <a:endParaRPr lang="en-IN" dirty="0"/>
          </a:p>
          <a:p>
            <a:pPr lvl="1"/>
            <a:r>
              <a:rPr lang="en-IN" dirty="0"/>
              <a:t>Distributive Justice: John Rawls </a:t>
            </a:r>
          </a:p>
          <a:p>
            <a:pPr lvl="1"/>
            <a:r>
              <a:rPr lang="en-US" dirty="0"/>
              <a:t>Libertarian theories of Justice: F. A. Hayek </a:t>
            </a:r>
          </a:p>
          <a:p>
            <a:pPr lvl="1"/>
            <a:r>
              <a:rPr lang="en-IN" dirty="0"/>
              <a:t>Global Justice </a:t>
            </a:r>
          </a:p>
          <a:p>
            <a:endParaRPr lang="en-US" dirty="0">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AB07-16F5-1B47-435C-923483706A3F}"/>
              </a:ext>
            </a:extLst>
          </p:cNvPr>
          <p:cNvSpPr>
            <a:spLocks noGrp="1"/>
          </p:cNvSpPr>
          <p:nvPr>
            <p:ph type="title"/>
          </p:nvPr>
        </p:nvSpPr>
        <p:spPr>
          <a:xfrm>
            <a:off x="457200" y="274638"/>
            <a:ext cx="7467600" cy="715962"/>
          </a:xfrm>
        </p:spPr>
        <p:txBody>
          <a:bodyPr/>
          <a:lstStyle/>
          <a:p>
            <a:r>
              <a:rPr lang="en-US" dirty="0"/>
              <a:t>🧠 Key Thinkers of Global Justice</a:t>
            </a:r>
            <a:endParaRPr lang="en-IN" dirty="0"/>
          </a:p>
        </p:txBody>
      </p:sp>
      <p:sp>
        <p:nvSpPr>
          <p:cNvPr id="3" name="Content Placeholder 2">
            <a:extLst>
              <a:ext uri="{FF2B5EF4-FFF2-40B4-BE49-F238E27FC236}">
                <a16:creationId xmlns:a16="http://schemas.microsoft.com/office/drawing/2014/main" id="{7C6C5A36-F007-1797-8236-BDF0CA4CED9F}"/>
              </a:ext>
            </a:extLst>
          </p:cNvPr>
          <p:cNvSpPr>
            <a:spLocks noGrp="1"/>
          </p:cNvSpPr>
          <p:nvPr>
            <p:ph sz="quarter" idx="1"/>
          </p:nvPr>
        </p:nvSpPr>
        <p:spPr>
          <a:xfrm>
            <a:off x="457200" y="1143000"/>
            <a:ext cx="7467600" cy="5330952"/>
          </a:xfrm>
        </p:spPr>
        <p:txBody>
          <a:bodyPr/>
          <a:lstStyle/>
          <a:p>
            <a:r>
              <a:rPr lang="en-IN" dirty="0"/>
              <a:t>John Rawls</a:t>
            </a:r>
          </a:p>
          <a:p>
            <a:r>
              <a:rPr lang="en-US" b="1" dirty="0"/>
              <a:t>Major Work:</a:t>
            </a:r>
            <a:r>
              <a:rPr lang="en-US" dirty="0"/>
              <a:t> </a:t>
            </a:r>
            <a:r>
              <a:rPr lang="en-US" i="1" dirty="0"/>
              <a:t>The Law of Peoples</a:t>
            </a:r>
            <a:r>
              <a:rPr lang="en-US" dirty="0"/>
              <a:t> (1999)</a:t>
            </a:r>
          </a:p>
          <a:p>
            <a:r>
              <a:rPr lang="en-US" dirty="0"/>
              <a:t>Justice applies primarily within states</a:t>
            </a:r>
          </a:p>
          <a:p>
            <a:r>
              <a:rPr lang="en-US" dirty="0"/>
              <a:t>International society should be governed by:</a:t>
            </a:r>
          </a:p>
          <a:p>
            <a:pPr lvl="1"/>
            <a:r>
              <a:rPr lang="en-US" dirty="0"/>
              <a:t>Human rights</a:t>
            </a:r>
          </a:p>
          <a:p>
            <a:pPr lvl="1"/>
            <a:r>
              <a:rPr lang="en-US" dirty="0"/>
              <a:t>Non-aggression</a:t>
            </a:r>
          </a:p>
          <a:p>
            <a:pPr lvl="1"/>
            <a:r>
              <a:rPr lang="en-US" dirty="0"/>
              <a:t>Duty of assistance</a:t>
            </a:r>
          </a:p>
          <a:p>
            <a:r>
              <a:rPr lang="en-US" dirty="0"/>
              <a:t>🔎 Rawls rejects strong global redistribution.</a:t>
            </a:r>
            <a:br>
              <a:rPr lang="en-US" dirty="0"/>
            </a:br>
            <a:r>
              <a:rPr lang="en-US" dirty="0"/>
              <a:t>He supports helping "burdened societies" but not global equality.</a:t>
            </a:r>
          </a:p>
          <a:p>
            <a:endParaRPr lang="en-IN" dirty="0"/>
          </a:p>
        </p:txBody>
      </p:sp>
      <p:pic>
        <p:nvPicPr>
          <p:cNvPr id="2050" name="Picture 2">
            <a:extLst>
              <a:ext uri="{FF2B5EF4-FFF2-40B4-BE49-F238E27FC236}">
                <a16:creationId xmlns:a16="http://schemas.microsoft.com/office/drawing/2014/main" id="{94686A31-A6E5-40A3-D661-51A31FD540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980954"/>
            <a:ext cx="2220772" cy="2265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EA6914-950A-9EB9-4CA5-FF2B3AECC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187" y="4736970"/>
            <a:ext cx="1420813" cy="208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9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207A-E527-DBB9-0C7F-0AC0088CBE86}"/>
              </a:ext>
            </a:extLst>
          </p:cNvPr>
          <p:cNvSpPr>
            <a:spLocks noGrp="1"/>
          </p:cNvSpPr>
          <p:nvPr>
            <p:ph type="title"/>
          </p:nvPr>
        </p:nvSpPr>
        <p:spPr>
          <a:xfrm>
            <a:off x="457200" y="274638"/>
            <a:ext cx="7467600" cy="792162"/>
          </a:xfrm>
        </p:spPr>
        <p:txBody>
          <a:bodyPr/>
          <a:lstStyle/>
          <a:p>
            <a:pPr algn="ctr"/>
            <a:r>
              <a:rPr lang="en-IN" dirty="0"/>
              <a:t>Thomas Pogge</a:t>
            </a:r>
          </a:p>
        </p:txBody>
      </p:sp>
      <p:sp>
        <p:nvSpPr>
          <p:cNvPr id="3" name="Content Placeholder 2">
            <a:extLst>
              <a:ext uri="{FF2B5EF4-FFF2-40B4-BE49-F238E27FC236}">
                <a16:creationId xmlns:a16="http://schemas.microsoft.com/office/drawing/2014/main" id="{8126D4F1-9961-F9A8-5621-4CCCDF51126E}"/>
              </a:ext>
            </a:extLst>
          </p:cNvPr>
          <p:cNvSpPr>
            <a:spLocks noGrp="1"/>
          </p:cNvSpPr>
          <p:nvPr>
            <p:ph sz="quarter" idx="1"/>
          </p:nvPr>
        </p:nvSpPr>
        <p:spPr>
          <a:xfrm>
            <a:off x="685800" y="1295400"/>
            <a:ext cx="7239000" cy="5178551"/>
          </a:xfrm>
        </p:spPr>
        <p:txBody>
          <a:bodyPr/>
          <a:lstStyle/>
          <a:p>
            <a:r>
              <a:rPr lang="en-US" dirty="0"/>
              <a:t>Critic of Rawls</a:t>
            </a:r>
          </a:p>
          <a:p>
            <a:r>
              <a:rPr lang="en-US" dirty="0"/>
              <a:t>Argues global institutions harm the poor</a:t>
            </a:r>
          </a:p>
          <a:p>
            <a:r>
              <a:rPr lang="en-US" dirty="0"/>
              <a:t>Wealthy countries contribute to poverty</a:t>
            </a:r>
          </a:p>
          <a:p>
            <a:r>
              <a:rPr lang="en-US" dirty="0"/>
              <a:t>📌 Idea:</a:t>
            </a:r>
            <a:br>
              <a:rPr lang="en-US" dirty="0"/>
            </a:br>
            <a:r>
              <a:rPr lang="en-US" dirty="0"/>
              <a:t>We have </a:t>
            </a:r>
            <a:r>
              <a:rPr lang="en-US" b="1" dirty="0"/>
              <a:t>negative duties</a:t>
            </a:r>
            <a:r>
              <a:rPr lang="en-US" dirty="0"/>
              <a:t> not to harm others through unjust global systems.</a:t>
            </a:r>
          </a:p>
          <a:p>
            <a:endParaRPr lang="en-IN" dirty="0"/>
          </a:p>
        </p:txBody>
      </p:sp>
      <p:pic>
        <p:nvPicPr>
          <p:cNvPr id="1026" name="Picture 2">
            <a:extLst>
              <a:ext uri="{FF2B5EF4-FFF2-40B4-BE49-F238E27FC236}">
                <a16:creationId xmlns:a16="http://schemas.microsoft.com/office/drawing/2014/main" id="{D70E3B4E-E8C3-530B-4E81-F9E7C4C31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213351"/>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C48741-5DCF-790B-CD3E-CE9632DED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66572"/>
            <a:ext cx="1783611" cy="266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16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9CC9-5930-4C1F-E3FD-4D86A65F1E61}"/>
              </a:ext>
            </a:extLst>
          </p:cNvPr>
          <p:cNvSpPr>
            <a:spLocks noGrp="1"/>
          </p:cNvSpPr>
          <p:nvPr>
            <p:ph type="title"/>
          </p:nvPr>
        </p:nvSpPr>
        <p:spPr>
          <a:xfrm>
            <a:off x="457200" y="274638"/>
            <a:ext cx="7467600" cy="639762"/>
          </a:xfrm>
        </p:spPr>
        <p:txBody>
          <a:bodyPr/>
          <a:lstStyle/>
          <a:p>
            <a:pPr algn="ctr"/>
            <a:r>
              <a:rPr lang="en-IN" dirty="0"/>
              <a:t>Martha Nussbaum</a:t>
            </a:r>
          </a:p>
        </p:txBody>
      </p:sp>
      <p:sp>
        <p:nvSpPr>
          <p:cNvPr id="3" name="Content Placeholder 2">
            <a:extLst>
              <a:ext uri="{FF2B5EF4-FFF2-40B4-BE49-F238E27FC236}">
                <a16:creationId xmlns:a16="http://schemas.microsoft.com/office/drawing/2014/main" id="{52117259-6205-EBC6-8421-B0CD4BD64352}"/>
              </a:ext>
            </a:extLst>
          </p:cNvPr>
          <p:cNvSpPr>
            <a:spLocks noGrp="1"/>
          </p:cNvSpPr>
          <p:nvPr>
            <p:ph sz="quarter" idx="1"/>
          </p:nvPr>
        </p:nvSpPr>
        <p:spPr>
          <a:xfrm>
            <a:off x="457200" y="1295400"/>
            <a:ext cx="7467600" cy="5178552"/>
          </a:xfrm>
        </p:spPr>
        <p:txBody>
          <a:bodyPr/>
          <a:lstStyle/>
          <a:p>
            <a:r>
              <a:rPr lang="en-US" dirty="0" err="1"/>
              <a:t>apabilities</a:t>
            </a:r>
            <a:r>
              <a:rPr lang="en-US" dirty="0"/>
              <a:t> Approach</a:t>
            </a:r>
          </a:p>
          <a:p>
            <a:r>
              <a:rPr lang="en-US" dirty="0"/>
              <a:t>Justice means ensuring:</a:t>
            </a:r>
          </a:p>
          <a:p>
            <a:pPr lvl="1"/>
            <a:r>
              <a:rPr lang="en-US" dirty="0"/>
              <a:t>Education</a:t>
            </a:r>
          </a:p>
          <a:p>
            <a:pPr lvl="1"/>
            <a:r>
              <a:rPr lang="en-US" dirty="0"/>
              <a:t>Health</a:t>
            </a:r>
          </a:p>
          <a:p>
            <a:pPr lvl="1"/>
            <a:r>
              <a:rPr lang="en-US" dirty="0"/>
              <a:t>Political participation</a:t>
            </a:r>
          </a:p>
          <a:p>
            <a:pPr lvl="1"/>
            <a:r>
              <a:rPr lang="en-US" dirty="0"/>
              <a:t>Dignity</a:t>
            </a:r>
          </a:p>
          <a:p>
            <a:r>
              <a:rPr lang="en-US" dirty="0"/>
              <a:t>Justice should be universal and human-centered.</a:t>
            </a:r>
          </a:p>
          <a:p>
            <a:endParaRPr lang="en-IN" dirty="0"/>
          </a:p>
        </p:txBody>
      </p:sp>
      <p:pic>
        <p:nvPicPr>
          <p:cNvPr id="2050" name="Picture 2">
            <a:extLst>
              <a:ext uri="{FF2B5EF4-FFF2-40B4-BE49-F238E27FC236}">
                <a16:creationId xmlns:a16="http://schemas.microsoft.com/office/drawing/2014/main" id="{6320ADE1-0B82-8427-E2E0-CEA0FE8FA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0681"/>
            <a:ext cx="238125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58B7158-A792-B2FD-4BE5-3DA6656E8D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114800"/>
            <a:ext cx="3048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97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B88E-8840-F846-0EFA-5F7DF6CAD70B}"/>
              </a:ext>
            </a:extLst>
          </p:cNvPr>
          <p:cNvSpPr>
            <a:spLocks noGrp="1"/>
          </p:cNvSpPr>
          <p:nvPr>
            <p:ph type="title"/>
          </p:nvPr>
        </p:nvSpPr>
        <p:spPr>
          <a:xfrm>
            <a:off x="457200" y="274638"/>
            <a:ext cx="7467600" cy="639762"/>
          </a:xfrm>
        </p:spPr>
        <p:txBody>
          <a:bodyPr/>
          <a:lstStyle/>
          <a:p>
            <a:pPr algn="ctr"/>
            <a:r>
              <a:rPr lang="en-IN" dirty="0"/>
              <a:t>David Miller</a:t>
            </a:r>
          </a:p>
        </p:txBody>
      </p:sp>
      <p:sp>
        <p:nvSpPr>
          <p:cNvPr id="3" name="Content Placeholder 2">
            <a:extLst>
              <a:ext uri="{FF2B5EF4-FFF2-40B4-BE49-F238E27FC236}">
                <a16:creationId xmlns:a16="http://schemas.microsoft.com/office/drawing/2014/main" id="{3507C95C-A114-DE9F-000E-D068F0E16E87}"/>
              </a:ext>
            </a:extLst>
          </p:cNvPr>
          <p:cNvSpPr>
            <a:spLocks noGrp="1"/>
          </p:cNvSpPr>
          <p:nvPr>
            <p:ph sz="quarter" idx="1"/>
          </p:nvPr>
        </p:nvSpPr>
        <p:spPr>
          <a:xfrm>
            <a:off x="457200" y="1066800"/>
            <a:ext cx="7467600" cy="5407152"/>
          </a:xfrm>
        </p:spPr>
        <p:txBody>
          <a:bodyPr/>
          <a:lstStyle/>
          <a:p>
            <a:pPr lvl="1"/>
            <a:r>
              <a:rPr lang="en-US" dirty="0"/>
              <a:t>Defends National Responsibility</a:t>
            </a:r>
          </a:p>
          <a:p>
            <a:pPr lvl="1"/>
            <a:r>
              <a:rPr lang="en-US" dirty="0"/>
              <a:t>Justice stronger within nations</a:t>
            </a:r>
          </a:p>
          <a:p>
            <a:pPr lvl="1"/>
            <a:r>
              <a:rPr lang="en-US" dirty="0"/>
              <a:t>Global duties are limited</a:t>
            </a:r>
          </a:p>
          <a:p>
            <a:r>
              <a:rPr lang="en-US" dirty="0"/>
              <a:t>Emphasizes:</a:t>
            </a:r>
          </a:p>
          <a:p>
            <a:pPr lvl="1"/>
            <a:r>
              <a:rPr lang="en-US" dirty="0"/>
              <a:t>National identity</a:t>
            </a:r>
          </a:p>
          <a:p>
            <a:pPr lvl="1"/>
            <a:r>
              <a:rPr lang="en-US" dirty="0"/>
              <a:t>Self-determination</a:t>
            </a:r>
          </a:p>
          <a:p>
            <a:endParaRPr lang="en-IN" dirty="0"/>
          </a:p>
        </p:txBody>
      </p:sp>
      <p:pic>
        <p:nvPicPr>
          <p:cNvPr id="3074" name="Picture 2">
            <a:extLst>
              <a:ext uri="{FF2B5EF4-FFF2-40B4-BE49-F238E27FC236}">
                <a16:creationId xmlns:a16="http://schemas.microsoft.com/office/drawing/2014/main" id="{C7890E11-78C6-13B2-7950-96685DCFB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062" y="3459866"/>
            <a:ext cx="3690938" cy="32283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CEA5804-0641-294E-5AC8-F8546D976C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291" y="1857994"/>
            <a:ext cx="384048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079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796B-17DA-D479-5469-C8D1EE486507}"/>
              </a:ext>
            </a:extLst>
          </p:cNvPr>
          <p:cNvSpPr>
            <a:spLocks noGrp="1"/>
          </p:cNvSpPr>
          <p:nvPr>
            <p:ph type="title"/>
          </p:nvPr>
        </p:nvSpPr>
        <p:spPr>
          <a:xfrm>
            <a:off x="457200" y="274638"/>
            <a:ext cx="7467600" cy="639762"/>
          </a:xfrm>
        </p:spPr>
        <p:txBody>
          <a:bodyPr/>
          <a:lstStyle/>
          <a:p>
            <a:pPr algn="ctr"/>
            <a:r>
              <a:rPr lang="en-IN" dirty="0"/>
              <a:t>Major Theoretical Approaches</a:t>
            </a:r>
          </a:p>
        </p:txBody>
      </p:sp>
      <p:sp>
        <p:nvSpPr>
          <p:cNvPr id="3" name="Content Placeholder 2">
            <a:extLst>
              <a:ext uri="{FF2B5EF4-FFF2-40B4-BE49-F238E27FC236}">
                <a16:creationId xmlns:a16="http://schemas.microsoft.com/office/drawing/2014/main" id="{78522D7E-11FF-2F60-F549-FF20EF078F46}"/>
              </a:ext>
            </a:extLst>
          </p:cNvPr>
          <p:cNvSpPr>
            <a:spLocks noGrp="1"/>
          </p:cNvSpPr>
          <p:nvPr>
            <p:ph sz="quarter" idx="1"/>
          </p:nvPr>
        </p:nvSpPr>
        <p:spPr>
          <a:xfrm>
            <a:off x="457200" y="1143000"/>
            <a:ext cx="7467600" cy="5330952"/>
          </a:xfrm>
        </p:spPr>
        <p:txBody>
          <a:bodyPr/>
          <a:lstStyle/>
          <a:p>
            <a:pPr marL="0" indent="0" algn="ctr">
              <a:buNone/>
            </a:pPr>
            <a:r>
              <a:rPr lang="en-IN" dirty="0"/>
              <a:t>Cosmopolitanism</a:t>
            </a:r>
          </a:p>
          <a:p>
            <a:r>
              <a:rPr lang="en-US" dirty="0"/>
              <a:t>All humans equal moral worth</a:t>
            </a:r>
          </a:p>
          <a:p>
            <a:r>
              <a:rPr lang="en-US" dirty="0"/>
              <a:t>Borders morally irrelevant</a:t>
            </a:r>
          </a:p>
          <a:p>
            <a:r>
              <a:rPr lang="en-US" dirty="0"/>
              <a:t>Supports:</a:t>
            </a:r>
          </a:p>
          <a:p>
            <a:pPr lvl="1"/>
            <a:r>
              <a:rPr lang="en-US" dirty="0"/>
              <a:t>Global redistribution</a:t>
            </a:r>
          </a:p>
          <a:p>
            <a:pPr lvl="1"/>
            <a:r>
              <a:rPr lang="en-US" dirty="0"/>
              <a:t>International human rights</a:t>
            </a:r>
          </a:p>
          <a:p>
            <a:pPr lvl="1"/>
            <a:r>
              <a:rPr lang="en-US" dirty="0"/>
              <a:t>Global democracy</a:t>
            </a:r>
          </a:p>
          <a:p>
            <a:r>
              <a:rPr lang="en-US" dirty="0"/>
              <a:t>Thinkers: Pogge, Nussbaum</a:t>
            </a:r>
          </a:p>
          <a:p>
            <a:endParaRPr lang="en-IN" dirty="0"/>
          </a:p>
        </p:txBody>
      </p:sp>
    </p:spTree>
    <p:extLst>
      <p:ext uri="{BB962C8B-B14F-4D97-AF65-F5344CB8AC3E}">
        <p14:creationId xmlns:p14="http://schemas.microsoft.com/office/powerpoint/2010/main" val="1341616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BDCC5-04E2-F524-909D-031E6A74B6AC}"/>
              </a:ext>
            </a:extLst>
          </p:cNvPr>
          <p:cNvSpPr>
            <a:spLocks noGrp="1"/>
          </p:cNvSpPr>
          <p:nvPr>
            <p:ph sz="quarter" idx="1"/>
          </p:nvPr>
        </p:nvSpPr>
        <p:spPr>
          <a:xfrm>
            <a:off x="457200" y="609600"/>
            <a:ext cx="7467600" cy="5864352"/>
          </a:xfrm>
        </p:spPr>
        <p:txBody>
          <a:bodyPr/>
          <a:lstStyle/>
          <a:p>
            <a:pPr marL="0" indent="0" algn="ctr">
              <a:buNone/>
            </a:pPr>
            <a:r>
              <a:rPr lang="en-IN" b="1" dirty="0"/>
              <a:t>Communitarianism / Statism</a:t>
            </a:r>
          </a:p>
          <a:p>
            <a:r>
              <a:rPr lang="en-US" dirty="0"/>
              <a:t>Justice applies within political communities</a:t>
            </a:r>
          </a:p>
          <a:p>
            <a:r>
              <a:rPr lang="en-US" dirty="0"/>
              <a:t>Shared culture &amp; institutions matter</a:t>
            </a:r>
          </a:p>
          <a:p>
            <a:r>
              <a:rPr lang="en-US" dirty="0"/>
              <a:t>States are primary units of justice</a:t>
            </a:r>
          </a:p>
          <a:p>
            <a:r>
              <a:rPr lang="en-US" dirty="0"/>
              <a:t>Thinkers: Rawls (partly), Miller</a:t>
            </a:r>
          </a:p>
          <a:p>
            <a:pPr marL="0" indent="0" algn="ctr">
              <a:buNone/>
            </a:pPr>
            <a:r>
              <a:rPr lang="fr-FR" b="1" dirty="0" err="1"/>
              <a:t>Marxist</a:t>
            </a:r>
            <a:r>
              <a:rPr lang="fr-FR" b="1" dirty="0"/>
              <a:t> Perspective on Global Justice</a:t>
            </a:r>
          </a:p>
          <a:p>
            <a:r>
              <a:rPr lang="en-US" dirty="0"/>
              <a:t>Global capitalism creates exploitation</a:t>
            </a:r>
          </a:p>
          <a:p>
            <a:r>
              <a:rPr lang="en-US" dirty="0"/>
              <a:t>Core vs Periphery (Dependency theory)</a:t>
            </a:r>
          </a:p>
          <a:p>
            <a:r>
              <a:rPr lang="en-US" dirty="0"/>
              <a:t>Multinational corporations exploit Global South</a:t>
            </a:r>
          </a:p>
          <a:p>
            <a:r>
              <a:rPr lang="en-US" dirty="0"/>
              <a:t>Example:</a:t>
            </a:r>
          </a:p>
          <a:p>
            <a:pPr lvl="1"/>
            <a:r>
              <a:rPr lang="en-US" dirty="0"/>
              <a:t>Unequal trade relations</a:t>
            </a:r>
          </a:p>
          <a:p>
            <a:pPr lvl="1"/>
            <a:r>
              <a:rPr lang="en-US" dirty="0"/>
              <a:t>Resource extraction</a:t>
            </a:r>
          </a:p>
          <a:p>
            <a:endParaRPr lang="en-IN" dirty="0"/>
          </a:p>
        </p:txBody>
      </p:sp>
    </p:spTree>
    <p:extLst>
      <p:ext uri="{BB962C8B-B14F-4D97-AF65-F5344CB8AC3E}">
        <p14:creationId xmlns:p14="http://schemas.microsoft.com/office/powerpoint/2010/main" val="3855867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2CBC-1A19-FC82-A259-C5DA63C9A3BC}"/>
              </a:ext>
            </a:extLst>
          </p:cNvPr>
          <p:cNvSpPr>
            <a:spLocks noGrp="1"/>
          </p:cNvSpPr>
          <p:nvPr>
            <p:ph type="title"/>
          </p:nvPr>
        </p:nvSpPr>
        <p:spPr>
          <a:xfrm>
            <a:off x="457200" y="274638"/>
            <a:ext cx="7467600" cy="487362"/>
          </a:xfrm>
        </p:spPr>
        <p:txBody>
          <a:bodyPr>
            <a:normAutofit fontScale="90000"/>
          </a:bodyPr>
          <a:lstStyle/>
          <a:p>
            <a:pPr algn="ctr"/>
            <a:r>
              <a:rPr lang="en-IN" dirty="0"/>
              <a:t>Global Inequality (Data Slide)</a:t>
            </a:r>
          </a:p>
        </p:txBody>
      </p:sp>
      <p:sp>
        <p:nvSpPr>
          <p:cNvPr id="3" name="Content Placeholder 2">
            <a:extLst>
              <a:ext uri="{FF2B5EF4-FFF2-40B4-BE49-F238E27FC236}">
                <a16:creationId xmlns:a16="http://schemas.microsoft.com/office/drawing/2014/main" id="{F79A8A7E-2DB4-121E-C06C-31520BC87A48}"/>
              </a:ext>
            </a:extLst>
          </p:cNvPr>
          <p:cNvSpPr>
            <a:spLocks noGrp="1"/>
          </p:cNvSpPr>
          <p:nvPr>
            <p:ph sz="quarter" idx="1"/>
          </p:nvPr>
        </p:nvSpPr>
        <p:spPr>
          <a:xfrm>
            <a:off x="5105400" y="914400"/>
            <a:ext cx="3657600" cy="5559552"/>
          </a:xfrm>
        </p:spPr>
        <p:txBody>
          <a:bodyPr/>
          <a:lstStyle/>
          <a:p>
            <a:r>
              <a:rPr lang="en-US" dirty="0"/>
              <a:t>1% owns significant global wealth</a:t>
            </a:r>
          </a:p>
          <a:p>
            <a:r>
              <a:rPr lang="en-US" dirty="0"/>
              <a:t>Unequal access to:</a:t>
            </a:r>
          </a:p>
          <a:p>
            <a:pPr lvl="1"/>
            <a:r>
              <a:rPr lang="en-US" dirty="0"/>
              <a:t>Healthcare</a:t>
            </a:r>
          </a:p>
          <a:p>
            <a:pPr lvl="1"/>
            <a:r>
              <a:rPr lang="en-US" dirty="0"/>
              <a:t>Education</a:t>
            </a:r>
          </a:p>
          <a:p>
            <a:pPr lvl="1"/>
            <a:r>
              <a:rPr lang="en-US" dirty="0"/>
              <a:t>Clean water</a:t>
            </a:r>
          </a:p>
          <a:p>
            <a:endParaRPr lang="en-US" dirty="0"/>
          </a:p>
          <a:p>
            <a:r>
              <a:rPr lang="en-US" dirty="0"/>
              <a:t>Discussion:</a:t>
            </a:r>
            <a:br>
              <a:rPr lang="en-US" dirty="0"/>
            </a:br>
            <a:r>
              <a:rPr lang="en-US" dirty="0"/>
              <a:t>Is global inequality unjust or just unfortunate?</a:t>
            </a:r>
          </a:p>
          <a:p>
            <a:endParaRPr lang="en-IN" dirty="0"/>
          </a:p>
        </p:txBody>
      </p:sp>
      <p:pic>
        <p:nvPicPr>
          <p:cNvPr id="4100" name="Picture 4">
            <a:extLst>
              <a:ext uri="{FF2B5EF4-FFF2-40B4-BE49-F238E27FC236}">
                <a16:creationId xmlns:a16="http://schemas.microsoft.com/office/drawing/2014/main" id="{1E714F9C-98BE-4A0E-23A0-47E72F02D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953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55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F631-2533-3B1A-AE50-A6505C3E907C}"/>
              </a:ext>
            </a:extLst>
          </p:cNvPr>
          <p:cNvSpPr>
            <a:spLocks noGrp="1"/>
          </p:cNvSpPr>
          <p:nvPr>
            <p:ph type="title"/>
          </p:nvPr>
        </p:nvSpPr>
        <p:spPr>
          <a:xfrm>
            <a:off x="457200" y="274638"/>
            <a:ext cx="7467600" cy="715962"/>
          </a:xfrm>
        </p:spPr>
        <p:txBody>
          <a:bodyPr/>
          <a:lstStyle/>
          <a:p>
            <a:pPr algn="ctr"/>
            <a:r>
              <a:rPr lang="en-IN" dirty="0"/>
              <a:t>Climate Justice</a:t>
            </a:r>
          </a:p>
        </p:txBody>
      </p:sp>
      <p:sp>
        <p:nvSpPr>
          <p:cNvPr id="3" name="Content Placeholder 2">
            <a:extLst>
              <a:ext uri="{FF2B5EF4-FFF2-40B4-BE49-F238E27FC236}">
                <a16:creationId xmlns:a16="http://schemas.microsoft.com/office/drawing/2014/main" id="{95BE27AD-9E10-6D54-B625-893A51439A7B}"/>
              </a:ext>
            </a:extLst>
          </p:cNvPr>
          <p:cNvSpPr>
            <a:spLocks noGrp="1"/>
          </p:cNvSpPr>
          <p:nvPr>
            <p:ph sz="quarter" idx="1"/>
          </p:nvPr>
        </p:nvSpPr>
        <p:spPr>
          <a:xfrm>
            <a:off x="5334000" y="1295400"/>
            <a:ext cx="3276600" cy="5178552"/>
          </a:xfrm>
        </p:spPr>
        <p:txBody>
          <a:bodyPr/>
          <a:lstStyle/>
          <a:p>
            <a:r>
              <a:rPr lang="en-US" dirty="0"/>
              <a:t>Developed nations caused most emissions</a:t>
            </a:r>
          </a:p>
          <a:p>
            <a:r>
              <a:rPr lang="en-US" dirty="0"/>
              <a:t>Developing nations suffer most</a:t>
            </a:r>
          </a:p>
          <a:p>
            <a:r>
              <a:rPr lang="en-US" dirty="0"/>
              <a:t>Key principle:</a:t>
            </a:r>
            <a:br>
              <a:rPr lang="en-US" dirty="0"/>
            </a:br>
            <a:r>
              <a:rPr lang="en-US" b="1" dirty="0"/>
              <a:t>Common but Differentiated Responsibility (CBDR)</a:t>
            </a:r>
            <a:endParaRPr lang="en-US" dirty="0"/>
          </a:p>
          <a:p>
            <a:endParaRPr lang="en-IN" dirty="0"/>
          </a:p>
        </p:txBody>
      </p:sp>
      <p:pic>
        <p:nvPicPr>
          <p:cNvPr id="1026" name="Picture 2">
            <a:extLst>
              <a:ext uri="{FF2B5EF4-FFF2-40B4-BE49-F238E27FC236}">
                <a16:creationId xmlns:a16="http://schemas.microsoft.com/office/drawing/2014/main" id="{B1BD1E90-E128-C22F-C523-BC8F04D09D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1295400"/>
            <a:ext cx="49784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2E79FF-7077-476D-6888-925B148AD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095750"/>
            <a:ext cx="3889166" cy="260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36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0AF2-E1FF-7D50-25F8-5D14BA0E4F2E}"/>
              </a:ext>
            </a:extLst>
          </p:cNvPr>
          <p:cNvSpPr>
            <a:spLocks noGrp="1"/>
          </p:cNvSpPr>
          <p:nvPr>
            <p:ph type="title"/>
          </p:nvPr>
        </p:nvSpPr>
        <p:spPr>
          <a:xfrm>
            <a:off x="457200" y="274638"/>
            <a:ext cx="7467600" cy="715962"/>
          </a:xfrm>
        </p:spPr>
        <p:txBody>
          <a:bodyPr/>
          <a:lstStyle/>
          <a:p>
            <a:pPr algn="ctr"/>
            <a:r>
              <a:rPr lang="en-IN" dirty="0"/>
              <a:t>Migration and Refugees</a:t>
            </a:r>
          </a:p>
        </p:txBody>
      </p:sp>
      <p:sp>
        <p:nvSpPr>
          <p:cNvPr id="3" name="Content Placeholder 2">
            <a:extLst>
              <a:ext uri="{FF2B5EF4-FFF2-40B4-BE49-F238E27FC236}">
                <a16:creationId xmlns:a16="http://schemas.microsoft.com/office/drawing/2014/main" id="{C345727C-2AAE-9F8A-A3E2-6E4C048F7F85}"/>
              </a:ext>
            </a:extLst>
          </p:cNvPr>
          <p:cNvSpPr>
            <a:spLocks noGrp="1"/>
          </p:cNvSpPr>
          <p:nvPr>
            <p:ph sz="quarter" idx="1"/>
          </p:nvPr>
        </p:nvSpPr>
        <p:spPr>
          <a:xfrm>
            <a:off x="5334000" y="1143000"/>
            <a:ext cx="3124200" cy="5330952"/>
          </a:xfrm>
        </p:spPr>
        <p:txBody>
          <a:bodyPr/>
          <a:lstStyle/>
          <a:p>
            <a:r>
              <a:rPr lang="en-US" dirty="0"/>
              <a:t>Questions:</a:t>
            </a:r>
          </a:p>
          <a:p>
            <a:pPr lvl="1"/>
            <a:r>
              <a:rPr lang="en-US" dirty="0"/>
              <a:t>Do states have right to close borders?</a:t>
            </a:r>
          </a:p>
          <a:p>
            <a:pPr lvl="1"/>
            <a:r>
              <a:rPr lang="en-US" dirty="0"/>
              <a:t>Should there be open borders?</a:t>
            </a:r>
          </a:p>
          <a:p>
            <a:pPr lvl="1"/>
            <a:r>
              <a:rPr lang="en-US" dirty="0"/>
              <a:t>What about refugee rights?</a:t>
            </a:r>
          </a:p>
          <a:p>
            <a:r>
              <a:rPr lang="en-US" dirty="0"/>
              <a:t>Example: Syrian refugee crisis</a:t>
            </a:r>
          </a:p>
          <a:p>
            <a:endParaRPr lang="en-IN" dirty="0"/>
          </a:p>
        </p:txBody>
      </p:sp>
      <p:pic>
        <p:nvPicPr>
          <p:cNvPr id="2050" name="Picture 2">
            <a:extLst>
              <a:ext uri="{FF2B5EF4-FFF2-40B4-BE49-F238E27FC236}">
                <a16:creationId xmlns:a16="http://schemas.microsoft.com/office/drawing/2014/main" id="{DE09E476-8C74-CFBB-CF70-123B5804F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3" y="180975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D437C79E-BD69-83E4-69C7-D6B253EC8A0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6">
            <a:extLst>
              <a:ext uri="{FF2B5EF4-FFF2-40B4-BE49-F238E27FC236}">
                <a16:creationId xmlns:a16="http://schemas.microsoft.com/office/drawing/2014/main" id="{17F34758-6ECE-7C08-AA99-6EF493EDED0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8">
            <a:extLst>
              <a:ext uri="{FF2B5EF4-FFF2-40B4-BE49-F238E27FC236}">
                <a16:creationId xmlns:a16="http://schemas.microsoft.com/office/drawing/2014/main" id="{07610260-9171-085D-34A2-90D3E74E1AE3}"/>
              </a:ext>
            </a:extLst>
          </p:cNvPr>
          <p:cNvSpPr>
            <a:spLocks noChangeAspect="1" noChangeArrowheads="1"/>
          </p:cNvSpPr>
          <p:nvPr/>
        </p:nvSpPr>
        <p:spPr bwMode="auto">
          <a:xfrm>
            <a:off x="4038600" y="4381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6791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97B4-7353-61F4-1433-A8AA3BDBB5D8}"/>
              </a:ext>
            </a:extLst>
          </p:cNvPr>
          <p:cNvSpPr>
            <a:spLocks noGrp="1"/>
          </p:cNvSpPr>
          <p:nvPr>
            <p:ph type="title"/>
          </p:nvPr>
        </p:nvSpPr>
        <p:spPr>
          <a:xfrm>
            <a:off x="457200" y="274638"/>
            <a:ext cx="7467600" cy="639762"/>
          </a:xfrm>
        </p:spPr>
        <p:txBody>
          <a:bodyPr/>
          <a:lstStyle/>
          <a:p>
            <a:pPr algn="ctr"/>
            <a:r>
              <a:rPr lang="en-IN" dirty="0"/>
              <a:t>Global Institutions and Justice</a:t>
            </a:r>
          </a:p>
        </p:txBody>
      </p:sp>
      <p:sp>
        <p:nvSpPr>
          <p:cNvPr id="3" name="Content Placeholder 2">
            <a:extLst>
              <a:ext uri="{FF2B5EF4-FFF2-40B4-BE49-F238E27FC236}">
                <a16:creationId xmlns:a16="http://schemas.microsoft.com/office/drawing/2014/main" id="{6BFAB3AE-B641-F954-5873-31DC9F134318}"/>
              </a:ext>
            </a:extLst>
          </p:cNvPr>
          <p:cNvSpPr>
            <a:spLocks noGrp="1"/>
          </p:cNvSpPr>
          <p:nvPr>
            <p:ph sz="quarter" idx="1"/>
          </p:nvPr>
        </p:nvSpPr>
        <p:spPr>
          <a:xfrm>
            <a:off x="457200" y="1371600"/>
            <a:ext cx="7467600" cy="5102352"/>
          </a:xfrm>
        </p:spPr>
        <p:txBody>
          <a:bodyPr/>
          <a:lstStyle/>
          <a:p>
            <a:pPr lvl="1"/>
            <a:r>
              <a:rPr lang="en-US" dirty="0"/>
              <a:t>United Nations</a:t>
            </a:r>
          </a:p>
          <a:p>
            <a:pPr lvl="1"/>
            <a:r>
              <a:rPr lang="en-US" dirty="0"/>
              <a:t>IMF</a:t>
            </a:r>
          </a:p>
          <a:p>
            <a:pPr lvl="1"/>
            <a:r>
              <a:rPr lang="en-US" dirty="0"/>
              <a:t>World Bank</a:t>
            </a:r>
          </a:p>
          <a:p>
            <a:pPr lvl="1"/>
            <a:r>
              <a:rPr lang="en-US" dirty="0"/>
              <a:t>WTO</a:t>
            </a:r>
          </a:p>
          <a:p>
            <a:endParaRPr lang="en-US" dirty="0"/>
          </a:p>
          <a:p>
            <a:endParaRPr lang="en-US" dirty="0"/>
          </a:p>
          <a:p>
            <a:r>
              <a:rPr lang="en-US" dirty="0"/>
              <a:t>Criticism:</a:t>
            </a:r>
          </a:p>
          <a:p>
            <a:pPr lvl="1"/>
            <a:r>
              <a:rPr lang="en-US" dirty="0"/>
              <a:t>Democratic deficit</a:t>
            </a:r>
          </a:p>
          <a:p>
            <a:pPr lvl="1"/>
            <a:r>
              <a:rPr lang="en-US" dirty="0"/>
              <a:t>Dominance of powerful states</a:t>
            </a:r>
          </a:p>
          <a:p>
            <a:endParaRPr lang="en-IN" dirty="0"/>
          </a:p>
        </p:txBody>
      </p:sp>
    </p:spTree>
    <p:extLst>
      <p:ext uri="{BB962C8B-B14F-4D97-AF65-F5344CB8AC3E}">
        <p14:creationId xmlns:p14="http://schemas.microsoft.com/office/powerpoint/2010/main" val="108531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02C8-0C0C-36EB-9434-FACC44BEF8A5}"/>
              </a:ext>
            </a:extLst>
          </p:cNvPr>
          <p:cNvSpPr>
            <a:spLocks noGrp="1"/>
          </p:cNvSpPr>
          <p:nvPr>
            <p:ph type="title"/>
          </p:nvPr>
        </p:nvSpPr>
        <p:spPr>
          <a:xfrm>
            <a:off x="838200" y="2209800"/>
            <a:ext cx="7467600" cy="1143000"/>
          </a:xfrm>
        </p:spPr>
        <p:txBody>
          <a:bodyPr/>
          <a:lstStyle/>
          <a:p>
            <a:pPr algn="ctr"/>
            <a:r>
              <a:rPr lang="en-IN" b="1" dirty="0">
                <a:solidFill>
                  <a:schemeClr val="tx1"/>
                </a:solidFill>
              </a:rPr>
              <a:t>Distributive Justice: John Rawls </a:t>
            </a:r>
            <a:br>
              <a:rPr lang="en-IN" dirty="0"/>
            </a:br>
            <a:endParaRPr lang="en-IN" dirty="0"/>
          </a:p>
        </p:txBody>
      </p:sp>
    </p:spTree>
    <p:extLst>
      <p:ext uri="{BB962C8B-B14F-4D97-AF65-F5344CB8AC3E}">
        <p14:creationId xmlns:p14="http://schemas.microsoft.com/office/powerpoint/2010/main" val="1764719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B7E4-7EBF-EA11-E7A2-9747AA1B9D79}"/>
              </a:ext>
            </a:extLst>
          </p:cNvPr>
          <p:cNvSpPr>
            <a:spLocks noGrp="1"/>
          </p:cNvSpPr>
          <p:nvPr>
            <p:ph type="title"/>
          </p:nvPr>
        </p:nvSpPr>
        <p:spPr>
          <a:xfrm>
            <a:off x="457200" y="274638"/>
            <a:ext cx="7467600" cy="715962"/>
          </a:xfrm>
        </p:spPr>
        <p:txBody>
          <a:bodyPr/>
          <a:lstStyle/>
          <a:p>
            <a:pPr algn="ctr"/>
            <a:r>
              <a:rPr lang="en-US" dirty="0"/>
              <a:t>Global Justice and Human Rights</a:t>
            </a:r>
            <a:endParaRPr lang="en-IN" dirty="0"/>
          </a:p>
        </p:txBody>
      </p:sp>
      <p:sp>
        <p:nvSpPr>
          <p:cNvPr id="3" name="Content Placeholder 2">
            <a:extLst>
              <a:ext uri="{FF2B5EF4-FFF2-40B4-BE49-F238E27FC236}">
                <a16:creationId xmlns:a16="http://schemas.microsoft.com/office/drawing/2014/main" id="{F3C38391-072F-FF51-9B07-49204BD3342E}"/>
              </a:ext>
            </a:extLst>
          </p:cNvPr>
          <p:cNvSpPr>
            <a:spLocks noGrp="1"/>
          </p:cNvSpPr>
          <p:nvPr>
            <p:ph sz="quarter" idx="1"/>
          </p:nvPr>
        </p:nvSpPr>
        <p:spPr>
          <a:xfrm>
            <a:off x="6248400" y="1447800"/>
            <a:ext cx="2362200" cy="5026152"/>
          </a:xfrm>
        </p:spPr>
        <p:txBody>
          <a:bodyPr/>
          <a:lstStyle/>
          <a:p>
            <a:r>
              <a:rPr lang="en-US" dirty="0"/>
              <a:t>Universal Declaration of Human Rights (1948)</a:t>
            </a:r>
          </a:p>
          <a:p>
            <a:r>
              <a:rPr lang="en-US" dirty="0"/>
              <a:t>Are human rights universal or Western?</a:t>
            </a:r>
          </a:p>
          <a:p>
            <a:endParaRPr lang="en-IN" dirty="0"/>
          </a:p>
        </p:txBody>
      </p:sp>
      <p:pic>
        <p:nvPicPr>
          <p:cNvPr id="3074" name="Picture 2">
            <a:extLst>
              <a:ext uri="{FF2B5EF4-FFF2-40B4-BE49-F238E27FC236}">
                <a16:creationId xmlns:a16="http://schemas.microsoft.com/office/drawing/2014/main" id="{39E2B544-0D70-1853-9157-894A34A70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80" y="1019537"/>
            <a:ext cx="2805112" cy="3650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ECB357C-3E19-33BD-1CB4-C90B5245A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346" y="3960876"/>
            <a:ext cx="3769308" cy="272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18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DBB9-5FC7-DCCD-FB6E-A03C46ECBDA3}"/>
              </a:ext>
            </a:extLst>
          </p:cNvPr>
          <p:cNvSpPr>
            <a:spLocks noGrp="1"/>
          </p:cNvSpPr>
          <p:nvPr>
            <p:ph type="title"/>
          </p:nvPr>
        </p:nvSpPr>
        <p:spPr>
          <a:xfrm>
            <a:off x="457200" y="274638"/>
            <a:ext cx="7467600" cy="639762"/>
          </a:xfrm>
        </p:spPr>
        <p:txBody>
          <a:bodyPr/>
          <a:lstStyle/>
          <a:p>
            <a:pPr algn="ctr"/>
            <a:r>
              <a:rPr lang="en-IN" dirty="0"/>
              <a:t>Key Debates</a:t>
            </a:r>
          </a:p>
        </p:txBody>
      </p:sp>
      <p:graphicFrame>
        <p:nvGraphicFramePr>
          <p:cNvPr id="4" name="Content Placeholder 3">
            <a:extLst>
              <a:ext uri="{FF2B5EF4-FFF2-40B4-BE49-F238E27FC236}">
                <a16:creationId xmlns:a16="http://schemas.microsoft.com/office/drawing/2014/main" id="{38B066E6-F4E9-FE93-45CB-DA53680B7C28}"/>
              </a:ext>
            </a:extLst>
          </p:cNvPr>
          <p:cNvGraphicFramePr>
            <a:graphicFrameLocks noGrp="1"/>
          </p:cNvGraphicFramePr>
          <p:nvPr>
            <p:ph sz="quarter" idx="1"/>
            <p:extLst>
              <p:ext uri="{D42A27DB-BD31-4B8C-83A1-F6EECF244321}">
                <p14:modId xmlns:p14="http://schemas.microsoft.com/office/powerpoint/2010/main" val="3480423909"/>
              </p:ext>
            </p:extLst>
          </p:nvPr>
        </p:nvGraphicFramePr>
        <p:xfrm>
          <a:off x="457200" y="1295400"/>
          <a:ext cx="7467600" cy="4876801"/>
        </p:xfrm>
        <a:graphic>
          <a:graphicData uri="http://schemas.openxmlformats.org/drawingml/2006/table">
            <a:tbl>
              <a:tblPr/>
              <a:tblGrid>
                <a:gridCol w="3733800">
                  <a:extLst>
                    <a:ext uri="{9D8B030D-6E8A-4147-A177-3AD203B41FA5}">
                      <a16:colId xmlns:a16="http://schemas.microsoft.com/office/drawing/2014/main" val="88493019"/>
                    </a:ext>
                  </a:extLst>
                </a:gridCol>
                <a:gridCol w="3733800">
                  <a:extLst>
                    <a:ext uri="{9D8B030D-6E8A-4147-A177-3AD203B41FA5}">
                      <a16:colId xmlns:a16="http://schemas.microsoft.com/office/drawing/2014/main" val="3444218921"/>
                    </a:ext>
                  </a:extLst>
                </a:gridCol>
              </a:tblGrid>
              <a:tr h="672662">
                <a:tc>
                  <a:txBody>
                    <a:bodyPr/>
                    <a:lstStyle/>
                    <a:p>
                      <a:pPr>
                        <a:buNone/>
                      </a:pPr>
                      <a:r>
                        <a:rPr lang="en-IN" sz="2400" b="1"/>
                        <a:t>Debate</a:t>
                      </a:r>
                    </a:p>
                  </a:txBody>
                  <a:tcPr anchor="ctr">
                    <a:lnL>
                      <a:noFill/>
                    </a:lnL>
                    <a:lnR>
                      <a:noFill/>
                    </a:lnR>
                    <a:lnT>
                      <a:noFill/>
                    </a:lnT>
                    <a:lnB>
                      <a:noFill/>
                    </a:lnB>
                    <a:noFill/>
                  </a:tcPr>
                </a:tc>
                <a:tc>
                  <a:txBody>
                    <a:bodyPr/>
                    <a:lstStyle/>
                    <a:p>
                      <a:pPr>
                        <a:buNone/>
                      </a:pPr>
                      <a:r>
                        <a:rPr lang="en-IN" sz="2400" b="1" dirty="0"/>
                        <a:t>Question</a:t>
                      </a:r>
                    </a:p>
                  </a:txBody>
                  <a:tcPr anchor="ctr">
                    <a:lnL>
                      <a:noFill/>
                    </a:lnL>
                    <a:lnR>
                      <a:noFill/>
                    </a:lnR>
                    <a:lnT>
                      <a:noFill/>
                    </a:lnT>
                    <a:lnB>
                      <a:noFill/>
                    </a:lnB>
                    <a:noFill/>
                  </a:tcPr>
                </a:tc>
                <a:extLst>
                  <a:ext uri="{0D108BD9-81ED-4DB2-BD59-A6C34878D82A}">
                    <a16:rowId xmlns:a16="http://schemas.microsoft.com/office/drawing/2014/main" val="2793838030"/>
                  </a:ext>
                </a:extLst>
              </a:tr>
              <a:tr h="1177159">
                <a:tc>
                  <a:txBody>
                    <a:bodyPr/>
                    <a:lstStyle/>
                    <a:p>
                      <a:pPr>
                        <a:buNone/>
                      </a:pPr>
                      <a:r>
                        <a:rPr lang="en-IN"/>
                        <a:t>Equality vs Sufficiency</a:t>
                      </a:r>
                    </a:p>
                  </a:txBody>
                  <a:tcPr anchor="ctr">
                    <a:lnL>
                      <a:noFill/>
                    </a:lnL>
                    <a:lnR>
                      <a:noFill/>
                    </a:lnR>
                    <a:lnT>
                      <a:noFill/>
                    </a:lnT>
                    <a:lnB>
                      <a:noFill/>
                    </a:lnB>
                    <a:noFill/>
                  </a:tcPr>
                </a:tc>
                <a:tc>
                  <a:txBody>
                    <a:bodyPr/>
                    <a:lstStyle/>
                    <a:p>
                      <a:pPr>
                        <a:buNone/>
                      </a:pPr>
                      <a:r>
                        <a:rPr lang="en-US"/>
                        <a:t>Equal distribution or minimum standard?</a:t>
                      </a:r>
                    </a:p>
                  </a:txBody>
                  <a:tcPr anchor="ctr">
                    <a:lnL>
                      <a:noFill/>
                    </a:lnL>
                    <a:lnR>
                      <a:noFill/>
                    </a:lnR>
                    <a:lnT>
                      <a:noFill/>
                    </a:lnT>
                    <a:lnB>
                      <a:noFill/>
                    </a:lnB>
                    <a:noFill/>
                  </a:tcPr>
                </a:tc>
                <a:extLst>
                  <a:ext uri="{0D108BD9-81ED-4DB2-BD59-A6C34878D82A}">
                    <a16:rowId xmlns:a16="http://schemas.microsoft.com/office/drawing/2014/main" val="2211930766"/>
                  </a:ext>
                </a:extLst>
              </a:tr>
              <a:tr h="1177159">
                <a:tc>
                  <a:txBody>
                    <a:bodyPr/>
                    <a:lstStyle/>
                    <a:p>
                      <a:pPr>
                        <a:buNone/>
                      </a:pPr>
                      <a:r>
                        <a:rPr lang="en-IN"/>
                        <a:t>Open Borders vs State Sovereignty</a:t>
                      </a:r>
                    </a:p>
                  </a:txBody>
                  <a:tcPr anchor="ctr">
                    <a:lnL>
                      <a:noFill/>
                    </a:lnL>
                    <a:lnR>
                      <a:noFill/>
                    </a:lnR>
                    <a:lnT>
                      <a:noFill/>
                    </a:lnT>
                    <a:lnB>
                      <a:noFill/>
                    </a:lnB>
                    <a:noFill/>
                  </a:tcPr>
                </a:tc>
                <a:tc>
                  <a:txBody>
                    <a:bodyPr/>
                    <a:lstStyle/>
                    <a:p>
                      <a:pPr>
                        <a:buNone/>
                      </a:pPr>
                      <a:r>
                        <a:rPr lang="en-IN"/>
                        <a:t>Free movement or control?</a:t>
                      </a:r>
                    </a:p>
                  </a:txBody>
                  <a:tcPr anchor="ctr">
                    <a:lnL>
                      <a:noFill/>
                    </a:lnL>
                    <a:lnR>
                      <a:noFill/>
                    </a:lnR>
                    <a:lnT>
                      <a:noFill/>
                    </a:lnT>
                    <a:lnB>
                      <a:noFill/>
                    </a:lnB>
                    <a:noFill/>
                  </a:tcPr>
                </a:tc>
                <a:extLst>
                  <a:ext uri="{0D108BD9-81ED-4DB2-BD59-A6C34878D82A}">
                    <a16:rowId xmlns:a16="http://schemas.microsoft.com/office/drawing/2014/main" val="3106061548"/>
                  </a:ext>
                </a:extLst>
              </a:tr>
              <a:tr h="672662">
                <a:tc>
                  <a:txBody>
                    <a:bodyPr/>
                    <a:lstStyle/>
                    <a:p>
                      <a:pPr>
                        <a:buNone/>
                      </a:pPr>
                      <a:r>
                        <a:rPr lang="en-IN"/>
                        <a:t>Aid vs Structural Reform</a:t>
                      </a:r>
                    </a:p>
                  </a:txBody>
                  <a:tcPr anchor="ctr">
                    <a:lnL>
                      <a:noFill/>
                    </a:lnL>
                    <a:lnR>
                      <a:noFill/>
                    </a:lnR>
                    <a:lnT>
                      <a:noFill/>
                    </a:lnT>
                    <a:lnB>
                      <a:noFill/>
                    </a:lnB>
                    <a:noFill/>
                  </a:tcPr>
                </a:tc>
                <a:tc>
                  <a:txBody>
                    <a:bodyPr/>
                    <a:lstStyle/>
                    <a:p>
                      <a:pPr>
                        <a:buNone/>
                      </a:pPr>
                      <a:r>
                        <a:rPr lang="en-IN"/>
                        <a:t>Charity or justice?</a:t>
                      </a:r>
                    </a:p>
                  </a:txBody>
                  <a:tcPr anchor="ctr">
                    <a:lnL>
                      <a:noFill/>
                    </a:lnL>
                    <a:lnR>
                      <a:noFill/>
                    </a:lnR>
                    <a:lnT>
                      <a:noFill/>
                    </a:lnT>
                    <a:lnB>
                      <a:noFill/>
                    </a:lnB>
                    <a:noFill/>
                  </a:tcPr>
                </a:tc>
                <a:extLst>
                  <a:ext uri="{0D108BD9-81ED-4DB2-BD59-A6C34878D82A}">
                    <a16:rowId xmlns:a16="http://schemas.microsoft.com/office/drawing/2014/main" val="3171422371"/>
                  </a:ext>
                </a:extLst>
              </a:tr>
              <a:tr h="1177159">
                <a:tc>
                  <a:txBody>
                    <a:bodyPr/>
                    <a:lstStyle/>
                    <a:p>
                      <a:pPr>
                        <a:buNone/>
                      </a:pPr>
                      <a:r>
                        <a:rPr lang="en-IN"/>
                        <a:t>Global Taxation?</a:t>
                      </a:r>
                    </a:p>
                  </a:txBody>
                  <a:tcPr anchor="ctr">
                    <a:lnL>
                      <a:noFill/>
                    </a:lnL>
                    <a:lnR>
                      <a:noFill/>
                    </a:lnR>
                    <a:lnT>
                      <a:noFill/>
                    </a:lnT>
                    <a:lnB>
                      <a:noFill/>
                    </a:lnB>
                    <a:noFill/>
                  </a:tcPr>
                </a:tc>
                <a:tc>
                  <a:txBody>
                    <a:bodyPr/>
                    <a:lstStyle/>
                    <a:p>
                      <a:pPr>
                        <a:buNone/>
                      </a:pPr>
                      <a:r>
                        <a:rPr lang="en-US" dirty="0"/>
                        <a:t>Should there be global wealth tax?</a:t>
                      </a:r>
                    </a:p>
                  </a:txBody>
                  <a:tcPr anchor="ctr">
                    <a:lnL>
                      <a:noFill/>
                    </a:lnL>
                    <a:lnR>
                      <a:noFill/>
                    </a:lnR>
                    <a:lnT>
                      <a:noFill/>
                    </a:lnT>
                    <a:lnB>
                      <a:noFill/>
                    </a:lnB>
                    <a:noFill/>
                  </a:tcPr>
                </a:tc>
                <a:extLst>
                  <a:ext uri="{0D108BD9-81ED-4DB2-BD59-A6C34878D82A}">
                    <a16:rowId xmlns:a16="http://schemas.microsoft.com/office/drawing/2014/main" val="873146536"/>
                  </a:ext>
                </a:extLst>
              </a:tr>
            </a:tbl>
          </a:graphicData>
        </a:graphic>
      </p:graphicFrame>
    </p:spTree>
    <p:extLst>
      <p:ext uri="{BB962C8B-B14F-4D97-AF65-F5344CB8AC3E}">
        <p14:creationId xmlns:p14="http://schemas.microsoft.com/office/powerpoint/2010/main" val="783303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7E36-DEE3-4654-F300-50A544B816E4}"/>
              </a:ext>
            </a:extLst>
          </p:cNvPr>
          <p:cNvSpPr>
            <a:spLocks noGrp="1"/>
          </p:cNvSpPr>
          <p:nvPr>
            <p:ph type="title"/>
          </p:nvPr>
        </p:nvSpPr>
        <p:spPr>
          <a:xfrm>
            <a:off x="457200" y="274638"/>
            <a:ext cx="7467600" cy="639762"/>
          </a:xfrm>
        </p:spPr>
        <p:txBody>
          <a:bodyPr/>
          <a:lstStyle/>
          <a:p>
            <a:pPr algn="ctr"/>
            <a:r>
              <a:rPr lang="en-IN" dirty="0"/>
              <a:t>Case Study (Indian Context)</a:t>
            </a:r>
          </a:p>
        </p:txBody>
      </p:sp>
      <p:sp>
        <p:nvSpPr>
          <p:cNvPr id="3" name="Content Placeholder 2">
            <a:extLst>
              <a:ext uri="{FF2B5EF4-FFF2-40B4-BE49-F238E27FC236}">
                <a16:creationId xmlns:a16="http://schemas.microsoft.com/office/drawing/2014/main" id="{C1A093D5-8CF9-DC0C-8C52-BA732BD05E04}"/>
              </a:ext>
            </a:extLst>
          </p:cNvPr>
          <p:cNvSpPr>
            <a:spLocks noGrp="1"/>
          </p:cNvSpPr>
          <p:nvPr>
            <p:ph sz="quarter" idx="1"/>
          </p:nvPr>
        </p:nvSpPr>
        <p:spPr>
          <a:xfrm>
            <a:off x="457200" y="1219200"/>
            <a:ext cx="7467600" cy="5254752"/>
          </a:xfrm>
        </p:spPr>
        <p:txBody>
          <a:bodyPr/>
          <a:lstStyle/>
          <a:p>
            <a:pPr lvl="1"/>
            <a:endParaRPr lang="en-US" dirty="0"/>
          </a:p>
          <a:p>
            <a:pPr lvl="1"/>
            <a:endParaRPr lang="en-US" dirty="0"/>
          </a:p>
          <a:p>
            <a:pPr lvl="1"/>
            <a:r>
              <a:rPr lang="en-US" dirty="0"/>
              <a:t>Climate responsibility</a:t>
            </a:r>
          </a:p>
          <a:p>
            <a:pPr lvl="1"/>
            <a:r>
              <a:rPr lang="en-US" dirty="0"/>
              <a:t>WTO agricultural subsidies</a:t>
            </a:r>
          </a:p>
          <a:p>
            <a:pPr lvl="1"/>
            <a:r>
              <a:rPr lang="en-US" dirty="0"/>
              <a:t>Vaccine inequality (COVID-19)</a:t>
            </a:r>
          </a:p>
          <a:p>
            <a:endParaRPr lang="en-US" dirty="0"/>
          </a:p>
          <a:p>
            <a:r>
              <a:rPr lang="en-US" dirty="0"/>
              <a:t>Discussion Question:</a:t>
            </a:r>
            <a:br>
              <a:rPr lang="en-US" dirty="0"/>
            </a:br>
            <a:r>
              <a:rPr lang="en-US" dirty="0"/>
              <a:t>Should India prioritize national interest or global justice?</a:t>
            </a:r>
          </a:p>
          <a:p>
            <a:endParaRPr lang="en-IN" dirty="0"/>
          </a:p>
        </p:txBody>
      </p:sp>
    </p:spTree>
    <p:extLst>
      <p:ext uri="{BB962C8B-B14F-4D97-AF65-F5344CB8AC3E}">
        <p14:creationId xmlns:p14="http://schemas.microsoft.com/office/powerpoint/2010/main" val="2946190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94DD-EA46-07E3-886F-2B97BEB1DC88}"/>
              </a:ext>
            </a:extLst>
          </p:cNvPr>
          <p:cNvSpPr>
            <a:spLocks noGrp="1"/>
          </p:cNvSpPr>
          <p:nvPr>
            <p:ph type="title"/>
          </p:nvPr>
        </p:nvSpPr>
        <p:spPr>
          <a:xfrm>
            <a:off x="457200" y="274638"/>
            <a:ext cx="7467600" cy="639762"/>
          </a:xfrm>
        </p:spPr>
        <p:txBody>
          <a:bodyPr/>
          <a:lstStyle/>
          <a:p>
            <a:pPr algn="ctr"/>
            <a:r>
              <a:rPr lang="en-US" dirty="0"/>
              <a:t>Criticisms of Global Justice Theory</a:t>
            </a:r>
            <a:endParaRPr lang="en-IN" dirty="0"/>
          </a:p>
        </p:txBody>
      </p:sp>
      <p:sp>
        <p:nvSpPr>
          <p:cNvPr id="3" name="Content Placeholder 2">
            <a:extLst>
              <a:ext uri="{FF2B5EF4-FFF2-40B4-BE49-F238E27FC236}">
                <a16:creationId xmlns:a16="http://schemas.microsoft.com/office/drawing/2014/main" id="{4258DF0A-4AB1-080B-E259-5B8A637E7F3D}"/>
              </a:ext>
            </a:extLst>
          </p:cNvPr>
          <p:cNvSpPr>
            <a:spLocks noGrp="1"/>
          </p:cNvSpPr>
          <p:nvPr>
            <p:ph sz="quarter" idx="1"/>
          </p:nvPr>
        </p:nvSpPr>
        <p:spPr>
          <a:xfrm>
            <a:off x="457200" y="1295400"/>
            <a:ext cx="7467600" cy="5178552"/>
          </a:xfrm>
        </p:spPr>
        <p:txBody>
          <a:bodyPr>
            <a:normAutofit fontScale="92500" lnSpcReduction="10000"/>
          </a:bodyPr>
          <a:lstStyle/>
          <a:p>
            <a:r>
              <a:rPr lang="en-IN" dirty="0"/>
              <a:t>Too idealistic</a:t>
            </a:r>
          </a:p>
          <a:p>
            <a:r>
              <a:rPr lang="en-IN" dirty="0"/>
              <a:t>Difficult to implement</a:t>
            </a:r>
          </a:p>
          <a:p>
            <a:r>
              <a:rPr lang="en-IN" dirty="0"/>
              <a:t>Cultural relativism</a:t>
            </a:r>
          </a:p>
          <a:p>
            <a:r>
              <a:rPr lang="en-IN" dirty="0"/>
              <a:t>State sovereignty concerns</a:t>
            </a:r>
          </a:p>
          <a:p>
            <a:endParaRPr lang="en-IN" dirty="0"/>
          </a:p>
          <a:p>
            <a:pPr marL="0" indent="0" algn="ctr">
              <a:buNone/>
            </a:pPr>
            <a:r>
              <a:rPr lang="en-IN" b="1" dirty="0"/>
              <a:t>Conclusion</a:t>
            </a:r>
          </a:p>
          <a:p>
            <a:r>
              <a:rPr lang="en-US" dirty="0"/>
              <a:t>Global Justice forces us to rethink:</a:t>
            </a:r>
          </a:p>
          <a:p>
            <a:pPr lvl="1"/>
            <a:r>
              <a:rPr lang="en-US" dirty="0"/>
              <a:t>Borders</a:t>
            </a:r>
          </a:p>
          <a:p>
            <a:pPr lvl="1"/>
            <a:r>
              <a:rPr lang="en-US" dirty="0"/>
              <a:t>Responsibility</a:t>
            </a:r>
          </a:p>
          <a:p>
            <a:pPr lvl="1"/>
            <a:r>
              <a:rPr lang="en-US" dirty="0"/>
              <a:t>Equality</a:t>
            </a:r>
          </a:p>
          <a:p>
            <a:pPr lvl="1"/>
            <a:r>
              <a:rPr lang="en-US" dirty="0"/>
              <a:t>Human dignity</a:t>
            </a:r>
          </a:p>
          <a:p>
            <a:r>
              <a:rPr lang="en-US" dirty="0"/>
              <a:t>📌 Final Question for Students:</a:t>
            </a:r>
            <a:br>
              <a:rPr lang="en-US" dirty="0"/>
            </a:br>
            <a:r>
              <a:rPr lang="en-US" b="1" dirty="0"/>
              <a:t>Are we citizens of a country, or citizens of the world?</a:t>
            </a:r>
            <a:endParaRPr lang="en-US" dirty="0"/>
          </a:p>
          <a:p>
            <a:endParaRPr lang="en-IN" dirty="0"/>
          </a:p>
        </p:txBody>
      </p:sp>
    </p:spTree>
    <p:extLst>
      <p:ext uri="{BB962C8B-B14F-4D97-AF65-F5344CB8AC3E}">
        <p14:creationId xmlns:p14="http://schemas.microsoft.com/office/powerpoint/2010/main" val="2367457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iruddha\Desktop\Thank You.jpg"/>
          <p:cNvPicPr>
            <a:picLocks noGrp="1" noChangeAspect="1" noChangeArrowheads="1"/>
          </p:cNvPicPr>
          <p:nvPr>
            <p:ph sz="quarter" idx="1"/>
          </p:nvPr>
        </p:nvPicPr>
        <p:blipFill>
          <a:blip r:embed="rId2" cstate="print"/>
          <a:srcRect/>
          <a:stretch>
            <a:fillRect/>
          </a:stretch>
        </p:blipFill>
        <p:spPr bwMode="auto">
          <a:xfrm>
            <a:off x="609600" y="685801"/>
            <a:ext cx="7924800" cy="56515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94F4-8AAF-9CF1-428B-B6DA7BA33763}"/>
              </a:ext>
            </a:extLst>
          </p:cNvPr>
          <p:cNvSpPr>
            <a:spLocks noGrp="1"/>
          </p:cNvSpPr>
          <p:nvPr>
            <p:ph type="title"/>
          </p:nvPr>
        </p:nvSpPr>
        <p:spPr>
          <a:xfrm>
            <a:off x="457200" y="274638"/>
            <a:ext cx="7467600" cy="639762"/>
          </a:xfrm>
        </p:spPr>
        <p:txBody>
          <a:bodyPr/>
          <a:lstStyle/>
          <a:p>
            <a:r>
              <a:rPr lang="en-US" dirty="0"/>
              <a:t>Surprise Test</a:t>
            </a:r>
            <a:endParaRPr lang="en-IN" dirty="0"/>
          </a:p>
        </p:txBody>
      </p:sp>
      <p:sp>
        <p:nvSpPr>
          <p:cNvPr id="3" name="Content Placeholder 2">
            <a:extLst>
              <a:ext uri="{FF2B5EF4-FFF2-40B4-BE49-F238E27FC236}">
                <a16:creationId xmlns:a16="http://schemas.microsoft.com/office/drawing/2014/main" id="{FFCB9211-9038-5FBE-9C66-5C04BCD32ED3}"/>
              </a:ext>
            </a:extLst>
          </p:cNvPr>
          <p:cNvSpPr>
            <a:spLocks noGrp="1"/>
          </p:cNvSpPr>
          <p:nvPr>
            <p:ph sz="quarter" idx="1"/>
          </p:nvPr>
        </p:nvSpPr>
        <p:spPr>
          <a:xfrm>
            <a:off x="457200" y="990600"/>
            <a:ext cx="7467600" cy="5483352"/>
          </a:xfrm>
        </p:spPr>
        <p:txBody>
          <a:bodyPr>
            <a:normAutofit fontScale="92500" lnSpcReduction="20000"/>
          </a:bodyPr>
          <a:lstStyle/>
          <a:p>
            <a:pPr algn="just"/>
            <a:r>
              <a:rPr lang="en-US" dirty="0"/>
              <a:t>Explain John Locke’s concept of Negative Freedom and critically examine Amartya Sen’s idea of “Development as Freedom.” How do these two perspectives differ in their understanding of freedom in modern societies?</a:t>
            </a:r>
          </a:p>
          <a:p>
            <a:pPr algn="just"/>
            <a:r>
              <a:rPr lang="en-US" dirty="0"/>
              <a:t>Discuss the concepts of Procedural Equality and Substantive Equality. Critically </a:t>
            </a:r>
            <a:r>
              <a:rPr lang="en-US" dirty="0" err="1"/>
              <a:t>analyse</a:t>
            </a:r>
            <a:r>
              <a:rPr lang="en-US" dirty="0"/>
              <a:t> why substantive equality is considered necessary for addressing social and economic inequalities.</a:t>
            </a:r>
          </a:p>
          <a:p>
            <a:pPr algn="just"/>
            <a:r>
              <a:rPr lang="en-US" dirty="0"/>
              <a:t>What is Egalitarianism? Explain the idea of background inequalities and differential treatment in the context of egalitarian theory. Evaluate its relevance in contemporary democratic societies like India.</a:t>
            </a:r>
          </a:p>
          <a:p>
            <a:pPr algn="just"/>
            <a:r>
              <a:rPr lang="en-US" dirty="0"/>
              <a:t>Explain John Rawls’ theory of Distributive Justice. Critically examine libertarian critiques of distributive justice with reference to F. A. Hayek’s theory of justice and discuss their implications for global justice.</a:t>
            </a:r>
            <a:endParaRPr lang="en-IN" dirty="0"/>
          </a:p>
        </p:txBody>
      </p:sp>
    </p:spTree>
    <p:extLst>
      <p:ext uri="{BB962C8B-B14F-4D97-AF65-F5344CB8AC3E}">
        <p14:creationId xmlns:p14="http://schemas.microsoft.com/office/powerpoint/2010/main" val="111650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BC87-3C84-0A1D-5814-E3E82304C993}"/>
              </a:ext>
            </a:extLst>
          </p:cNvPr>
          <p:cNvSpPr>
            <a:spLocks noGrp="1"/>
          </p:cNvSpPr>
          <p:nvPr>
            <p:ph type="title"/>
          </p:nvPr>
        </p:nvSpPr>
        <p:spPr/>
        <p:txBody>
          <a:bodyPr/>
          <a:lstStyle/>
          <a:p>
            <a:endParaRPr lang="en-IN"/>
          </a:p>
        </p:txBody>
      </p:sp>
      <p:pic>
        <p:nvPicPr>
          <p:cNvPr id="1026" name="Picture 2">
            <a:extLst>
              <a:ext uri="{FF2B5EF4-FFF2-40B4-BE49-F238E27FC236}">
                <a16:creationId xmlns:a16="http://schemas.microsoft.com/office/drawing/2014/main" id="{2975297C-C80F-5566-AB9F-F7155462A13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2819400" cy="4251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0EB282F-0F7E-BF1C-D5A2-D2A4D5E64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51" y="12865"/>
            <a:ext cx="29718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F45A460-D6BD-8D9D-B0AA-9FC339917E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872753"/>
            <a:ext cx="2843151" cy="330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8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5F6B-2513-48E3-A8BC-BEED7CCF2080}"/>
              </a:ext>
            </a:extLst>
          </p:cNvPr>
          <p:cNvSpPr>
            <a:spLocks noGrp="1"/>
          </p:cNvSpPr>
          <p:nvPr>
            <p:ph type="title"/>
          </p:nvPr>
        </p:nvSpPr>
        <p:spPr>
          <a:xfrm>
            <a:off x="457200" y="274638"/>
            <a:ext cx="7467600" cy="792162"/>
          </a:xfrm>
        </p:spPr>
        <p:txBody>
          <a:bodyPr/>
          <a:lstStyle/>
          <a:p>
            <a:pPr algn="ctr"/>
            <a:r>
              <a:rPr lang="en-IN" dirty="0"/>
              <a:t>What is Distributive Justice?</a:t>
            </a:r>
          </a:p>
        </p:txBody>
      </p:sp>
      <p:sp>
        <p:nvSpPr>
          <p:cNvPr id="3" name="Content Placeholder 2">
            <a:extLst>
              <a:ext uri="{FF2B5EF4-FFF2-40B4-BE49-F238E27FC236}">
                <a16:creationId xmlns:a16="http://schemas.microsoft.com/office/drawing/2014/main" id="{9CB65A60-91C9-B84E-5574-ACD2DBB2A8CF}"/>
              </a:ext>
            </a:extLst>
          </p:cNvPr>
          <p:cNvSpPr>
            <a:spLocks noGrp="1"/>
          </p:cNvSpPr>
          <p:nvPr>
            <p:ph sz="quarter" idx="1"/>
          </p:nvPr>
        </p:nvSpPr>
        <p:spPr>
          <a:xfrm>
            <a:off x="457200" y="1295400"/>
            <a:ext cx="7924800" cy="5178552"/>
          </a:xfrm>
        </p:spPr>
        <p:txBody>
          <a:bodyPr>
            <a:normAutofit fontScale="92500" lnSpcReduction="10000"/>
          </a:bodyPr>
          <a:lstStyle/>
          <a:p>
            <a:r>
              <a:rPr lang="en-IN" dirty="0"/>
              <a:t>Meaning</a:t>
            </a:r>
          </a:p>
          <a:p>
            <a:r>
              <a:rPr lang="en-IN" dirty="0"/>
              <a:t>Distributive justice concerns:</a:t>
            </a:r>
          </a:p>
          <a:p>
            <a:pPr lvl="1"/>
            <a:r>
              <a:rPr lang="en-US" dirty="0"/>
              <a:t>How benefits and burdens of society should be distributed</a:t>
            </a:r>
          </a:p>
          <a:p>
            <a:pPr lvl="1"/>
            <a:r>
              <a:rPr lang="en-IN" dirty="0"/>
              <a:t>Distribution of:</a:t>
            </a:r>
          </a:p>
          <a:p>
            <a:pPr lvl="2"/>
            <a:r>
              <a:rPr lang="en-IN" dirty="0"/>
              <a:t>Income</a:t>
            </a:r>
          </a:p>
          <a:p>
            <a:pPr lvl="2"/>
            <a:r>
              <a:rPr lang="en-IN" dirty="0"/>
              <a:t>Wealth</a:t>
            </a:r>
          </a:p>
          <a:p>
            <a:pPr lvl="2"/>
            <a:r>
              <a:rPr lang="en-IN" dirty="0"/>
              <a:t>Opportunities</a:t>
            </a:r>
          </a:p>
          <a:p>
            <a:pPr lvl="2"/>
            <a:r>
              <a:rPr lang="en-IN" dirty="0"/>
              <a:t>Rights</a:t>
            </a:r>
          </a:p>
          <a:p>
            <a:pPr lvl="2"/>
            <a:r>
              <a:rPr lang="en-IN" dirty="0"/>
              <a:t>Offices</a:t>
            </a:r>
          </a:p>
          <a:p>
            <a:r>
              <a:rPr lang="en-IN" dirty="0"/>
              <a:t>Core Question:</a:t>
            </a:r>
          </a:p>
          <a:p>
            <a:pPr lvl="1"/>
            <a:r>
              <a:rPr lang="en-US" dirty="0"/>
              <a:t>👉 Who should get what, and why?</a:t>
            </a:r>
          </a:p>
          <a:p>
            <a:r>
              <a:rPr lang="en-IN" dirty="0"/>
              <a:t>Philosophical Background:</a:t>
            </a:r>
          </a:p>
          <a:p>
            <a:pPr lvl="1"/>
            <a:r>
              <a:rPr lang="en-IN" dirty="0"/>
              <a:t>Aristotle – Proportionate equality</a:t>
            </a:r>
          </a:p>
          <a:p>
            <a:pPr lvl="1"/>
            <a:r>
              <a:rPr lang="en-US" dirty="0"/>
              <a:t>Karl Marx – From each according to ability…</a:t>
            </a:r>
          </a:p>
          <a:p>
            <a:pPr lvl="1"/>
            <a:r>
              <a:rPr lang="en-IN" dirty="0"/>
              <a:t>Robert Nozick – Entitlement theory</a:t>
            </a:r>
          </a:p>
        </p:txBody>
      </p:sp>
    </p:spTree>
    <p:extLst>
      <p:ext uri="{BB962C8B-B14F-4D97-AF65-F5344CB8AC3E}">
        <p14:creationId xmlns:p14="http://schemas.microsoft.com/office/powerpoint/2010/main" val="23250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9EF6-A0E9-A77E-FC1A-738410640A76}"/>
              </a:ext>
            </a:extLst>
          </p:cNvPr>
          <p:cNvSpPr>
            <a:spLocks noGrp="1"/>
          </p:cNvSpPr>
          <p:nvPr>
            <p:ph type="title"/>
          </p:nvPr>
        </p:nvSpPr>
        <p:spPr>
          <a:xfrm>
            <a:off x="457200" y="274638"/>
            <a:ext cx="7467600" cy="639762"/>
          </a:xfrm>
        </p:spPr>
        <p:txBody>
          <a:bodyPr/>
          <a:lstStyle/>
          <a:p>
            <a:r>
              <a:rPr lang="en-IN" dirty="0"/>
              <a:t>Historical Context of Rawls</a:t>
            </a:r>
          </a:p>
        </p:txBody>
      </p:sp>
      <p:sp>
        <p:nvSpPr>
          <p:cNvPr id="3" name="Content Placeholder 2">
            <a:extLst>
              <a:ext uri="{FF2B5EF4-FFF2-40B4-BE49-F238E27FC236}">
                <a16:creationId xmlns:a16="http://schemas.microsoft.com/office/drawing/2014/main" id="{57A60C4F-E94D-0F06-77B6-06C0AF9FFB90}"/>
              </a:ext>
            </a:extLst>
          </p:cNvPr>
          <p:cNvSpPr>
            <a:spLocks noGrp="1"/>
          </p:cNvSpPr>
          <p:nvPr>
            <p:ph sz="quarter" idx="1"/>
          </p:nvPr>
        </p:nvSpPr>
        <p:spPr>
          <a:xfrm>
            <a:off x="457200" y="1219200"/>
            <a:ext cx="7467600" cy="5254752"/>
          </a:xfrm>
        </p:spPr>
        <p:txBody>
          <a:bodyPr/>
          <a:lstStyle/>
          <a:p>
            <a:r>
              <a:rPr lang="en-IN" dirty="0"/>
              <a:t>20th Century Context</a:t>
            </a:r>
          </a:p>
          <a:p>
            <a:pPr lvl="1"/>
            <a:r>
              <a:rPr lang="en-IN" dirty="0"/>
              <a:t>World War II</a:t>
            </a:r>
          </a:p>
          <a:p>
            <a:pPr lvl="1"/>
            <a:r>
              <a:rPr lang="en-IN" dirty="0"/>
              <a:t>Rise of Welfare State</a:t>
            </a:r>
          </a:p>
          <a:p>
            <a:pPr lvl="1"/>
            <a:r>
              <a:rPr lang="en-US" dirty="0"/>
              <a:t>Cold War: Capitalism vs Socialism</a:t>
            </a:r>
          </a:p>
          <a:p>
            <a:pPr lvl="1"/>
            <a:r>
              <a:rPr lang="en-IN" dirty="0"/>
              <a:t>Civil Rights Movement (USA)</a:t>
            </a:r>
          </a:p>
          <a:p>
            <a:endParaRPr lang="en-IN" dirty="0"/>
          </a:p>
          <a:p>
            <a:r>
              <a:rPr lang="en-IN" dirty="0"/>
              <a:t>Major Work:</a:t>
            </a:r>
          </a:p>
          <a:p>
            <a:pPr lvl="1"/>
            <a:r>
              <a:rPr lang="en-US" dirty="0"/>
              <a:t>📘 </a:t>
            </a:r>
            <a:r>
              <a:rPr lang="en-US" i="1" dirty="0"/>
              <a:t>A Theory of Justice</a:t>
            </a:r>
            <a:r>
              <a:rPr lang="en-US" dirty="0"/>
              <a:t> (1971)</a:t>
            </a:r>
          </a:p>
          <a:p>
            <a:endParaRPr lang="en-IN" dirty="0"/>
          </a:p>
          <a:p>
            <a:r>
              <a:rPr lang="en-IN" dirty="0"/>
              <a:t>Rawls tried to:</a:t>
            </a:r>
          </a:p>
          <a:p>
            <a:pPr lvl="1"/>
            <a:r>
              <a:rPr lang="en-IN" dirty="0"/>
              <a:t>Reconcile liberty and equality</a:t>
            </a:r>
          </a:p>
          <a:p>
            <a:pPr lvl="1"/>
            <a:r>
              <a:rPr lang="en-US" dirty="0"/>
              <a:t>Offer an alternative to utilitarianism</a:t>
            </a:r>
            <a:endParaRPr lang="en-IN" dirty="0"/>
          </a:p>
        </p:txBody>
      </p:sp>
    </p:spTree>
    <p:extLst>
      <p:ext uri="{BB962C8B-B14F-4D97-AF65-F5344CB8AC3E}">
        <p14:creationId xmlns:p14="http://schemas.microsoft.com/office/powerpoint/2010/main" val="157958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B4F6-5BF9-5921-BAAF-9F282BF59E9C}"/>
              </a:ext>
            </a:extLst>
          </p:cNvPr>
          <p:cNvSpPr>
            <a:spLocks noGrp="1"/>
          </p:cNvSpPr>
          <p:nvPr>
            <p:ph type="title"/>
          </p:nvPr>
        </p:nvSpPr>
        <p:spPr>
          <a:xfrm>
            <a:off x="457200" y="274638"/>
            <a:ext cx="7467600" cy="715962"/>
          </a:xfrm>
        </p:spPr>
        <p:txBody>
          <a:bodyPr/>
          <a:lstStyle/>
          <a:p>
            <a:r>
              <a:rPr lang="en-IN" dirty="0"/>
              <a:t>Rawls Against Utilitarianism</a:t>
            </a:r>
          </a:p>
        </p:txBody>
      </p:sp>
      <p:sp>
        <p:nvSpPr>
          <p:cNvPr id="3" name="Content Placeholder 2">
            <a:extLst>
              <a:ext uri="{FF2B5EF4-FFF2-40B4-BE49-F238E27FC236}">
                <a16:creationId xmlns:a16="http://schemas.microsoft.com/office/drawing/2014/main" id="{69CEC6DB-7580-E782-1981-F930F7684196}"/>
              </a:ext>
            </a:extLst>
          </p:cNvPr>
          <p:cNvSpPr>
            <a:spLocks noGrp="1"/>
          </p:cNvSpPr>
          <p:nvPr>
            <p:ph sz="quarter" idx="1"/>
          </p:nvPr>
        </p:nvSpPr>
        <p:spPr>
          <a:xfrm>
            <a:off x="457200" y="1371600"/>
            <a:ext cx="7467600" cy="5102352"/>
          </a:xfrm>
        </p:spPr>
        <p:txBody>
          <a:bodyPr/>
          <a:lstStyle/>
          <a:p>
            <a:r>
              <a:rPr lang="en-IN" dirty="0"/>
              <a:t>Utilitarianism:</a:t>
            </a:r>
          </a:p>
          <a:p>
            <a:pPr lvl="1"/>
            <a:r>
              <a:rPr lang="en-IN" dirty="0"/>
              <a:t>Jeremy Bentham</a:t>
            </a:r>
          </a:p>
          <a:p>
            <a:pPr lvl="1"/>
            <a:r>
              <a:rPr lang="en-IN" dirty="0"/>
              <a:t>John Stuart Mill</a:t>
            </a:r>
          </a:p>
          <a:p>
            <a:pPr lvl="1"/>
            <a:r>
              <a:rPr lang="en-US" dirty="0"/>
              <a:t>"Greatest happiness of the greatest number“</a:t>
            </a:r>
          </a:p>
          <a:p>
            <a:r>
              <a:rPr lang="en-IN" dirty="0"/>
              <a:t>Rawls’ Criticism:</a:t>
            </a:r>
          </a:p>
          <a:p>
            <a:pPr lvl="1"/>
            <a:r>
              <a:rPr lang="en-IN" dirty="0"/>
              <a:t>Sacrifices minority rights</a:t>
            </a:r>
          </a:p>
          <a:p>
            <a:pPr lvl="1"/>
            <a:r>
              <a:rPr lang="en-US" dirty="0"/>
              <a:t>Allows inequality if majority benefits</a:t>
            </a:r>
          </a:p>
          <a:p>
            <a:pPr lvl="1"/>
            <a:r>
              <a:rPr lang="en-IN" dirty="0"/>
              <a:t>Ignores fairness</a:t>
            </a:r>
          </a:p>
          <a:p>
            <a:pPr lvl="1"/>
            <a:endParaRPr lang="en-IN" dirty="0"/>
          </a:p>
          <a:p>
            <a:r>
              <a:rPr lang="en-US" dirty="0"/>
              <a:t>💡 Rawls says: Justice must protect the least advantaged.</a:t>
            </a:r>
            <a:endParaRPr lang="en-IN" dirty="0"/>
          </a:p>
        </p:txBody>
      </p:sp>
    </p:spTree>
    <p:extLst>
      <p:ext uri="{BB962C8B-B14F-4D97-AF65-F5344CB8AC3E}">
        <p14:creationId xmlns:p14="http://schemas.microsoft.com/office/powerpoint/2010/main" val="4147887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8916</TotalTime>
  <Words>1812</Words>
  <Application>Microsoft Office PowerPoint</Application>
  <PresentationFormat>On-screen Show (4:3)</PresentationFormat>
  <Paragraphs>457</Paragraphs>
  <Slides>55</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Andalus</vt:lpstr>
      <vt:lpstr>Angsana New</vt:lpstr>
      <vt:lpstr>Arial</vt:lpstr>
      <vt:lpstr>Calibri</vt:lpstr>
      <vt:lpstr>Century Schoolbook</vt:lpstr>
      <vt:lpstr>Wingdings</vt:lpstr>
      <vt:lpstr>Wingdings 2</vt:lpstr>
      <vt:lpstr>Oriel</vt:lpstr>
      <vt:lpstr>  POL040204: Political Theory: Concepts and Debates  </vt:lpstr>
      <vt:lpstr>PowerPoint Presentation</vt:lpstr>
      <vt:lpstr>PowerPoint Presentation</vt:lpstr>
      <vt:lpstr>PowerPoint Presentation</vt:lpstr>
      <vt:lpstr>Distributive Justice: John Rawls  </vt:lpstr>
      <vt:lpstr>PowerPoint Presentation</vt:lpstr>
      <vt:lpstr>What is Distributive Justice?</vt:lpstr>
      <vt:lpstr>Historical Context of Rawls</vt:lpstr>
      <vt:lpstr>Rawls Against Utilitarianism</vt:lpstr>
      <vt:lpstr>Justice as Fairness</vt:lpstr>
      <vt:lpstr>The Original Position</vt:lpstr>
      <vt:lpstr>Veil of Ignorance</vt:lpstr>
      <vt:lpstr>PowerPoint Presentation</vt:lpstr>
      <vt:lpstr>Why Veil of Ignorance?</vt:lpstr>
      <vt:lpstr>Two Principles of Justice</vt:lpstr>
      <vt:lpstr>First Principle – Equal Liberty</vt:lpstr>
      <vt:lpstr>Second Principle Explained</vt:lpstr>
      <vt:lpstr>The Difference Principle (Deep Understanding)</vt:lpstr>
      <vt:lpstr>Rawls and Indian Context</vt:lpstr>
      <vt:lpstr>PowerPoint Presentation</vt:lpstr>
      <vt:lpstr>Criticism of Rawls</vt:lpstr>
      <vt:lpstr>Video</vt:lpstr>
      <vt:lpstr>Rawls vs Nozick (Comparison Table)</vt:lpstr>
      <vt:lpstr>Libertarian theories of Justice: F. A. Hayek </vt:lpstr>
      <vt:lpstr>PowerPoint Presentation</vt:lpstr>
      <vt:lpstr>Who was F. A. Hayek?</vt:lpstr>
      <vt:lpstr>What is Libertarianism?</vt:lpstr>
      <vt:lpstr>Hayek’s View of Justice</vt:lpstr>
      <vt:lpstr>Spontaneous Order</vt:lpstr>
      <vt:lpstr>Rule of Law</vt:lpstr>
      <vt:lpstr>Critique of Redistribution</vt:lpstr>
      <vt:lpstr>PowerPoint Presentation</vt:lpstr>
      <vt:lpstr>Hayek vs John Rawls</vt:lpstr>
      <vt:lpstr>Hayek and Modern India</vt:lpstr>
      <vt:lpstr>Criticisms of Hayek</vt:lpstr>
      <vt:lpstr>Global Justice  </vt:lpstr>
      <vt:lpstr>What is Global Justice?</vt:lpstr>
      <vt:lpstr>Why Study Global Justice?</vt:lpstr>
      <vt:lpstr>Background – From National to Global Justice</vt:lpstr>
      <vt:lpstr>🧠 Key Thinkers of Global Justice</vt:lpstr>
      <vt:lpstr>Thomas Pogge</vt:lpstr>
      <vt:lpstr>Martha Nussbaum</vt:lpstr>
      <vt:lpstr>David Miller</vt:lpstr>
      <vt:lpstr>Major Theoretical Approaches</vt:lpstr>
      <vt:lpstr>PowerPoint Presentation</vt:lpstr>
      <vt:lpstr>Global Inequality (Data Slide)</vt:lpstr>
      <vt:lpstr>Climate Justice</vt:lpstr>
      <vt:lpstr>Migration and Refugees</vt:lpstr>
      <vt:lpstr>Global Institutions and Justice</vt:lpstr>
      <vt:lpstr>Global Justice and Human Rights</vt:lpstr>
      <vt:lpstr>Key Debates</vt:lpstr>
      <vt:lpstr>Case Study (Indian Context)</vt:lpstr>
      <vt:lpstr>Criticisms of Global Justice Theory</vt:lpstr>
      <vt:lpstr>PowerPoint Presentation</vt:lpstr>
      <vt:lpstr>Surprise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 HC 4036  Global Politics</dc:title>
  <dc:creator>Aniruddha</dc:creator>
  <cp:lastModifiedBy>Aniruddha Kumar Baro</cp:lastModifiedBy>
  <cp:revision>173</cp:revision>
  <dcterms:created xsi:type="dcterms:W3CDTF">2006-08-16T00:00:00Z</dcterms:created>
  <dcterms:modified xsi:type="dcterms:W3CDTF">2026-03-11T04:30:29Z</dcterms:modified>
</cp:coreProperties>
</file>