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7" r:id="rId2"/>
    <p:sldId id="259" r:id="rId3"/>
    <p:sldId id="367" r:id="rId4"/>
    <p:sldId id="398" r:id="rId5"/>
    <p:sldId id="399" r:id="rId6"/>
    <p:sldId id="400" r:id="rId7"/>
    <p:sldId id="401" r:id="rId8"/>
    <p:sldId id="402" r:id="rId9"/>
    <p:sldId id="403" r:id="rId10"/>
    <p:sldId id="404" r:id="rId11"/>
    <p:sldId id="405" r:id="rId12"/>
    <p:sldId id="406" r:id="rId13"/>
    <p:sldId id="407" r:id="rId14"/>
    <p:sldId id="408" r:id="rId15"/>
    <p:sldId id="409" r:id="rId16"/>
    <p:sldId id="410" r:id="rId17"/>
    <p:sldId id="412" r:id="rId18"/>
    <p:sldId id="413" r:id="rId19"/>
    <p:sldId id="414" r:id="rId20"/>
    <p:sldId id="415" r:id="rId21"/>
    <p:sldId id="416" r:id="rId22"/>
    <p:sldId id="417" r:id="rId23"/>
    <p:sldId id="418" r:id="rId24"/>
    <p:sldId id="419" r:id="rId25"/>
    <p:sldId id="420" r:id="rId26"/>
    <p:sldId id="422" r:id="rId27"/>
    <p:sldId id="421" r:id="rId28"/>
    <p:sldId id="425" r:id="rId29"/>
    <p:sldId id="423" r:id="rId30"/>
    <p:sldId id="424" r:id="rId31"/>
    <p:sldId id="426" r:id="rId32"/>
    <p:sldId id="42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55" d="100"/>
          <a:sy n="55" d="100"/>
        </p:scale>
        <p:origin x="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8D731-D9A9-4D7A-9875-4986BDC9C841}" type="datetimeFigureOut">
              <a:rPr lang="en-IN" smtClean="0"/>
              <a:t>17-03-2026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FC030-5568-4A47-AA13-AF0CF0212D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93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51A20-9B77-7EB2-E5F2-A3BE4AC32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Natural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EE2B6-BC40-AFBF-E419-AEB25265452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Natural rights are </a:t>
            </a:r>
            <a:r>
              <a:rPr lang="en-US" b="1" dirty="0"/>
              <a:t>inherent rights possessed by individuals by virtue of being human</a:t>
            </a:r>
            <a:r>
              <a:rPr lang="en-US" dirty="0"/>
              <a:t>.</a:t>
            </a:r>
          </a:p>
          <a:p>
            <a:r>
              <a:rPr lang="en-US" dirty="0"/>
              <a:t>Thinkers:</a:t>
            </a:r>
          </a:p>
          <a:p>
            <a:pPr lvl="1"/>
            <a:r>
              <a:rPr lang="en-US" dirty="0"/>
              <a:t>John Locke</a:t>
            </a:r>
          </a:p>
          <a:p>
            <a:pPr lvl="1"/>
            <a:r>
              <a:rPr lang="en-US" dirty="0"/>
              <a:t>Rousseau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Right to life</a:t>
            </a:r>
          </a:p>
          <a:p>
            <a:pPr lvl="1"/>
            <a:r>
              <a:rPr lang="en-US" dirty="0"/>
              <a:t>Right to liberty</a:t>
            </a:r>
          </a:p>
          <a:p>
            <a:pPr lvl="1"/>
            <a:r>
              <a:rPr lang="en-US" dirty="0"/>
              <a:t>Right to property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3135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CE8D6-5F41-7F31-B7D0-72DD5010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Civil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20543-3319-C3E9-E648-D34B557AC5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Civil rights protect </a:t>
            </a:r>
            <a:r>
              <a:rPr lang="en-US" b="1" dirty="0"/>
              <a:t>individual freedom from state interference</a:t>
            </a:r>
            <a:r>
              <a:rPr lang="en-US" dirty="0"/>
              <a:t>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Freedom of speech</a:t>
            </a:r>
          </a:p>
          <a:p>
            <a:pPr lvl="1"/>
            <a:r>
              <a:rPr lang="en-US" dirty="0"/>
              <a:t>Freedom of religion</a:t>
            </a:r>
          </a:p>
          <a:p>
            <a:pPr lvl="1"/>
            <a:r>
              <a:rPr lang="en-US" dirty="0"/>
              <a:t>Freedom of movement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6821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4E4A4-4A89-A386-0DC7-A14B61F92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Political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817FC-D409-5FFD-C309-F8E3C0AD6DF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Political rights allow citizens to </a:t>
            </a:r>
            <a:r>
              <a:rPr lang="en-US" b="1" dirty="0"/>
              <a:t>participate in governance</a:t>
            </a:r>
            <a:r>
              <a:rPr lang="en-US" dirty="0"/>
              <a:t>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Right to vote</a:t>
            </a:r>
          </a:p>
          <a:p>
            <a:pPr lvl="1"/>
            <a:r>
              <a:rPr lang="en-US" dirty="0"/>
              <a:t>Right to contest elections</a:t>
            </a:r>
          </a:p>
          <a:p>
            <a:pPr lvl="1"/>
            <a:r>
              <a:rPr lang="en-US" dirty="0"/>
              <a:t>Right to join political parties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7150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9FC12-BD62-00F2-B3D1-01D863E13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Social and Economic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BAD24-FA69-9ED0-4E2A-3D05486DBD3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These rights aim to ensure </a:t>
            </a:r>
            <a:r>
              <a:rPr lang="en-US" b="1" dirty="0"/>
              <a:t>social welfare and economic security</a:t>
            </a:r>
            <a:r>
              <a:rPr lang="en-US" dirty="0"/>
              <a:t>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Right to work</a:t>
            </a:r>
          </a:p>
          <a:p>
            <a:pPr lvl="1"/>
            <a:r>
              <a:rPr lang="en-US" dirty="0"/>
              <a:t>Right to education</a:t>
            </a:r>
          </a:p>
          <a:p>
            <a:pPr lvl="1"/>
            <a:r>
              <a:rPr lang="en-US" dirty="0"/>
              <a:t>Right to health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5922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078F-95A1-1710-B38B-94E9DC7FA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Cultural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6C58C-EEE7-4C1D-8C92-0226ACB111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Cultural rights protect </a:t>
            </a:r>
            <a:r>
              <a:rPr lang="en-US" b="1" dirty="0"/>
              <a:t>identity and traditions of communities</a:t>
            </a:r>
            <a:r>
              <a:rPr lang="en-US" dirty="0"/>
              <a:t>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Language rights</a:t>
            </a:r>
          </a:p>
          <a:p>
            <a:pPr lvl="1"/>
            <a:r>
              <a:rPr lang="en-US" dirty="0"/>
              <a:t>Minority cultural rights</a:t>
            </a:r>
          </a:p>
          <a:p>
            <a:pPr lvl="1"/>
            <a:r>
              <a:rPr lang="en-US" dirty="0"/>
              <a:t>Protection of heritage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9891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E06B2-2F14-E1C9-CE47-68CD55806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Meaning of Universality of Rights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4654A-3B6D-69B6-B262-A4C66741939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Universality means:</a:t>
            </a:r>
          </a:p>
          <a:p>
            <a:r>
              <a:rPr lang="en-US" b="1" dirty="0"/>
              <a:t>Rights belong to every human being regardless of nationality, race, gender, religion or culture.</a:t>
            </a:r>
            <a:endParaRPr lang="en-US" dirty="0"/>
          </a:p>
          <a:p>
            <a:r>
              <a:rPr lang="en-US" dirty="0"/>
              <a:t>Key idea:</a:t>
            </a:r>
          </a:p>
          <a:p>
            <a:pPr lvl="1"/>
            <a:r>
              <a:rPr lang="en-US" dirty="0"/>
              <a:t>Human rights are </a:t>
            </a:r>
            <a:r>
              <a:rPr lang="en-US" b="1" dirty="0"/>
              <a:t>universal and indivisible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2007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2109D-A303-B0E9-6BDC-8975352D6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Historical Development of Universal Rights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E49F5-DEEB-CEA0-5145-97501C6ABD6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Major historical milestones:</a:t>
            </a:r>
          </a:p>
          <a:p>
            <a:pPr lvl="1"/>
            <a:r>
              <a:rPr lang="en-US" dirty="0"/>
              <a:t>Magna Carta (1215)</a:t>
            </a:r>
          </a:p>
          <a:p>
            <a:pPr lvl="1"/>
            <a:r>
              <a:rPr lang="en-US" dirty="0"/>
              <a:t>American Declaration of Independence (1776)</a:t>
            </a:r>
          </a:p>
          <a:p>
            <a:pPr lvl="1"/>
            <a:r>
              <a:rPr lang="en-US" dirty="0"/>
              <a:t>French Declaration of Rights (1789)</a:t>
            </a:r>
          </a:p>
          <a:p>
            <a:pPr lvl="1"/>
            <a:r>
              <a:rPr lang="en-US" dirty="0"/>
              <a:t>Universal Declaration of Human Rights (1948)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1094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13F2-FAC6-4B81-5B51-B4D7EA5BD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Declaration of Human Rights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F881A-3FA3-7FCD-1E63-F01CB710553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Adopted by</a:t>
            </a:r>
            <a:br>
              <a:rPr lang="en-US" dirty="0"/>
            </a:br>
            <a:r>
              <a:rPr lang="en-US" dirty="0"/>
              <a:t>United Nations in 1948.</a:t>
            </a:r>
          </a:p>
          <a:p>
            <a:r>
              <a:rPr lang="en-US" dirty="0"/>
              <a:t>Key principles:</a:t>
            </a:r>
          </a:p>
          <a:p>
            <a:pPr lvl="1"/>
            <a:r>
              <a:rPr lang="en-US" dirty="0"/>
              <a:t>Equality</a:t>
            </a:r>
          </a:p>
          <a:p>
            <a:pPr lvl="1"/>
            <a:r>
              <a:rPr lang="en-US" dirty="0"/>
              <a:t>Freedom</a:t>
            </a:r>
          </a:p>
          <a:p>
            <a:pPr lvl="1"/>
            <a:r>
              <a:rPr lang="en-US" dirty="0"/>
              <a:t>Dignity</a:t>
            </a:r>
          </a:p>
          <a:p>
            <a:pPr lvl="1"/>
            <a:r>
              <a:rPr lang="en-US" dirty="0"/>
              <a:t>Non-discrimination</a:t>
            </a:r>
          </a:p>
          <a:p>
            <a:r>
              <a:rPr lang="en-US" dirty="0"/>
              <a:t>It recognizes </a:t>
            </a:r>
            <a:r>
              <a:rPr lang="en-US" b="1" dirty="0"/>
              <a:t>30 universal rights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5149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B4CCA-97DD-86AD-0A7A-F57A8B8F4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Core Universal Human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2ADD4-494D-D5DF-ABBD-C45CC59A95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Examples include:</a:t>
            </a:r>
          </a:p>
          <a:p>
            <a:pPr lvl="1"/>
            <a:r>
              <a:rPr lang="en-US" dirty="0"/>
              <a:t>Right to life</a:t>
            </a:r>
          </a:p>
          <a:p>
            <a:pPr lvl="1"/>
            <a:r>
              <a:rPr lang="en-US" dirty="0"/>
              <a:t>Freedom from torture</a:t>
            </a:r>
          </a:p>
          <a:p>
            <a:pPr lvl="1"/>
            <a:r>
              <a:rPr lang="en-US" dirty="0"/>
              <a:t>Freedom of speech</a:t>
            </a:r>
          </a:p>
          <a:p>
            <a:pPr lvl="1"/>
            <a:r>
              <a:rPr lang="en-US" dirty="0"/>
              <a:t>Right to education</a:t>
            </a:r>
          </a:p>
          <a:p>
            <a:pPr lvl="1"/>
            <a:r>
              <a:rPr lang="en-US" dirty="0"/>
              <a:t>Right to work</a:t>
            </a:r>
          </a:p>
          <a:p>
            <a:r>
              <a:rPr lang="en-US" dirty="0"/>
              <a:t>These rights apply </a:t>
            </a:r>
            <a:r>
              <a:rPr lang="en-US" b="1" dirty="0"/>
              <a:t>to all humans everywhere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51766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41744-8C7D-966C-0290-C3D677B8A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Importance of Universal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E3CDC-670B-9550-403B-C375A6DDFC3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Universal rights promote:</a:t>
            </a:r>
          </a:p>
          <a:p>
            <a:pPr lvl="1"/>
            <a:r>
              <a:rPr lang="en-US" dirty="0"/>
              <a:t>Global justice</a:t>
            </a:r>
          </a:p>
          <a:p>
            <a:pPr lvl="1"/>
            <a:r>
              <a:rPr lang="en-US" dirty="0"/>
              <a:t>Protection of individuals</a:t>
            </a:r>
          </a:p>
          <a:p>
            <a:pPr lvl="1"/>
            <a:r>
              <a:rPr lang="en-US" dirty="0"/>
              <a:t>Equality among citizens</a:t>
            </a:r>
          </a:p>
          <a:p>
            <a:pPr lvl="1"/>
            <a:r>
              <a:rPr lang="en-US" dirty="0"/>
              <a:t>Human dignity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7150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IN" b="1" dirty="0"/>
              <a:t>Unit-III: Rights and Obligation </a:t>
            </a:r>
            <a:endParaRPr lang="en-IN" dirty="0"/>
          </a:p>
          <a:p>
            <a:pPr lvl="1"/>
            <a:r>
              <a:rPr lang="en-US" dirty="0"/>
              <a:t>The Universality of Rights and Differentiated Rights </a:t>
            </a:r>
          </a:p>
          <a:p>
            <a:pPr lvl="1"/>
            <a:r>
              <a:rPr lang="en-US" dirty="0"/>
              <a:t>Rights, Obligation and Civil Disobedience </a:t>
            </a:r>
          </a:p>
          <a:p>
            <a:pPr lvl="1"/>
            <a:r>
              <a:rPr lang="en-US" dirty="0"/>
              <a:t>Theories of Political Obligation: Conservatism, Consent Theory, Anarchism </a:t>
            </a: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8612F-3552-6F07-ECCE-F2F0A3F60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Criticism of Universal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5575A-CFFA-36DB-E5CE-5B03FFF95A2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Some scholars argue:</a:t>
            </a:r>
          </a:p>
          <a:p>
            <a:r>
              <a:rPr lang="en-US" dirty="0"/>
              <a:t>Universal rights reflect </a:t>
            </a:r>
            <a:r>
              <a:rPr lang="en-US" b="1" dirty="0"/>
              <a:t>Western values</a:t>
            </a:r>
            <a:r>
              <a:rPr lang="en-US" dirty="0"/>
              <a:t>.</a:t>
            </a:r>
          </a:p>
          <a:p>
            <a:r>
              <a:rPr lang="en-US" dirty="0"/>
              <a:t>Criticism comes from:</a:t>
            </a:r>
          </a:p>
          <a:p>
            <a:pPr lvl="1"/>
            <a:r>
              <a:rPr lang="en-US" dirty="0"/>
              <a:t>Cultural relativists</a:t>
            </a:r>
          </a:p>
          <a:p>
            <a:pPr lvl="1"/>
            <a:r>
              <a:rPr lang="en-US" dirty="0"/>
              <a:t>Traditional societies</a:t>
            </a:r>
          </a:p>
          <a:p>
            <a:r>
              <a:rPr lang="en-US" dirty="0"/>
              <a:t>They argue that </a:t>
            </a:r>
            <a:r>
              <a:rPr lang="en-US" b="1" dirty="0"/>
              <a:t>local cultures must be respected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7667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67BC-FEE1-B27A-0770-10DC720E3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Differentiated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D1D30-FF93-2EF3-DBAC-C676BD18CB1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Differentiated rights refer to </a:t>
            </a:r>
            <a:r>
              <a:rPr lang="en-US" b="1" dirty="0"/>
              <a:t>special rights given to particular groups</a:t>
            </a:r>
            <a:r>
              <a:rPr lang="en-US" dirty="0"/>
              <a:t> in society.</a:t>
            </a:r>
          </a:p>
          <a:p>
            <a:r>
              <a:rPr lang="en-US" dirty="0"/>
              <a:t>Purpose:</a:t>
            </a:r>
          </a:p>
          <a:p>
            <a:pPr lvl="1"/>
            <a:r>
              <a:rPr lang="en-US" dirty="0"/>
              <a:t>To protect </a:t>
            </a:r>
            <a:r>
              <a:rPr lang="en-US" b="1" dirty="0"/>
              <a:t>vulnerable or minority groups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7469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D099A-6D80-9F3A-81D4-6CB5982B0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Differentiated Rights Are Needed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3F97B-1A8E-BBED-B8AB-685142D04BC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Reasons include:</a:t>
            </a:r>
          </a:p>
          <a:p>
            <a:pPr lvl="1"/>
            <a:r>
              <a:rPr lang="en-US" dirty="0"/>
              <a:t>Historical injustice</a:t>
            </a:r>
          </a:p>
          <a:p>
            <a:pPr lvl="1"/>
            <a:r>
              <a:rPr lang="en-US" dirty="0"/>
              <a:t>Social inequality</a:t>
            </a:r>
          </a:p>
          <a:p>
            <a:pPr lvl="1"/>
            <a:r>
              <a:rPr lang="en-US" dirty="0"/>
              <a:t>Cultural preservation</a:t>
            </a:r>
          </a:p>
          <a:p>
            <a:pPr lvl="1"/>
            <a:r>
              <a:rPr lang="en-US" dirty="0"/>
              <a:t>Political marginalization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05548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57C09-0F63-A8D1-9B2F-CA0897E6D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Examples of Differentiated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BFBAE-6584-90E0-A4D8-39B947E5767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Minority rights</a:t>
            </a:r>
          </a:p>
          <a:p>
            <a:pPr lvl="1"/>
            <a:r>
              <a:rPr lang="en-US" dirty="0"/>
              <a:t>Indigenous rights</a:t>
            </a:r>
          </a:p>
          <a:p>
            <a:pPr lvl="1"/>
            <a:r>
              <a:rPr lang="en-US" dirty="0"/>
              <a:t>Women's rights</a:t>
            </a:r>
          </a:p>
          <a:p>
            <a:pPr lvl="1"/>
            <a:r>
              <a:rPr lang="en-US" dirty="0"/>
              <a:t>Tribal rights</a:t>
            </a:r>
          </a:p>
          <a:p>
            <a:pPr lvl="1"/>
            <a:r>
              <a:rPr lang="en-US" dirty="0"/>
              <a:t>Disability rights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5264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AF5B2-3623-1747-7AE5-7152DECB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Rights vs Individual Rights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E667C-7ED2-89B9-092C-D8646392E65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Debate between:</a:t>
            </a:r>
          </a:p>
          <a:p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400EA4E-9B91-037D-F96B-A624D22B2A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988114"/>
              </p:ext>
            </p:extLst>
          </p:nvPr>
        </p:nvGraphicFramePr>
        <p:xfrm>
          <a:off x="457200" y="2590800"/>
          <a:ext cx="7467600" cy="1994853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3714539158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1566207101"/>
                    </a:ext>
                  </a:extLst>
                </a:gridCol>
              </a:tblGrid>
              <a:tr h="66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Individual Rights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Group Rights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167134"/>
                  </a:ext>
                </a:extLst>
              </a:tr>
              <a:tr h="66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Focus on individuals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Focus on communities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123781"/>
                  </a:ext>
                </a:extLst>
              </a:tr>
              <a:tr h="66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Liberal theory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Multicultural theory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9645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7720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338B-49FC-8A70-E6AB-9B6CAB367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Multiculturalism and Differentiated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C14A1-F4ED-3383-6854-DC168783210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Thinker:</a:t>
            </a:r>
          </a:p>
          <a:p>
            <a:r>
              <a:rPr lang="en-US" dirty="0"/>
              <a:t>Will </a:t>
            </a:r>
            <a:r>
              <a:rPr lang="en-US" dirty="0" err="1"/>
              <a:t>Kymlicka</a:t>
            </a:r>
            <a:endParaRPr lang="en-US" dirty="0"/>
          </a:p>
          <a:p>
            <a:r>
              <a:rPr lang="en-US" dirty="0"/>
              <a:t>Argument:</a:t>
            </a:r>
          </a:p>
          <a:p>
            <a:pPr lvl="1"/>
            <a:r>
              <a:rPr lang="en-US" dirty="0"/>
              <a:t>Minority cultures require </a:t>
            </a:r>
            <a:r>
              <a:rPr lang="en-US" b="1" dirty="0"/>
              <a:t>special rights to survive in a dominant society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24396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A6A8C-A344-C7F8-7620-C2B3DFFE0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Differentiated Rights (</a:t>
            </a:r>
            <a:r>
              <a:rPr lang="en-US" dirty="0" err="1"/>
              <a:t>Kymlicka</a:t>
            </a:r>
            <a:r>
              <a:rPr lang="en-US" dirty="0"/>
              <a:t>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73D09-CA32-9CE7-667C-1B8F80C3102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Three types:</a:t>
            </a:r>
          </a:p>
          <a:p>
            <a:pPr lvl="1"/>
            <a:r>
              <a:rPr lang="en-US" dirty="0"/>
              <a:t>Self-government rights</a:t>
            </a:r>
          </a:p>
          <a:p>
            <a:pPr lvl="1"/>
            <a:r>
              <a:rPr lang="en-US" dirty="0"/>
              <a:t>Polyethnic rights</a:t>
            </a:r>
          </a:p>
          <a:p>
            <a:pPr lvl="1"/>
            <a:r>
              <a:rPr lang="en-US" dirty="0"/>
              <a:t>Special representation rights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9549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8842D-5073-E99E-0850-5F17939D9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Differentiated Rights in India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C075A-BFF4-36CA-D12B-FE2EA887A4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Examples in India:</a:t>
            </a:r>
          </a:p>
          <a:p>
            <a:pPr lvl="1"/>
            <a:r>
              <a:rPr lang="en-US" dirty="0"/>
              <a:t>Reservation policies</a:t>
            </a:r>
          </a:p>
          <a:p>
            <a:pPr lvl="1"/>
            <a:r>
              <a:rPr lang="en-US" dirty="0"/>
              <a:t>Scheduled Tribe protections</a:t>
            </a:r>
          </a:p>
          <a:p>
            <a:pPr lvl="1"/>
            <a:r>
              <a:rPr lang="en-US" dirty="0"/>
              <a:t>Minority educational rights</a:t>
            </a:r>
          </a:p>
          <a:p>
            <a:pPr lvl="1"/>
            <a:r>
              <a:rPr lang="en-US" dirty="0"/>
              <a:t>Language protections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5843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C98EF-E7FB-D5CB-0975-304E5DC23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Constitutional Provisions in India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B5911-8771-CCCD-6E41-0948911CD90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Important Articles:</a:t>
            </a:r>
          </a:p>
          <a:p>
            <a:pPr lvl="1"/>
            <a:r>
              <a:rPr lang="en-IN" dirty="0"/>
              <a:t>Article 15 – Equality</a:t>
            </a:r>
          </a:p>
          <a:p>
            <a:pPr lvl="1"/>
            <a:r>
              <a:rPr lang="en-IN" dirty="0"/>
              <a:t>Article 29 – Cultural rights</a:t>
            </a:r>
          </a:p>
          <a:p>
            <a:pPr lvl="1"/>
            <a:r>
              <a:rPr lang="en-IN" dirty="0"/>
              <a:t>Article 30 – Minority educational rights</a:t>
            </a:r>
          </a:p>
          <a:p>
            <a:pPr lvl="1"/>
            <a:r>
              <a:rPr lang="en-IN" dirty="0"/>
              <a:t>Article 46 – Protection of weaker sections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2993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543E1-0E93-B009-CCF5-934EC026F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Debate: Universal vs Differentiated Rights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426EC58-BF2F-1F74-CA41-6B55896F348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48359813"/>
              </p:ext>
            </p:extLst>
          </p:nvPr>
        </p:nvGraphicFramePr>
        <p:xfrm>
          <a:off x="457200" y="1676400"/>
          <a:ext cx="7467600" cy="3092132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3695359503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3473177431"/>
                    </a:ext>
                  </a:extLst>
                </a:gridCol>
              </a:tblGrid>
              <a:tr h="7730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Universal Rights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Differentiated Rights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709829"/>
                  </a:ext>
                </a:extLst>
              </a:tr>
              <a:tr h="7730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Same rights for all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Special rights for groups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139414"/>
                  </a:ext>
                </a:extLst>
              </a:tr>
              <a:tr h="7730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Emphasis on equality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Emphasis on justice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053222"/>
                  </a:ext>
                </a:extLst>
              </a:tr>
              <a:tr h="7730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Liberal theory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Multicultural theory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682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402C8-0C0C-36EB-9434-FACC44BE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75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/>
              <a:t>Rights and Obligation </a:t>
            </a:r>
            <a:br>
              <a:rPr lang="en-IN" b="1" dirty="0"/>
            </a:br>
            <a:br>
              <a:rPr lang="en-IN" b="1" dirty="0"/>
            </a:br>
            <a:r>
              <a:rPr lang="en-US" b="1" dirty="0"/>
              <a:t>The Universality of Rights and Differentiated Rights </a:t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4719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596E-644E-08FE-E02F-E333B477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Balancing the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59B65-8ADA-9079-2B32-6F5EA1BAEC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Modern democracies try to balance:</a:t>
            </a:r>
          </a:p>
          <a:p>
            <a:pPr lvl="1"/>
            <a:r>
              <a:rPr lang="en-US" b="1" dirty="0"/>
              <a:t>Equality of all citizens</a:t>
            </a:r>
            <a:endParaRPr lang="en-US" dirty="0"/>
          </a:p>
          <a:p>
            <a:pPr lvl="1"/>
            <a:r>
              <a:rPr lang="en-US" b="1" dirty="0"/>
              <a:t>Protection of minority identities</a:t>
            </a:r>
            <a:endParaRPr lang="en-US" dirty="0"/>
          </a:p>
          <a:p>
            <a:r>
              <a:rPr lang="en-US" dirty="0"/>
              <a:t>This balance ensures </a:t>
            </a:r>
            <a:r>
              <a:rPr lang="en-US" b="1" dirty="0"/>
              <a:t>justice and stability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99992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9BCBF-B0D8-D3E4-266D-81727147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Contemporary Relevance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58B06-8CDC-3D1E-DE4C-D88062ACA57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Current debates include:</a:t>
            </a:r>
          </a:p>
          <a:p>
            <a:pPr lvl="1"/>
            <a:r>
              <a:rPr lang="en-US" dirty="0"/>
              <a:t>Indigenous rights</a:t>
            </a:r>
          </a:p>
          <a:p>
            <a:pPr lvl="1"/>
            <a:r>
              <a:rPr lang="en-US" dirty="0"/>
              <a:t>Gender equality</a:t>
            </a:r>
          </a:p>
          <a:p>
            <a:pPr lvl="1"/>
            <a:r>
              <a:rPr lang="en-US" dirty="0"/>
              <a:t>LGBTQ+ rights</a:t>
            </a:r>
          </a:p>
          <a:p>
            <a:pPr lvl="1"/>
            <a:r>
              <a:rPr lang="en-US" dirty="0"/>
              <a:t>Minority protection</a:t>
            </a:r>
          </a:p>
          <a:p>
            <a:r>
              <a:rPr lang="en-US" dirty="0"/>
              <a:t>These debates shape modern human rights discourse.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79328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E363C-2521-0DC9-6CC4-069AEFF0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C6001-6746-CB6D-9908-2B3D604D00E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Key Points:</a:t>
            </a:r>
          </a:p>
          <a:p>
            <a:pPr lvl="1"/>
            <a:r>
              <a:rPr lang="en-US" dirty="0"/>
              <a:t>Rights and obligations are interconnected.</a:t>
            </a:r>
          </a:p>
          <a:p>
            <a:pPr lvl="1"/>
            <a:r>
              <a:rPr lang="en-US" dirty="0"/>
              <a:t>Human rights are </a:t>
            </a:r>
            <a:r>
              <a:rPr lang="en-US" b="1" dirty="0"/>
              <a:t>universal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Some groups require </a:t>
            </a:r>
            <a:r>
              <a:rPr lang="en-US" b="1" dirty="0"/>
              <a:t>differentiated rights</a:t>
            </a:r>
            <a:r>
              <a:rPr lang="en-US" dirty="0"/>
              <a:t> for justice.</a:t>
            </a:r>
          </a:p>
          <a:p>
            <a:pPr lvl="1"/>
            <a:r>
              <a:rPr lang="en-US" dirty="0"/>
              <a:t>Democracies must balance </a:t>
            </a:r>
            <a:r>
              <a:rPr lang="en-US" b="1" dirty="0"/>
              <a:t>equality and diversity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6487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45F1-B308-0F94-C089-FDB43143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3E2E2-BBC1-03A8-CE29-13E71A92377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After this lecture students will be able to:</a:t>
            </a:r>
          </a:p>
          <a:p>
            <a:pPr lvl="1"/>
            <a:r>
              <a:rPr lang="en-US" dirty="0"/>
              <a:t>Understand the meaning of </a:t>
            </a:r>
            <a:r>
              <a:rPr lang="en-US" b="1" dirty="0"/>
              <a:t>rights and obligations</a:t>
            </a:r>
            <a:endParaRPr lang="en-US" dirty="0"/>
          </a:p>
          <a:p>
            <a:pPr lvl="1"/>
            <a:r>
              <a:rPr lang="en-US" dirty="0"/>
              <a:t>Explain the </a:t>
            </a:r>
            <a:r>
              <a:rPr lang="en-US" b="1" dirty="0"/>
              <a:t>relationship between rights and duties</a:t>
            </a:r>
            <a:endParaRPr lang="en-US" dirty="0"/>
          </a:p>
          <a:p>
            <a:pPr lvl="1"/>
            <a:r>
              <a:rPr lang="en-US" dirty="0"/>
              <a:t>Understand </a:t>
            </a:r>
            <a:r>
              <a:rPr lang="en-US" b="1" dirty="0"/>
              <a:t>universality of rights</a:t>
            </a:r>
            <a:endParaRPr lang="en-US" dirty="0"/>
          </a:p>
          <a:p>
            <a:pPr lvl="1"/>
            <a:r>
              <a:rPr lang="en-US" dirty="0"/>
              <a:t>Examine </a:t>
            </a:r>
            <a:r>
              <a:rPr lang="en-US" b="1" dirty="0"/>
              <a:t>differentiated rights</a:t>
            </a:r>
            <a:endParaRPr lang="en-US" dirty="0"/>
          </a:p>
          <a:p>
            <a:pPr lvl="1"/>
            <a:r>
              <a:rPr lang="en-US" dirty="0"/>
              <a:t>Analyze debates between </a:t>
            </a:r>
            <a:r>
              <a:rPr lang="en-US" b="1" dirty="0"/>
              <a:t>universalism and multiculturalism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113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99F2E-45DB-4869-E7A3-166BD2FD7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Meaning of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5636C-BA46-89A7-A933-B371E79F226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Rights refer to </a:t>
            </a:r>
            <a:r>
              <a:rPr lang="en-US" b="1" dirty="0"/>
              <a:t>claims or entitlements that individuals possess</a:t>
            </a:r>
            <a:r>
              <a:rPr lang="en-US" dirty="0"/>
              <a:t> in society.</a:t>
            </a:r>
          </a:p>
          <a:p>
            <a:r>
              <a:rPr lang="en-US" dirty="0"/>
              <a:t>Definitions:</a:t>
            </a:r>
          </a:p>
          <a:p>
            <a:pPr lvl="1"/>
            <a:r>
              <a:rPr lang="en-US" b="1" dirty="0"/>
              <a:t>Harold Laski</a:t>
            </a:r>
            <a:r>
              <a:rPr lang="en-US" dirty="0"/>
              <a:t>: Rights are those conditions of social life without which no person can develop their personality.</a:t>
            </a:r>
          </a:p>
          <a:p>
            <a:pPr lvl="1"/>
            <a:r>
              <a:rPr lang="en-US" dirty="0"/>
              <a:t>Rights ensure </a:t>
            </a:r>
            <a:r>
              <a:rPr lang="en-US" b="1" dirty="0"/>
              <a:t>freedom, dignity and equality</a:t>
            </a:r>
            <a:r>
              <a:rPr lang="en-US" dirty="0"/>
              <a:t>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Right to life</a:t>
            </a:r>
          </a:p>
          <a:p>
            <a:pPr lvl="1"/>
            <a:r>
              <a:rPr lang="en-US" dirty="0"/>
              <a:t>Right to liberty</a:t>
            </a:r>
          </a:p>
          <a:p>
            <a:pPr lvl="1"/>
            <a:r>
              <a:rPr lang="en-US" dirty="0"/>
              <a:t>Right to education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795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E90DC-EE9B-B2F6-5698-4143C8B6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Meaning of Obligation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A5A3A-05E6-B6AD-9B7B-BECFE179560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Obligations are </a:t>
            </a:r>
            <a:r>
              <a:rPr lang="en-US" b="1" dirty="0"/>
              <a:t>duties or responsibilities individuals owe to society and the state</a:t>
            </a:r>
            <a:r>
              <a:rPr lang="en-US" dirty="0"/>
              <a:t>.</a:t>
            </a:r>
          </a:p>
          <a:p>
            <a:r>
              <a:rPr lang="en-US" dirty="0"/>
              <a:t>They ensure:</a:t>
            </a:r>
          </a:p>
          <a:p>
            <a:pPr lvl="1"/>
            <a:r>
              <a:rPr lang="en-US" dirty="0"/>
              <a:t>Social harmony</a:t>
            </a:r>
          </a:p>
          <a:p>
            <a:pPr lvl="1"/>
            <a:r>
              <a:rPr lang="en-US" dirty="0"/>
              <a:t>Respect for others' rights</a:t>
            </a:r>
          </a:p>
          <a:p>
            <a:pPr lvl="1"/>
            <a:r>
              <a:rPr lang="en-US" dirty="0"/>
              <a:t>Responsible citizenship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Paying taxes</a:t>
            </a:r>
          </a:p>
          <a:p>
            <a:pPr lvl="1"/>
            <a:r>
              <a:rPr lang="en-US" dirty="0"/>
              <a:t>Following laws</a:t>
            </a:r>
          </a:p>
          <a:p>
            <a:pPr lvl="1"/>
            <a:r>
              <a:rPr lang="en-US" dirty="0"/>
              <a:t>Respecting national symbols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352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FB757-8A95-C925-A2CB-99C8BF6EB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Rights and Obligations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970B6-DFFE-9DB7-C312-5A6A62FA920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Rights and obligations are </a:t>
            </a:r>
            <a:r>
              <a:rPr lang="en-US" b="1" dirty="0"/>
              <a:t>interdependent</a:t>
            </a:r>
            <a:r>
              <a:rPr lang="en-US" dirty="0"/>
              <a:t>.</a:t>
            </a:r>
          </a:p>
          <a:p>
            <a:r>
              <a:rPr lang="en-US" dirty="0"/>
              <a:t>Principle:</a:t>
            </a:r>
          </a:p>
          <a:p>
            <a:r>
              <a:rPr lang="en-US" b="1" dirty="0"/>
              <a:t>Every right implies a duty.</a:t>
            </a:r>
            <a:endParaRPr lang="en-US" dirty="0"/>
          </a:p>
          <a:p>
            <a:r>
              <a:rPr lang="en-US" dirty="0"/>
              <a:t>Example:</a:t>
            </a:r>
          </a:p>
          <a:p>
            <a:endParaRPr lang="en-IN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03ABF8E-C869-F2D6-31A4-189C23FFD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471785"/>
              </p:ext>
            </p:extLst>
          </p:nvPr>
        </p:nvGraphicFramePr>
        <p:xfrm>
          <a:off x="762000" y="3488372"/>
          <a:ext cx="7162800" cy="2302827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1934266326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1497326038"/>
                    </a:ext>
                  </a:extLst>
                </a:gridCol>
              </a:tblGrid>
              <a:tr h="7676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Right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Corresponding Obligation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9016"/>
                  </a:ext>
                </a:extLst>
              </a:tr>
              <a:tr h="7676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Right to speech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Duty not to harm others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752149"/>
                  </a:ext>
                </a:extLst>
              </a:tr>
              <a:tr h="7676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Right to education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Duty to respect institutions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713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99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29E00-71CF-A1BD-7634-6F716D10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Rights in Democratic Society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01C92-D0F4-0F30-DEDD-FCADA5AD4AD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 a democracy:</a:t>
            </a:r>
          </a:p>
          <a:p>
            <a:r>
              <a:rPr lang="en-US" dirty="0"/>
              <a:t>Rights guarantee:</a:t>
            </a:r>
          </a:p>
          <a:p>
            <a:pPr lvl="1"/>
            <a:r>
              <a:rPr lang="en-US" dirty="0"/>
              <a:t>Liberty</a:t>
            </a:r>
          </a:p>
          <a:p>
            <a:pPr lvl="1"/>
            <a:r>
              <a:rPr lang="en-US" dirty="0"/>
              <a:t>Equality</a:t>
            </a:r>
          </a:p>
          <a:p>
            <a:pPr lvl="1"/>
            <a:r>
              <a:rPr lang="en-US" dirty="0"/>
              <a:t>Participation</a:t>
            </a:r>
          </a:p>
          <a:p>
            <a:pPr lvl="1"/>
            <a:r>
              <a:rPr lang="en-US" dirty="0"/>
              <a:t>Justice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Voting rights</a:t>
            </a:r>
          </a:p>
          <a:p>
            <a:pPr lvl="1"/>
            <a:r>
              <a:rPr lang="en-US" dirty="0"/>
              <a:t>Freedom of expression</a:t>
            </a:r>
          </a:p>
          <a:p>
            <a:pPr lvl="1"/>
            <a:r>
              <a:rPr lang="en-US" dirty="0"/>
              <a:t>Political participation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55397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AD985-C810-F8FD-BD83-50043D5EA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9044F-60C3-9E4F-8FE1-6C6FBF6D57E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Major categories:</a:t>
            </a:r>
          </a:p>
          <a:p>
            <a:pPr lvl="1"/>
            <a:r>
              <a:rPr lang="en-US" b="1" dirty="0"/>
              <a:t>Natural Rights</a:t>
            </a:r>
            <a:endParaRPr lang="en-US" dirty="0"/>
          </a:p>
          <a:p>
            <a:pPr lvl="1"/>
            <a:r>
              <a:rPr lang="en-US" b="1" dirty="0"/>
              <a:t>Civil Rights</a:t>
            </a:r>
            <a:endParaRPr lang="en-US" dirty="0"/>
          </a:p>
          <a:p>
            <a:pPr lvl="1"/>
            <a:r>
              <a:rPr lang="en-US" b="1" dirty="0"/>
              <a:t>Political Rights</a:t>
            </a:r>
            <a:endParaRPr lang="en-US" dirty="0"/>
          </a:p>
          <a:p>
            <a:pPr lvl="1"/>
            <a:r>
              <a:rPr lang="en-US" b="1" dirty="0"/>
              <a:t>Social and Economic Rights</a:t>
            </a:r>
            <a:endParaRPr lang="en-US" dirty="0"/>
          </a:p>
          <a:p>
            <a:pPr lvl="1"/>
            <a:r>
              <a:rPr lang="en-US" b="1" dirty="0"/>
              <a:t>Cultural Rights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7460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8962</TotalTime>
  <Words>839</Words>
  <Application>Microsoft Office PowerPoint</Application>
  <PresentationFormat>On-screen Show (4:3)</PresentationFormat>
  <Paragraphs>213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Andalus</vt:lpstr>
      <vt:lpstr>Angsana New</vt:lpstr>
      <vt:lpstr>Arial</vt:lpstr>
      <vt:lpstr>Calibri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Rights and Obligation   The Universality of Rights and Differentiated Rights  </vt:lpstr>
      <vt:lpstr>Learning Objectives</vt:lpstr>
      <vt:lpstr>Meaning of Rights</vt:lpstr>
      <vt:lpstr>Meaning of Obligation</vt:lpstr>
      <vt:lpstr>Relationship Between Rights and Obligations</vt:lpstr>
      <vt:lpstr>Rights in Democratic Society</vt:lpstr>
      <vt:lpstr>Types of Rights</vt:lpstr>
      <vt:lpstr>Natural Rights</vt:lpstr>
      <vt:lpstr>Civil Rights</vt:lpstr>
      <vt:lpstr>Political Rights</vt:lpstr>
      <vt:lpstr>Social and Economic Rights</vt:lpstr>
      <vt:lpstr>Cultural Rights</vt:lpstr>
      <vt:lpstr>Meaning of Universality of Rights</vt:lpstr>
      <vt:lpstr>Historical Development of Universal Rights</vt:lpstr>
      <vt:lpstr>Universal Declaration of Human Rights</vt:lpstr>
      <vt:lpstr>Core Universal Human Rights</vt:lpstr>
      <vt:lpstr>Importance of Universal Rights</vt:lpstr>
      <vt:lpstr>Criticism of Universal Rights</vt:lpstr>
      <vt:lpstr>Differentiated Rights</vt:lpstr>
      <vt:lpstr>Why Differentiated Rights Are Needed</vt:lpstr>
      <vt:lpstr>Examples of Differentiated Rights</vt:lpstr>
      <vt:lpstr>Group Rights vs Individual Rights</vt:lpstr>
      <vt:lpstr>Multiculturalism and Differentiated Rights</vt:lpstr>
      <vt:lpstr>Types of Differentiated Rights (Kymlicka)</vt:lpstr>
      <vt:lpstr>Differentiated Rights in India</vt:lpstr>
      <vt:lpstr>Constitutional Provisions in India</vt:lpstr>
      <vt:lpstr>Debate: Universal vs Differentiated Rights</vt:lpstr>
      <vt:lpstr>Balancing the Two</vt:lpstr>
      <vt:lpstr>Contemporary Relevance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197</cp:revision>
  <dcterms:created xsi:type="dcterms:W3CDTF">2006-08-16T00:00:00Z</dcterms:created>
  <dcterms:modified xsi:type="dcterms:W3CDTF">2026-03-17T06:25:41Z</dcterms:modified>
</cp:coreProperties>
</file>