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slides/slide8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 id="279" r:id="rId18"/>
    <p:sldId id="280" r:id="rId19"/>
    <p:sldId id="281" r:id="rId20"/>
    <p:sldId id="282" r:id="rId21"/>
    <p:sldId id="283" r:id="rId22"/>
    <p:sldId id="284" r:id="rId23"/>
    <p:sldId id="258" r:id="rId24"/>
    <p:sldId id="285" r:id="rId25"/>
    <p:sldId id="286" r:id="rId26"/>
    <p:sldId id="287" r:id="rId27"/>
    <p:sldId id="288" r:id="rId28"/>
    <p:sldId id="289" r:id="rId29"/>
    <p:sldId id="290" r:id="rId30"/>
    <p:sldId id="291" r:id="rId31"/>
    <p:sldId id="292" r:id="rId32"/>
    <p:sldId id="293" r:id="rId33"/>
    <p:sldId id="294" r:id="rId34"/>
    <p:sldId id="295" r:id="rId35"/>
    <p:sldId id="296" r:id="rId36"/>
    <p:sldId id="297" r:id="rId37"/>
    <p:sldId id="259" r:id="rId38"/>
    <p:sldId id="260" r:id="rId39"/>
    <p:sldId id="298" r:id="rId40"/>
    <p:sldId id="299" r:id="rId41"/>
    <p:sldId id="300"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261" r:id="rId56"/>
    <p:sldId id="314" r:id="rId57"/>
    <p:sldId id="315" r:id="rId58"/>
    <p:sldId id="316" r:id="rId59"/>
    <p:sldId id="317" r:id="rId60"/>
    <p:sldId id="318" r:id="rId61"/>
    <p:sldId id="319" r:id="rId62"/>
    <p:sldId id="320" r:id="rId63"/>
    <p:sldId id="321" r:id="rId64"/>
    <p:sldId id="322" r:id="rId65"/>
    <p:sldId id="323" r:id="rId66"/>
    <p:sldId id="262" r:id="rId67"/>
    <p:sldId id="324" r:id="rId68"/>
    <p:sldId id="325" r:id="rId69"/>
    <p:sldId id="326" r:id="rId70"/>
    <p:sldId id="327" r:id="rId71"/>
    <p:sldId id="328" r:id="rId72"/>
    <p:sldId id="329" r:id="rId73"/>
    <p:sldId id="330" r:id="rId74"/>
    <p:sldId id="331" r:id="rId75"/>
    <p:sldId id="332" r:id="rId76"/>
    <p:sldId id="333" r:id="rId77"/>
    <p:sldId id="334" r:id="rId78"/>
    <p:sldId id="335" r:id="rId79"/>
    <p:sldId id="336" r:id="rId80"/>
    <p:sldId id="337" r:id="rId81"/>
    <p:sldId id="338" r:id="rId82"/>
    <p:sldId id="263" r:id="rId83"/>
    <p:sldId id="264" r:id="rId8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5BCAD085-E8A6-8845-BD4E-CB4CCA059FC4}" type="datetimeFigureOut">
              <a:rPr lang="en-US" smtClean="0"/>
              <a:pPr/>
              <a:t>3/17/2026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C1FF6DA9-008F-8B48-92A6-B652298478BF}"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5BCAD085-E8A6-8845-BD4E-CB4CCA059FC4}" type="datetimeFigureOut">
              <a:rPr lang="en-US" smtClean="0"/>
              <a:pPr/>
              <a:t>3/17/2026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C1FF6DA9-008F-8B48-92A6-B652298478BF}"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BCAD085-E8A6-8845-BD4E-CB4CCA059FC4}"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BCAD085-E8A6-8845-BD4E-CB4CCA059FC4}"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5BCAD085-E8A6-8845-BD4E-CB4CCA059FC4}" type="datetimeFigureOut">
              <a:rPr lang="en-US" smtClean="0"/>
              <a:pPr/>
              <a:t>3/17/2026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C1FF6DA9-008F-8B48-92A6-B652298478BF}"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1753"/>
            <a:ext cx="7772400" cy="1289303"/>
          </a:xfrm>
        </p:spPr>
        <p:txBody>
          <a:bodyPr/>
          <a:lstStyle/>
          <a:p>
            <a:endParaRPr dirty="0"/>
          </a:p>
        </p:txBody>
      </p:sp>
      <p:sp>
        <p:nvSpPr>
          <p:cNvPr id="3" name="Subtitle 2"/>
          <p:cNvSpPr>
            <a:spLocks noGrp="1"/>
          </p:cNvSpPr>
          <p:nvPr>
            <p:ph type="subTitle" idx="1"/>
          </p:nvPr>
        </p:nvSpPr>
        <p:spPr>
          <a:xfrm>
            <a:off x="685800" y="1591056"/>
            <a:ext cx="7918704" cy="4379976"/>
          </a:xfrm>
        </p:spPr>
        <p:txBody>
          <a:bodyPr/>
          <a:lstStyle/>
          <a:p>
            <a:r>
              <a:rPr lang="en-US" dirty="0" smtClean="0">
                <a:solidFill>
                  <a:schemeClr val="tx1"/>
                </a:solidFill>
              </a:rPr>
              <a:t>Topic- </a:t>
            </a:r>
            <a:r>
              <a:rPr lang="en-US" sz="4400" b="1" dirty="0" smtClean="0">
                <a:solidFill>
                  <a:schemeClr val="tx1"/>
                </a:solidFill>
              </a:rPr>
              <a:t>Administrative </a:t>
            </a:r>
            <a:r>
              <a:rPr lang="en-US" sz="4400" b="1" dirty="0" smtClean="0">
                <a:solidFill>
                  <a:schemeClr val="tx1"/>
                </a:solidFill>
              </a:rPr>
              <a:t>Culture</a:t>
            </a:r>
            <a:endParaRPr lang="en-US" b="1" dirty="0" smtClean="0">
              <a:solidFill>
                <a:schemeClr val="tx1"/>
              </a:solidFill>
            </a:endParaRPr>
          </a:p>
          <a:p>
            <a:r>
              <a:rPr dirty="0" smtClean="0">
                <a:solidFill>
                  <a:schemeClr val="tx1"/>
                </a:solidFill>
              </a:rPr>
              <a:t>Understanding </a:t>
            </a:r>
            <a:r>
              <a:rPr dirty="0">
                <a:solidFill>
                  <a:schemeClr val="tx1"/>
                </a:solidFill>
              </a:rPr>
              <a:t>the Role and Impact in Public </a:t>
            </a:r>
            <a:r>
              <a:rPr dirty="0" smtClean="0">
                <a:solidFill>
                  <a:schemeClr val="tx1"/>
                </a:solidFill>
              </a:rPr>
              <a:t>Administration</a:t>
            </a:r>
            <a:endParaRPr lang="en-US" dirty="0" smtClean="0">
              <a:solidFill>
                <a:schemeClr val="tx1"/>
              </a:solidFill>
            </a:endParaRPr>
          </a:p>
          <a:p>
            <a:r>
              <a:rPr lang="en-US" dirty="0" smtClean="0">
                <a:solidFill>
                  <a:schemeClr val="tx1"/>
                </a:solidFill>
              </a:rPr>
              <a:t>Presented by-</a:t>
            </a:r>
            <a:r>
              <a:rPr lang="en-US" b="1" dirty="0" err="1" smtClean="0">
                <a:solidFill>
                  <a:schemeClr val="tx1"/>
                </a:solidFill>
              </a:rPr>
              <a:t>Pranjal</a:t>
            </a:r>
            <a:r>
              <a:rPr lang="en-US" b="1" dirty="0" smtClean="0">
                <a:solidFill>
                  <a:schemeClr val="tx1"/>
                </a:solidFill>
              </a:rPr>
              <a:t> </a:t>
            </a:r>
            <a:r>
              <a:rPr lang="en-US" b="1" dirty="0" err="1" smtClean="0">
                <a:solidFill>
                  <a:schemeClr val="tx1"/>
                </a:solidFill>
              </a:rPr>
              <a:t>Patiri</a:t>
            </a:r>
            <a:endParaRPr lang="en-US" b="1" dirty="0" smtClean="0">
              <a:solidFill>
                <a:schemeClr val="tx1"/>
              </a:solidFill>
            </a:endParaRPr>
          </a:p>
          <a:p>
            <a:r>
              <a:rPr lang="en-US" dirty="0" smtClean="0">
                <a:solidFill>
                  <a:schemeClr val="tx1"/>
                </a:solidFill>
              </a:rPr>
              <a:t>Associate Professor</a:t>
            </a:r>
          </a:p>
          <a:p>
            <a:r>
              <a:rPr lang="en-US" dirty="0" smtClean="0">
                <a:solidFill>
                  <a:schemeClr val="tx1"/>
                </a:solidFill>
              </a:rPr>
              <a:t>Department of Political Science</a:t>
            </a:r>
            <a:endParaRPr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 Legal and Institutional Framework</a:t>
            </a:r>
          </a:p>
          <a:p>
            <a:r>
              <a:rPr lang="en-US" dirty="0" smtClean="0"/>
              <a:t>Administrative culture is shaped by the legal and constitutional framework within which it functions.</a:t>
            </a:r>
          </a:p>
          <a:p>
            <a:r>
              <a:rPr lang="en-US" dirty="0" smtClean="0"/>
              <a:t>Laws, regulations, and institutional norms establish the rules of conduct for administrators and public officials.</a:t>
            </a:r>
          </a:p>
          <a:p>
            <a:r>
              <a:rPr lang="en-US" dirty="0" smtClean="0"/>
              <a:t>The presence of institutions like the civil service, administrative tribunals, and ombudsman offices influences the functioning of the administrative system.</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9178"/>
          </a:xfrm>
        </p:spPr>
        <p:txBody>
          <a:bodyPr>
            <a:normAutofit fontScale="90000"/>
          </a:bodyPr>
          <a:lstStyle/>
          <a:p>
            <a:endParaRPr lang="en-US" dirty="0"/>
          </a:p>
        </p:txBody>
      </p:sp>
      <p:sp>
        <p:nvSpPr>
          <p:cNvPr id="3" name="Content Placeholder 2"/>
          <p:cNvSpPr>
            <a:spLocks noGrp="1"/>
          </p:cNvSpPr>
          <p:nvPr>
            <p:ph sz="quarter" idx="1"/>
          </p:nvPr>
        </p:nvSpPr>
        <p:spPr>
          <a:xfrm>
            <a:off x="457200" y="1078992"/>
            <a:ext cx="8229600" cy="5266944"/>
          </a:xfrm>
        </p:spPr>
        <p:txBody>
          <a:bodyPr>
            <a:normAutofit/>
          </a:bodyPr>
          <a:lstStyle/>
          <a:p>
            <a:r>
              <a:rPr lang="en-US" b="1" dirty="0" smtClean="0"/>
              <a:t>2. Behavioral Components</a:t>
            </a:r>
          </a:p>
          <a:p>
            <a:r>
              <a:rPr lang="en-US" dirty="0" smtClean="0"/>
              <a:t>Behavioral components reflect the attitudes, values, and interpersonal relationships within the administrative system. They define how public officials behave and interact with citizens and other stakeholders.</a:t>
            </a:r>
          </a:p>
          <a:p>
            <a:r>
              <a:rPr lang="en-US" b="1" dirty="0" smtClean="0"/>
              <a:t>(a) Political Neutrality vs. Political Commitment</a:t>
            </a:r>
          </a:p>
          <a:p>
            <a:r>
              <a:rPr lang="en-US" dirty="0" smtClean="0"/>
              <a:t>In some systems, administrators are expected to remain politically neutral and implement policies impartially.</a:t>
            </a:r>
          </a:p>
          <a:p>
            <a:r>
              <a:rPr lang="en-US" dirty="0" smtClean="0"/>
              <a:t>In others, political loyalty and ideological alignment are considered important for career advancement.</a:t>
            </a:r>
          </a:p>
          <a:p>
            <a:r>
              <a:rPr lang="en-US" dirty="0" smtClean="0"/>
              <a:t>This balance determines whether the administrative culture fosters professionalism or political interference.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Responsiveness and Accountability</a:t>
            </a:r>
          </a:p>
          <a:p>
            <a:r>
              <a:rPr lang="en-US" dirty="0" smtClean="0"/>
              <a:t>Administrative culture is shaped by how responsive officials are to public demands and how accountable they are for their decisions.</a:t>
            </a:r>
          </a:p>
          <a:p>
            <a:r>
              <a:rPr lang="en-US" dirty="0" smtClean="0"/>
              <a:t>Responsiveness implies the willingness of administrators to address the needs of citizens, while accountability ensures that they are answerable for their actions.</a:t>
            </a:r>
          </a:p>
          <a:p>
            <a:r>
              <a:rPr lang="en-US" dirty="0" smtClean="0"/>
              <a:t>Mechanisms such as parliamentary oversight, public audits, and grievance </a:t>
            </a:r>
            <a:r>
              <a:rPr lang="en-US" dirty="0" err="1" smtClean="0"/>
              <a:t>redressal</a:t>
            </a:r>
            <a:r>
              <a:rPr lang="en-US" dirty="0" smtClean="0"/>
              <a:t> systems enhance accountability.</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 Interpersonal Relationships and Work Ethic</a:t>
            </a:r>
          </a:p>
          <a:p>
            <a:r>
              <a:rPr lang="en-US" dirty="0" smtClean="0"/>
              <a:t>The nature of interpersonal relationships among administrators and with the public influences administrative efficiency.</a:t>
            </a:r>
          </a:p>
          <a:p>
            <a:r>
              <a:rPr lang="en-US" dirty="0" smtClean="0"/>
              <a:t>A culture of cooperation, mutual respect, and professional integrity fosters better service delivery.</a:t>
            </a:r>
          </a:p>
          <a:p>
            <a:r>
              <a:rPr lang="en-US" dirty="0" smtClean="0"/>
              <a:t>Work ethic is influenced by societal values and administrative traditions.</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Normative Components</a:t>
            </a:r>
          </a:p>
          <a:p>
            <a:r>
              <a:rPr lang="en-US" dirty="0" smtClean="0"/>
              <a:t>Normative components refer to the underlying values and ethical standards that guide administrative behavior and decision-making.</a:t>
            </a:r>
          </a:p>
          <a:p>
            <a:r>
              <a:rPr lang="en-US" b="1" dirty="0" smtClean="0"/>
              <a:t>(a) Rule of Law and Legal Rationality</a:t>
            </a:r>
          </a:p>
          <a:p>
            <a:r>
              <a:rPr lang="en-US" dirty="0" smtClean="0"/>
              <a:t>Administrative culture is rooted in the principle of the rule of law, where decisions are made based on established legal norms rather than personal discretion.</a:t>
            </a:r>
          </a:p>
          <a:p>
            <a:r>
              <a:rPr lang="en-US" dirty="0" smtClean="0"/>
              <a:t>Legal rationality implies that all administrative actions must be justified under the law.</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7426"/>
          </a:xfrm>
        </p:spPr>
        <p:txBody>
          <a:bodyPr>
            <a:normAutofit fontScale="90000"/>
          </a:bodyPr>
          <a:lstStyle/>
          <a:p>
            <a:endParaRPr lang="en-US" dirty="0"/>
          </a:p>
        </p:txBody>
      </p:sp>
      <p:sp>
        <p:nvSpPr>
          <p:cNvPr id="3" name="Content Placeholder 2"/>
          <p:cNvSpPr>
            <a:spLocks noGrp="1"/>
          </p:cNvSpPr>
          <p:nvPr>
            <p:ph sz="quarter" idx="1"/>
          </p:nvPr>
        </p:nvSpPr>
        <p:spPr>
          <a:xfrm>
            <a:off x="457200" y="658368"/>
            <a:ext cx="8229600" cy="5815584"/>
          </a:xfrm>
        </p:spPr>
        <p:txBody>
          <a:bodyPr>
            <a:normAutofit fontScale="92500" lnSpcReduction="20000"/>
          </a:bodyPr>
          <a:lstStyle/>
          <a:p>
            <a:r>
              <a:rPr lang="en-US" b="1" dirty="0" smtClean="0"/>
              <a:t>(b) Integrity and Ethical Standards</a:t>
            </a:r>
          </a:p>
          <a:p>
            <a:r>
              <a:rPr lang="en-US" dirty="0" smtClean="0"/>
              <a:t>Integrity involves adherence to ethical principles such as honesty, fairness, and impartiality.</a:t>
            </a:r>
          </a:p>
          <a:p>
            <a:r>
              <a:rPr lang="en-US" dirty="0" smtClean="0"/>
              <a:t>Codes of conduct and ethics frameworks define acceptable behavior for public officials.</a:t>
            </a:r>
          </a:p>
          <a:p>
            <a:r>
              <a:rPr lang="en-US" dirty="0" smtClean="0"/>
              <a:t>Anti-corruption measures, whistleblower protection, and transparency laws strengthen ethical governance.</a:t>
            </a:r>
          </a:p>
          <a:p>
            <a:r>
              <a:rPr lang="en-US" b="1" dirty="0" smtClean="0"/>
              <a:t>(c) Meritocracy and Professionalism</a:t>
            </a:r>
          </a:p>
          <a:p>
            <a:r>
              <a:rPr lang="en-US" dirty="0" smtClean="0"/>
              <a:t>Merit-based recruitment and promotion ensure that competent and qualified individuals occupy administrative positions.</a:t>
            </a:r>
          </a:p>
          <a:p>
            <a:r>
              <a:rPr lang="en-US" dirty="0" smtClean="0"/>
              <a:t>Professional training and career development programs enhance the technical and managerial capacity of administrators.</a:t>
            </a:r>
          </a:p>
          <a:p>
            <a:r>
              <a:rPr lang="en-US" dirty="0" smtClean="0"/>
              <a:t>Professionalism fosters efficiency, fairness, and objectivity in administrative functioning.</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83730"/>
          </a:xfrm>
        </p:spPr>
        <p:txBody>
          <a:bodyPr>
            <a:normAutofit fontScale="90000"/>
          </a:bodyPr>
          <a:lstStyle/>
          <a:p>
            <a:endParaRPr lang="en-US" dirty="0"/>
          </a:p>
        </p:txBody>
      </p:sp>
      <p:sp>
        <p:nvSpPr>
          <p:cNvPr id="3" name="Content Placeholder 2"/>
          <p:cNvSpPr>
            <a:spLocks noGrp="1"/>
          </p:cNvSpPr>
          <p:nvPr>
            <p:ph sz="quarter" idx="1"/>
          </p:nvPr>
        </p:nvSpPr>
        <p:spPr>
          <a:xfrm>
            <a:off x="457200" y="777240"/>
            <a:ext cx="8229600" cy="5348923"/>
          </a:xfrm>
        </p:spPr>
        <p:txBody>
          <a:bodyPr>
            <a:normAutofit/>
          </a:bodyPr>
          <a:lstStyle/>
          <a:p>
            <a:r>
              <a:rPr lang="en-US" b="1" dirty="0" smtClean="0"/>
              <a:t>4. Functional Components</a:t>
            </a:r>
          </a:p>
          <a:p>
            <a:r>
              <a:rPr lang="en-US" dirty="0" smtClean="0"/>
              <a:t>Functional components define the operational aspects of administration, including decision-making processes, resource management, and public service delivery.</a:t>
            </a:r>
          </a:p>
          <a:p>
            <a:r>
              <a:rPr lang="en-US" b="1" dirty="0" smtClean="0"/>
              <a:t>(a) Decision-Making and Policy Implementation</a:t>
            </a:r>
          </a:p>
          <a:p>
            <a:r>
              <a:rPr lang="en-US" dirty="0" smtClean="0"/>
              <a:t>Decision-making processes in public administration are influenced by the administrative culture.</a:t>
            </a:r>
          </a:p>
          <a:p>
            <a:r>
              <a:rPr lang="en-US" dirty="0" smtClean="0"/>
              <a:t>Rational, evidence-based decision-making is a hallmark of a professional administrative culture.</a:t>
            </a:r>
          </a:p>
          <a:p>
            <a:r>
              <a:rPr lang="en-US" dirty="0" smtClean="0"/>
              <a:t>Policy implementation involves translating political decisions into concrete actions.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Innovation and Adaptability</a:t>
            </a:r>
          </a:p>
          <a:p>
            <a:r>
              <a:rPr lang="en-US" dirty="0" smtClean="0"/>
              <a:t>An open and progressive administrative culture encourages innovation and the adoption of new technologies and practices.</a:t>
            </a:r>
          </a:p>
          <a:p>
            <a:r>
              <a:rPr lang="en-US" dirty="0" smtClean="0"/>
              <a:t>Flexibility in administrative processes allows adaptation to changing political, social, and economic conditions.</a:t>
            </a:r>
          </a:p>
          <a:p>
            <a:r>
              <a:rPr lang="en-US" dirty="0" smtClean="0"/>
              <a:t>Digital governance, e-governance, and automation are examples of innovation-driven public administration.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(c) Public Service Orientation</a:t>
            </a:r>
          </a:p>
          <a:p>
            <a:r>
              <a:rPr lang="en-US" dirty="0" smtClean="0"/>
              <a:t>A citizen-centric administrative culture focuses on delivering quality public services efficiently and equitably.</a:t>
            </a:r>
          </a:p>
          <a:p>
            <a:r>
              <a:rPr lang="en-US" dirty="0" smtClean="0"/>
              <a:t>Participatory governance, citizen feedback mechanisms, and grievance </a:t>
            </a:r>
            <a:r>
              <a:rPr lang="en-US" dirty="0" err="1" smtClean="0"/>
              <a:t>redressal</a:t>
            </a:r>
            <a:r>
              <a:rPr lang="en-US" dirty="0" smtClean="0"/>
              <a:t> systems enhance public trust in administration.</a:t>
            </a:r>
          </a:p>
          <a:p>
            <a:r>
              <a:rPr lang="en-US" dirty="0" smtClean="0"/>
              <a:t>The ability to meet public expectations and resolve citizen grievances reflects the strength of the administrative culture.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Environmental Components</a:t>
            </a:r>
          </a:p>
          <a:p>
            <a:r>
              <a:rPr lang="en-US" dirty="0" smtClean="0"/>
              <a:t>Environmental components reflect the broader social, political, economic, and technological context within which the administrative system functions.</a:t>
            </a:r>
          </a:p>
          <a:p>
            <a:r>
              <a:rPr lang="en-US" b="1" dirty="0" smtClean="0"/>
              <a:t>(a) Political Culture</a:t>
            </a:r>
          </a:p>
          <a:p>
            <a:r>
              <a:rPr lang="en-US" dirty="0" smtClean="0"/>
              <a:t>The political environment, including the nature of political parties, the role of opposition, and electoral dynamics, shapes administrative culture.</a:t>
            </a:r>
          </a:p>
          <a:p>
            <a:r>
              <a:rPr lang="en-US" dirty="0" smtClean="0"/>
              <a:t>A stable political environment fosters administrative continuity and professionalism, while political instability leads to bureaucratic uncertainty.</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Introduction</a:t>
            </a:r>
          </a:p>
        </p:txBody>
      </p:sp>
      <p:sp>
        <p:nvSpPr>
          <p:cNvPr id="3" name="Content Placeholder 2"/>
          <p:cNvSpPr>
            <a:spLocks noGrp="1"/>
          </p:cNvSpPr>
          <p:nvPr>
            <p:ph sz="quarter" idx="1"/>
          </p:nvPr>
        </p:nvSpPr>
        <p:spPr/>
        <p:txBody>
          <a:bodyPr/>
          <a:lstStyle/>
          <a:p>
            <a:r>
              <a:t>• Administrative culture refers to the values, beliefs, and behaviors that shape the functioning of administrative institutions.</a:t>
            </a:r>
          </a:p>
          <a:p>
            <a:r>
              <a:t>• It influences decision-making, policy implementation, and public service delivery.</a:t>
            </a:r>
          </a:p>
          <a:p>
            <a:r>
              <a:t>• Varies across countries and administrative systems.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75170"/>
          </a:xfrm>
        </p:spPr>
        <p:txBody>
          <a:bodyPr>
            <a:normAutofit fontScale="90000"/>
          </a:bodyPr>
          <a:lstStyle/>
          <a:p>
            <a:endParaRPr lang="en-US" dirty="0"/>
          </a:p>
        </p:txBody>
      </p:sp>
      <p:sp>
        <p:nvSpPr>
          <p:cNvPr id="3" name="Content Placeholder 2"/>
          <p:cNvSpPr>
            <a:spLocks noGrp="1"/>
          </p:cNvSpPr>
          <p:nvPr>
            <p:ph sz="quarter" idx="1"/>
          </p:nvPr>
        </p:nvSpPr>
        <p:spPr>
          <a:xfrm>
            <a:off x="457200" y="1088136"/>
            <a:ext cx="8229600" cy="5038027"/>
          </a:xfrm>
        </p:spPr>
        <p:txBody>
          <a:bodyPr>
            <a:normAutofit fontScale="92500" lnSpcReduction="10000"/>
          </a:bodyPr>
          <a:lstStyle/>
          <a:p>
            <a:r>
              <a:rPr lang="en-US" b="1" dirty="0" smtClean="0"/>
              <a:t>(b) Social and Cultural Values</a:t>
            </a:r>
          </a:p>
          <a:p>
            <a:r>
              <a:rPr lang="en-US" dirty="0" smtClean="0"/>
              <a:t>Societal norms, cultural diversity, and regional variations influence administrative behavior and decision-making.</a:t>
            </a:r>
          </a:p>
          <a:p>
            <a:r>
              <a:rPr lang="en-US" dirty="0" smtClean="0"/>
              <a:t>Inclusiveness, equity, and sensitivity to local customs strengthen public trust in administration.</a:t>
            </a:r>
          </a:p>
          <a:p>
            <a:r>
              <a:rPr lang="en-US" b="1" dirty="0" smtClean="0"/>
              <a:t>(c) Economic and Technological Factors</a:t>
            </a:r>
          </a:p>
          <a:p>
            <a:r>
              <a:rPr lang="en-US" dirty="0" smtClean="0"/>
              <a:t>Resource availability and economic conditions impact the capacity of administration to deliver public services.</a:t>
            </a:r>
          </a:p>
          <a:p>
            <a:r>
              <a:rPr lang="en-US" dirty="0" smtClean="0"/>
              <a:t>Technological advancements, such as digital platforms and automation, improve administrative efficiency and transparency.</a:t>
            </a:r>
          </a:p>
          <a:p>
            <a:r>
              <a:rPr lang="en-US" dirty="0" smtClean="0"/>
              <a:t>Budget constraints and financial mismanagement can weaken administrative performance.</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6. Psychological and Cognitive Components</a:t>
            </a:r>
          </a:p>
          <a:p>
            <a:r>
              <a:rPr lang="en-US" dirty="0" smtClean="0"/>
              <a:t>Psychological and cognitive components refer to the mindset, motivation, and attitudes of public officials that influence their decision-making and work performance.</a:t>
            </a:r>
          </a:p>
          <a:p>
            <a:r>
              <a:rPr lang="en-US" b="1" dirty="0" smtClean="0"/>
              <a:t>(a) Motivation and Job Satisfaction</a:t>
            </a:r>
          </a:p>
          <a:p>
            <a:r>
              <a:rPr lang="en-US" dirty="0" smtClean="0"/>
              <a:t>Well-motivated employees with high job satisfaction tend to be more efficient and committed to public service.</a:t>
            </a:r>
          </a:p>
          <a:p>
            <a:r>
              <a:rPr lang="en-US" dirty="0" smtClean="0"/>
              <a:t>Factors such as job security, career growth opportunities, and recognition impact motivation levels.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56298"/>
          </a:xfrm>
        </p:spPr>
        <p:txBody>
          <a:bodyPr>
            <a:normAutofit fontScale="90000"/>
          </a:bodyPr>
          <a:lstStyle/>
          <a:p>
            <a:endParaRPr lang="en-US" dirty="0"/>
          </a:p>
        </p:txBody>
      </p:sp>
      <p:sp>
        <p:nvSpPr>
          <p:cNvPr id="3" name="Content Placeholder 2"/>
          <p:cNvSpPr>
            <a:spLocks noGrp="1"/>
          </p:cNvSpPr>
          <p:nvPr>
            <p:ph sz="quarter" idx="1"/>
          </p:nvPr>
        </p:nvSpPr>
        <p:spPr>
          <a:xfrm>
            <a:off x="457200" y="960120"/>
            <a:ext cx="8229600" cy="5166043"/>
          </a:xfrm>
        </p:spPr>
        <p:txBody>
          <a:bodyPr>
            <a:normAutofit/>
          </a:bodyPr>
          <a:lstStyle/>
          <a:p>
            <a:r>
              <a:rPr lang="en-US" b="1" dirty="0" smtClean="0"/>
              <a:t>(b) Cognitive Bias and Decision-Making</a:t>
            </a:r>
          </a:p>
          <a:p>
            <a:r>
              <a:rPr lang="en-US" dirty="0" smtClean="0"/>
              <a:t>Cognitive biases, including overconfidence, groupthink, and status quo bias, can influence administrative decisions.</a:t>
            </a:r>
          </a:p>
          <a:p>
            <a:r>
              <a:rPr lang="en-US" dirty="0" smtClean="0"/>
              <a:t>Training and professional development programs help administrators overcome cognitive limitations.</a:t>
            </a:r>
          </a:p>
          <a:p>
            <a:r>
              <a:rPr lang="en-US" b="1" dirty="0" smtClean="0"/>
              <a:t>(c) Perception of Public Trust and Legitimacy</a:t>
            </a:r>
          </a:p>
          <a:p>
            <a:r>
              <a:rPr lang="en-US" dirty="0" smtClean="0"/>
              <a:t>Administrators’ perception of public trust influences their behavior and decision-making.</a:t>
            </a:r>
          </a:p>
          <a:p>
            <a:r>
              <a:rPr lang="en-US" dirty="0" smtClean="0"/>
              <a:t>High levels of public trust encourage responsiveness and accountability, while low trust fosters secrecy and defensive behavior.</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Characteristics of Administrative Culture</a:t>
            </a:r>
          </a:p>
        </p:txBody>
      </p:sp>
      <p:sp>
        <p:nvSpPr>
          <p:cNvPr id="3" name="Content Placeholder 2"/>
          <p:cNvSpPr>
            <a:spLocks noGrp="1"/>
          </p:cNvSpPr>
          <p:nvPr>
            <p:ph sz="quarter" idx="1"/>
          </p:nvPr>
        </p:nvSpPr>
        <p:spPr/>
        <p:txBody>
          <a:bodyPr>
            <a:normAutofit lnSpcReduction="10000"/>
          </a:bodyPr>
          <a:lstStyle/>
          <a:p>
            <a:r>
              <a:rPr lang="en-US" b="1" dirty="0" smtClean="0"/>
              <a:t>Characteristics of Administrative Culture</a:t>
            </a:r>
            <a:endParaRPr lang="en-US" dirty="0" smtClean="0"/>
          </a:p>
          <a:p>
            <a:r>
              <a:rPr lang="en-US" dirty="0" smtClean="0"/>
              <a:t>Administrative culture refers to the set of values, attitudes, beliefs, and practices that shape the behavior of individuals and institutions within the public administration system. It reflects how public administrators interact with the political system, the public, and each other in the execution of their duties. Administrative culture is shaped by historical, political, social, and economic factors, and it influences the effectiveness, responsiveness, and integrity of the public administration system.</a:t>
            </a:r>
          </a:p>
          <a:p>
            <a:r>
              <a:rPr lang="en-US" dirty="0" smtClean="0"/>
              <a:t>Below are the key characteristics of administrative culture, explained in detail:</a:t>
            </a:r>
          </a:p>
          <a:p>
            <a:endParaRP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1. Hierarchy and Authority</a:t>
            </a:r>
          </a:p>
          <a:p>
            <a:r>
              <a:rPr lang="en-US" dirty="0" smtClean="0"/>
              <a:t>Administrative culture is typically characterized by a hierarchical structure, where authority and responsibility are clearly defined.</a:t>
            </a:r>
          </a:p>
          <a:p>
            <a:r>
              <a:rPr lang="en-US" dirty="0" smtClean="0"/>
              <a:t>Decisions are made at higher levels and implemented at lower levels through a chain of command.</a:t>
            </a:r>
          </a:p>
          <a:p>
            <a:r>
              <a:rPr lang="en-US" dirty="0" smtClean="0"/>
              <a:t>Subordinates are expected to follow the directives of their superiors without questioning them.</a:t>
            </a:r>
          </a:p>
          <a:p>
            <a:r>
              <a:rPr lang="en-US" dirty="0" smtClean="0"/>
              <a:t>Hierarchical administrative culture tends to create a rigid environment where innovation and flexibility are limited.</a:t>
            </a:r>
          </a:p>
          <a:p>
            <a:r>
              <a:rPr lang="en-US" b="1" dirty="0" smtClean="0"/>
              <a:t>Example:</a:t>
            </a:r>
            <a:r>
              <a:rPr lang="en-US" dirty="0" smtClean="0"/>
              <a:t> In the Indian bureaucracy, district collectors have significant authority over local governance, and their decisions are implemented through subordinate officials</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5754"/>
          </a:xfrm>
        </p:spPr>
        <p:txBody>
          <a:bodyPr>
            <a:normAutofit fontScale="90000"/>
          </a:bodyPr>
          <a:lstStyle/>
          <a:p>
            <a:endParaRPr lang="en-US" dirty="0"/>
          </a:p>
        </p:txBody>
      </p:sp>
      <p:sp>
        <p:nvSpPr>
          <p:cNvPr id="3" name="Content Placeholder 2"/>
          <p:cNvSpPr>
            <a:spLocks noGrp="1"/>
          </p:cNvSpPr>
          <p:nvPr>
            <p:ph sz="quarter" idx="1"/>
          </p:nvPr>
        </p:nvSpPr>
        <p:spPr>
          <a:xfrm>
            <a:off x="457200" y="1078992"/>
            <a:ext cx="8229600" cy="5047171"/>
          </a:xfrm>
        </p:spPr>
        <p:txBody>
          <a:bodyPr>
            <a:normAutofit lnSpcReduction="10000"/>
          </a:bodyPr>
          <a:lstStyle/>
          <a:p>
            <a:r>
              <a:rPr lang="en-US" b="1" dirty="0" smtClean="0"/>
              <a:t>2. Rule-Oriented and Legalistic Approach</a:t>
            </a:r>
          </a:p>
          <a:p>
            <a:r>
              <a:rPr lang="en-US" dirty="0" smtClean="0"/>
              <a:t>Administrative culture is often guided by a strict adherence to rules, regulations, and procedures.</a:t>
            </a:r>
          </a:p>
          <a:p>
            <a:r>
              <a:rPr lang="en-US" dirty="0" smtClean="0"/>
              <a:t>Public administrators are expected to operate within the boundaries of legal frameworks.</a:t>
            </a:r>
          </a:p>
          <a:p>
            <a:r>
              <a:rPr lang="en-US" dirty="0" smtClean="0"/>
              <a:t>Decisions are based on established norms rather than personal judgment or flexibility.</a:t>
            </a:r>
          </a:p>
          <a:p>
            <a:r>
              <a:rPr lang="en-US" dirty="0" smtClean="0"/>
              <a:t>While this ensures consistency and accountability, it may also lead to inefficiency and red tape.</a:t>
            </a:r>
          </a:p>
          <a:p>
            <a:r>
              <a:rPr lang="en-US" b="1" dirty="0" smtClean="0"/>
              <a:t>Example:</a:t>
            </a:r>
            <a:r>
              <a:rPr lang="en-US" dirty="0" smtClean="0"/>
              <a:t> In public administration, government tenders and contracts must follow formal procedures outlined in procurement laws, even if they delay implementation.</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1474"/>
          </a:xfrm>
        </p:spPr>
        <p:txBody>
          <a:bodyPr>
            <a:normAutofit/>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a:bodyPr>
          <a:lstStyle/>
          <a:p>
            <a:r>
              <a:rPr lang="en-US" b="1" dirty="0" smtClean="0"/>
              <a:t>3. Impersonality and Objectivity</a:t>
            </a:r>
          </a:p>
          <a:p>
            <a:r>
              <a:rPr lang="en-US" dirty="0" smtClean="0"/>
              <a:t>Administrative culture emphasizes treating all citizens and cases with impartiality and objectivity.</a:t>
            </a:r>
          </a:p>
          <a:p>
            <a:r>
              <a:rPr lang="en-US" dirty="0" smtClean="0"/>
              <a:t>Public administrators are required to separate personal emotions and biases from decision-making.</a:t>
            </a:r>
          </a:p>
          <a:p>
            <a:r>
              <a:rPr lang="en-US" dirty="0" smtClean="0"/>
              <a:t>This characteristic promotes fairness and equality but may also lead to a lack of empathy and citizen-centric governance.</a:t>
            </a:r>
          </a:p>
          <a:p>
            <a:r>
              <a:rPr lang="en-US" b="1" dirty="0" smtClean="0"/>
              <a:t>Example:</a:t>
            </a:r>
            <a:r>
              <a:rPr lang="en-US" dirty="0" smtClean="0"/>
              <a:t> The issuance of government licenses and permits follows standard guidelines to avoid favoritism or discrimination.</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0618"/>
          </a:xfrm>
        </p:spPr>
        <p:txBody>
          <a:bodyPr>
            <a:normAutofit/>
          </a:bodyPr>
          <a:lstStyle/>
          <a:p>
            <a:endParaRPr lang="en-US" dirty="0"/>
          </a:p>
        </p:txBody>
      </p:sp>
      <p:sp>
        <p:nvSpPr>
          <p:cNvPr id="3" name="Content Placeholder 2"/>
          <p:cNvSpPr>
            <a:spLocks noGrp="1"/>
          </p:cNvSpPr>
          <p:nvPr>
            <p:ph sz="quarter" idx="1"/>
          </p:nvPr>
        </p:nvSpPr>
        <p:spPr>
          <a:xfrm>
            <a:off x="457200" y="1115568"/>
            <a:ext cx="8229600" cy="5010595"/>
          </a:xfrm>
        </p:spPr>
        <p:txBody>
          <a:bodyPr>
            <a:normAutofit/>
          </a:bodyPr>
          <a:lstStyle/>
          <a:p>
            <a:r>
              <a:rPr lang="en-US" b="1" dirty="0" smtClean="0"/>
              <a:t>4. Political Neutrality</a:t>
            </a:r>
          </a:p>
          <a:p>
            <a:r>
              <a:rPr lang="en-US" dirty="0" smtClean="0"/>
              <a:t>Administrative culture encourages public administrators to remain politically neutral and unbiased.</a:t>
            </a:r>
          </a:p>
          <a:p>
            <a:r>
              <a:rPr lang="en-US" dirty="0" smtClean="0"/>
              <a:t>Civil servants are expected to serve the government of the day, regardless of political ideology.</a:t>
            </a:r>
          </a:p>
          <a:p>
            <a:r>
              <a:rPr lang="en-US" dirty="0" smtClean="0"/>
              <a:t>However, political interference can undermine neutrality and create conflicts between political leaders and bureaucrats.</a:t>
            </a:r>
          </a:p>
          <a:p>
            <a:r>
              <a:rPr lang="en-US" b="1" dirty="0" smtClean="0"/>
              <a:t>Example:</a:t>
            </a:r>
            <a:r>
              <a:rPr lang="en-US" dirty="0" smtClean="0"/>
              <a:t> In India, the All India Services (IAS, IPS) are constitutionally mandated to work under different political regimes while maintaining professional integrity.</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Commitment to Public Interest</a:t>
            </a:r>
          </a:p>
          <a:p>
            <a:r>
              <a:rPr lang="en-US" dirty="0" smtClean="0"/>
              <a:t>Administrative culture emphasizes that public administrators are servants of the people.</a:t>
            </a:r>
          </a:p>
          <a:p>
            <a:r>
              <a:rPr lang="en-US" dirty="0" smtClean="0"/>
              <a:t>The primary goal of public administration is to work for the welfare of citizens and the development of society.</a:t>
            </a:r>
          </a:p>
          <a:p>
            <a:r>
              <a:rPr lang="en-US" dirty="0" smtClean="0"/>
              <a:t>This involves balancing the interests of different social groups and ensuring justice and equity.</a:t>
            </a:r>
          </a:p>
          <a:p>
            <a:r>
              <a:rPr lang="en-US" b="1" dirty="0" smtClean="0"/>
              <a:t>Example:</a:t>
            </a:r>
            <a:r>
              <a:rPr lang="en-US" dirty="0" smtClean="0"/>
              <a:t> Implementation of welfare schemes such as the Public Distribution System (PDS) aims to serve the economically weaker sections of society.</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57466"/>
          </a:xfrm>
        </p:spPr>
        <p:txBody>
          <a:bodyPr>
            <a:normAutofit fontScale="90000"/>
          </a:bodyPr>
          <a:lstStyle/>
          <a:p>
            <a:endParaRPr lang="en-US" dirty="0"/>
          </a:p>
        </p:txBody>
      </p:sp>
      <p:sp>
        <p:nvSpPr>
          <p:cNvPr id="3" name="Content Placeholder 2"/>
          <p:cNvSpPr>
            <a:spLocks noGrp="1"/>
          </p:cNvSpPr>
          <p:nvPr>
            <p:ph sz="quarter" idx="1"/>
          </p:nvPr>
        </p:nvSpPr>
        <p:spPr>
          <a:xfrm>
            <a:off x="457200" y="1088136"/>
            <a:ext cx="8229600" cy="5038027"/>
          </a:xfrm>
        </p:spPr>
        <p:txBody>
          <a:bodyPr>
            <a:normAutofit lnSpcReduction="10000"/>
          </a:bodyPr>
          <a:lstStyle/>
          <a:p>
            <a:r>
              <a:rPr lang="en-US" b="1" dirty="0" smtClean="0"/>
              <a:t>6. Professionalism and Expertise</a:t>
            </a:r>
          </a:p>
          <a:p>
            <a:r>
              <a:rPr lang="en-US" dirty="0" smtClean="0"/>
              <a:t>Administrative culture requires public administrators to possess technical knowledge, policy expertise, and managerial skills.</a:t>
            </a:r>
          </a:p>
          <a:p>
            <a:r>
              <a:rPr lang="en-US" dirty="0" smtClean="0"/>
              <a:t>Professionalism ensures that decisions are based on informed analysis and evidence rather than political or personal motives.</a:t>
            </a:r>
          </a:p>
          <a:p>
            <a:r>
              <a:rPr lang="en-US" dirty="0" smtClean="0"/>
              <a:t>Civil servants are often trained in specialized fields to enhance their capacity to deliver effective public services.</a:t>
            </a:r>
          </a:p>
          <a:p>
            <a:r>
              <a:rPr lang="en-US" b="1" dirty="0" smtClean="0"/>
              <a:t>Example:</a:t>
            </a:r>
            <a:r>
              <a:rPr lang="en-US" dirty="0" smtClean="0"/>
              <a:t> The Indian Administrative Service (IAS) recruits candidates through a competitive examination and provides extensive training at the </a:t>
            </a:r>
            <a:r>
              <a:rPr lang="en-US" dirty="0" err="1" smtClean="0"/>
              <a:t>Lal</a:t>
            </a:r>
            <a:r>
              <a:rPr lang="en-US" dirty="0" smtClean="0"/>
              <a:t> </a:t>
            </a:r>
            <a:r>
              <a:rPr lang="en-US" dirty="0" err="1" smtClean="0"/>
              <a:t>Bahadur</a:t>
            </a:r>
            <a:r>
              <a:rPr lang="en-US" dirty="0" smtClean="0"/>
              <a:t> </a:t>
            </a:r>
            <a:r>
              <a:rPr lang="en-US" dirty="0" err="1" smtClean="0"/>
              <a:t>Shastri</a:t>
            </a:r>
            <a:r>
              <a:rPr lang="en-US" dirty="0" smtClean="0"/>
              <a:t> National Academy of Administration (LBSNAA).</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67778"/>
          </a:xfrm>
        </p:spPr>
        <p:txBody>
          <a:bodyPr>
            <a:normAutofit/>
          </a:bodyPr>
          <a:lstStyle/>
          <a:p>
            <a:r>
              <a:rPr lang="en-US" sz="3600" dirty="0" smtClean="0"/>
              <a:t>Meaning and definition </a:t>
            </a:r>
            <a:endParaRPr lang="en-US" sz="3600" dirty="0"/>
          </a:p>
        </p:txBody>
      </p:sp>
      <p:sp>
        <p:nvSpPr>
          <p:cNvPr id="3" name="Content Placeholder 2"/>
          <p:cNvSpPr>
            <a:spLocks noGrp="1"/>
          </p:cNvSpPr>
          <p:nvPr>
            <p:ph sz="quarter" idx="1"/>
          </p:nvPr>
        </p:nvSpPr>
        <p:spPr>
          <a:xfrm>
            <a:off x="457200" y="1042416"/>
            <a:ext cx="8229600" cy="5989320"/>
          </a:xfrm>
        </p:spPr>
        <p:txBody>
          <a:bodyPr>
            <a:normAutofit/>
          </a:bodyPr>
          <a:lstStyle/>
          <a:p>
            <a:r>
              <a:rPr lang="en-US" dirty="0" smtClean="0"/>
              <a:t>Administrative culture refers to the shared values, beliefs, norms, practices, and behaviors that shape the functioning of public administration within a specific political, social, and institutional framework. It reflects the attitudes and behaviors of administrators, the decision-making processes they follow, and the manner in which public policies are implemented and services are delivered. Administrative culture influences how public institutions interact with citizens, respond to challenges, and maintain accountability and transparency in governance.</a:t>
            </a:r>
          </a:p>
          <a:p>
            <a:r>
              <a:rPr lang="en-US" b="1" dirty="0" smtClean="0"/>
              <a:t>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1474"/>
          </a:xfrm>
        </p:spPr>
        <p:txBody>
          <a:bodyPr>
            <a:normAutofit/>
          </a:bodyPr>
          <a:lstStyle/>
          <a:p>
            <a:endParaRPr lang="en-US" dirty="0"/>
          </a:p>
        </p:txBody>
      </p:sp>
      <p:sp>
        <p:nvSpPr>
          <p:cNvPr id="3" name="Content Placeholder 2"/>
          <p:cNvSpPr>
            <a:spLocks noGrp="1"/>
          </p:cNvSpPr>
          <p:nvPr>
            <p:ph sz="quarter" idx="1"/>
          </p:nvPr>
        </p:nvSpPr>
        <p:spPr>
          <a:xfrm>
            <a:off x="457200" y="896112"/>
            <a:ext cx="8229600" cy="5230051"/>
          </a:xfrm>
        </p:spPr>
        <p:txBody>
          <a:bodyPr>
            <a:normAutofit/>
          </a:bodyPr>
          <a:lstStyle/>
          <a:p>
            <a:r>
              <a:rPr lang="en-US" b="1" dirty="0" smtClean="0"/>
              <a:t>7. Accountability and Transparency</a:t>
            </a:r>
          </a:p>
          <a:p>
            <a:r>
              <a:rPr lang="en-US" dirty="0" smtClean="0"/>
              <a:t>Administrative culture mandates that public administrators be accountable to higher authorities, the legislature, and the public.</a:t>
            </a:r>
          </a:p>
          <a:p>
            <a:r>
              <a:rPr lang="en-US" dirty="0" smtClean="0"/>
              <a:t>Decisions and actions should be open to scrutiny, and mechanisms should be in place to prevent corruption and misuse of power.</a:t>
            </a:r>
          </a:p>
          <a:p>
            <a:r>
              <a:rPr lang="en-US" dirty="0" smtClean="0"/>
              <a:t>Transparency ensures that citizens have access to information and understand how decisions are made.</a:t>
            </a:r>
          </a:p>
          <a:p>
            <a:r>
              <a:rPr lang="en-US" b="1" dirty="0" smtClean="0"/>
              <a:t>Example:</a:t>
            </a:r>
            <a:r>
              <a:rPr lang="en-US" dirty="0" smtClean="0"/>
              <a:t> The Right to Information (RTI) Act in India empowers citizens to seek information from public authorities, ensuring greater transparency in governance.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8. Centralization and Bureaucratic Control</a:t>
            </a:r>
          </a:p>
          <a:p>
            <a:r>
              <a:rPr lang="en-US" dirty="0" smtClean="0"/>
              <a:t>Administrative culture in many countries, including India, tends to be highly centralized.</a:t>
            </a:r>
          </a:p>
          <a:p>
            <a:r>
              <a:rPr lang="en-US" dirty="0" smtClean="0"/>
              <a:t>Decisions are often made at the central or state level, with limited autonomy for local administrators.</a:t>
            </a:r>
          </a:p>
          <a:p>
            <a:r>
              <a:rPr lang="en-US" dirty="0" smtClean="0"/>
              <a:t>While centralization allows for uniformity, it may reduce responsiveness to local needs.</a:t>
            </a:r>
          </a:p>
          <a:p>
            <a:r>
              <a:rPr lang="en-US" b="1" dirty="0" smtClean="0"/>
              <a:t>Example:</a:t>
            </a:r>
            <a:r>
              <a:rPr lang="en-US" dirty="0" smtClean="0"/>
              <a:t> In India, major policy decisions such as the implementation of national health and education programs are made at the central level.</a:t>
            </a:r>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03186"/>
          </a:xfrm>
        </p:spPr>
        <p:txBody>
          <a:bodyPr>
            <a:normAutofit/>
          </a:bodyPr>
          <a:lstStyle/>
          <a:p>
            <a:endParaRPr lang="en-US" dirty="0"/>
          </a:p>
        </p:txBody>
      </p:sp>
      <p:sp>
        <p:nvSpPr>
          <p:cNvPr id="3" name="Content Placeholder 2"/>
          <p:cNvSpPr>
            <a:spLocks noGrp="1"/>
          </p:cNvSpPr>
          <p:nvPr>
            <p:ph sz="quarter" idx="1"/>
          </p:nvPr>
        </p:nvSpPr>
        <p:spPr>
          <a:xfrm>
            <a:off x="457200" y="1225296"/>
            <a:ext cx="8229600" cy="4900867"/>
          </a:xfrm>
        </p:spPr>
        <p:txBody>
          <a:bodyPr>
            <a:normAutofit lnSpcReduction="10000"/>
          </a:bodyPr>
          <a:lstStyle/>
          <a:p>
            <a:r>
              <a:rPr lang="en-US" b="1" dirty="0" smtClean="0"/>
              <a:t>9. Adaptability and Resistance to Change</a:t>
            </a:r>
          </a:p>
          <a:p>
            <a:r>
              <a:rPr lang="en-US" dirty="0" smtClean="0"/>
              <a:t>Administrative culture is often resistant to change due to deep-rooted traditions and established procedures.</a:t>
            </a:r>
          </a:p>
          <a:p>
            <a:r>
              <a:rPr lang="en-US" dirty="0" smtClean="0"/>
              <a:t>Bureaucrats may resist new reforms or technological innovations due to fear of losing control or disrupting established power structures.</a:t>
            </a:r>
          </a:p>
          <a:p>
            <a:r>
              <a:rPr lang="en-US" dirty="0" smtClean="0"/>
              <a:t>However, globalization and technological advancements are gradually pushing public administration to become more adaptive.</a:t>
            </a:r>
          </a:p>
          <a:p>
            <a:r>
              <a:rPr lang="en-US" b="1" dirty="0" smtClean="0"/>
              <a:t>Example:</a:t>
            </a:r>
            <a:r>
              <a:rPr lang="en-US" dirty="0" smtClean="0"/>
              <a:t> The introduction of e-governance in India has faced resistance from bureaucrats accustomed to traditional paperwork-based systems.</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10. Client-Orientation vs. Citizen-Orientation</a:t>
            </a:r>
          </a:p>
          <a:p>
            <a:r>
              <a:rPr lang="en-US" dirty="0" smtClean="0"/>
              <a:t>Traditional administrative culture is often client-oriented, where the focus is on following rules rather than serving the public.</a:t>
            </a:r>
          </a:p>
          <a:p>
            <a:r>
              <a:rPr lang="en-US" dirty="0" smtClean="0"/>
              <a:t>Modern administrative reforms emphasize citizen-orientation, where public services are tailored to meet the needs and expectations of citizens.</a:t>
            </a:r>
          </a:p>
          <a:p>
            <a:r>
              <a:rPr lang="en-US" dirty="0" smtClean="0"/>
              <a:t>Citizen-centric administration requires greater sensitivity, feedback mechanisms, and participatory governance.</a:t>
            </a:r>
          </a:p>
          <a:p>
            <a:r>
              <a:rPr lang="en-US" b="1" dirty="0" smtClean="0"/>
              <a:t>Example:</a:t>
            </a:r>
            <a:r>
              <a:rPr lang="en-US" dirty="0" smtClean="0"/>
              <a:t> The introduction of Direct Benefit Transfer (DBT) in India reflects a shift from client-based to citizen-centric governance.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10. Client-Orientation vs. Citizen-Orientation</a:t>
            </a:r>
          </a:p>
          <a:p>
            <a:r>
              <a:rPr lang="en-US" dirty="0" smtClean="0"/>
              <a:t>Traditional administrative culture is often client-oriented, where the focus is on following rules rather than serving the public.</a:t>
            </a:r>
          </a:p>
          <a:p>
            <a:r>
              <a:rPr lang="en-US" dirty="0" smtClean="0"/>
              <a:t>Modern administrative reforms emphasize citizen-orientation, where public services are tailored to meet the needs and expectations of citizens.</a:t>
            </a:r>
          </a:p>
          <a:p>
            <a:r>
              <a:rPr lang="en-US" dirty="0" smtClean="0"/>
              <a:t>Citizen-centric administration requires greater sensitivity, feedback mechanisms, and participatory governance.</a:t>
            </a:r>
          </a:p>
          <a:p>
            <a:r>
              <a:rPr lang="en-US" b="1" dirty="0" smtClean="0"/>
              <a:t>Example:</a:t>
            </a:r>
            <a:r>
              <a:rPr lang="en-US" dirty="0" smtClean="0"/>
              <a:t> The introduction of Direct Benefit Transfer (DBT) in India reflects a shift from client-based to citizen-centric governance.</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4354"/>
          </a:xfrm>
        </p:spPr>
        <p:txBody>
          <a:bodyPr/>
          <a:lstStyle/>
          <a:p>
            <a:endParaRPr lang="en-US" dirty="0"/>
          </a:p>
        </p:txBody>
      </p:sp>
      <p:sp>
        <p:nvSpPr>
          <p:cNvPr id="3" name="Content Placeholder 2"/>
          <p:cNvSpPr>
            <a:spLocks noGrp="1"/>
          </p:cNvSpPr>
          <p:nvPr>
            <p:ph sz="quarter" idx="1"/>
          </p:nvPr>
        </p:nvSpPr>
        <p:spPr/>
        <p:txBody>
          <a:bodyPr>
            <a:normAutofit/>
          </a:bodyPr>
          <a:lstStyle/>
          <a:p>
            <a:r>
              <a:rPr lang="en-US" b="1" dirty="0" smtClean="0"/>
              <a:t>11. Ethical Standards and Integrity</a:t>
            </a:r>
          </a:p>
          <a:p>
            <a:r>
              <a:rPr lang="en-US" dirty="0" smtClean="0"/>
              <a:t>Administrative culture is expected to be grounded in ethical values such as honesty, integrity, and fairness.</a:t>
            </a:r>
          </a:p>
          <a:p>
            <a:r>
              <a:rPr lang="en-US" dirty="0" smtClean="0"/>
              <a:t>Public administrators are entrusted with public resources and decision-making powers, which require moral responsibility and ethical conduct.</a:t>
            </a:r>
          </a:p>
          <a:p>
            <a:r>
              <a:rPr lang="en-US" dirty="0" smtClean="0"/>
              <a:t>Corruption and misuse of power are viewed as breaches of administrative integrity.</a:t>
            </a:r>
          </a:p>
          <a:p>
            <a:r>
              <a:rPr lang="en-US" b="1" dirty="0" smtClean="0"/>
              <a:t>Example:</a:t>
            </a:r>
            <a:r>
              <a:rPr lang="en-US" dirty="0" smtClean="0"/>
              <a:t> The </a:t>
            </a:r>
            <a:r>
              <a:rPr lang="en-US" dirty="0" err="1" smtClean="0"/>
              <a:t>Lokpal</a:t>
            </a:r>
            <a:r>
              <a:rPr lang="en-US" dirty="0" smtClean="0"/>
              <a:t> and </a:t>
            </a:r>
            <a:r>
              <a:rPr lang="en-US" dirty="0" err="1" smtClean="0"/>
              <a:t>Lokayukta</a:t>
            </a:r>
            <a:r>
              <a:rPr lang="en-US" dirty="0" smtClean="0"/>
              <a:t> Acts were introduced in India to prevent corruption and ensure ethical governance.</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12. Inter-Departmental Coordination and Collaboration</a:t>
            </a:r>
          </a:p>
          <a:p>
            <a:r>
              <a:rPr lang="en-US" dirty="0" smtClean="0"/>
              <a:t>Administrative culture emphasizes the need for coordination among different government departments and agencies.</a:t>
            </a:r>
          </a:p>
          <a:p>
            <a:r>
              <a:rPr lang="en-US" dirty="0" smtClean="0"/>
              <a:t>Effective governance requires collaboration between ministries, state governments, and local bodies.</a:t>
            </a:r>
          </a:p>
          <a:p>
            <a:r>
              <a:rPr lang="en-US" dirty="0" smtClean="0"/>
              <a:t>Lack of coordination often results in delays, duplication of efforts, and inefficient service delivery.</a:t>
            </a:r>
          </a:p>
          <a:p>
            <a:r>
              <a:rPr lang="en-US" b="1" dirty="0" smtClean="0"/>
              <a:t>Example:</a:t>
            </a:r>
            <a:r>
              <a:rPr lang="en-US" dirty="0" smtClean="0"/>
              <a:t> The implementation of the National Rural Health Mission (NRHM) involves coordination between the Ministry of Health, state governments, and local health bodies.</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Types of Administrative Culture</a:t>
            </a:r>
          </a:p>
        </p:txBody>
      </p:sp>
      <p:sp>
        <p:nvSpPr>
          <p:cNvPr id="3" name="Content Placeholder 2"/>
          <p:cNvSpPr>
            <a:spLocks noGrp="1"/>
          </p:cNvSpPr>
          <p:nvPr>
            <p:ph sz="quarter" idx="1"/>
          </p:nvPr>
        </p:nvSpPr>
        <p:spPr/>
        <p:txBody>
          <a:bodyPr/>
          <a:lstStyle/>
          <a:p>
            <a:r>
              <a:t>• Legalistic Culture – Based on strict adherence to rules and procedures.</a:t>
            </a:r>
          </a:p>
          <a:p>
            <a:r>
              <a:t>• Political Culture – Influenced by political ideologies and interests.</a:t>
            </a:r>
          </a:p>
          <a:p>
            <a:r>
              <a:t>• Professional Culture – Emphasis on expertise, skills, and neutrality.</a:t>
            </a:r>
          </a:p>
          <a:p>
            <a:r>
              <a:t>• Client-Oriented Culture – Focus on meeting public needs and expectations.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Factors Influencing Administrative Culture</a:t>
            </a:r>
          </a:p>
        </p:txBody>
      </p:sp>
      <p:sp>
        <p:nvSpPr>
          <p:cNvPr id="3" name="Content Placeholder 2"/>
          <p:cNvSpPr>
            <a:spLocks noGrp="1"/>
          </p:cNvSpPr>
          <p:nvPr>
            <p:ph sz="quarter" idx="1"/>
          </p:nvPr>
        </p:nvSpPr>
        <p:spPr/>
        <p:txBody>
          <a:bodyPr>
            <a:normAutofit lnSpcReduction="10000"/>
          </a:bodyPr>
          <a:lstStyle/>
          <a:p>
            <a:r>
              <a:rPr lang="en-US" b="1" dirty="0" smtClean="0"/>
              <a:t>Factors Influencing Administrative Culture</a:t>
            </a:r>
            <a:r>
              <a:rPr lang="en-US" dirty="0" smtClean="0"/>
              <a:t/>
            </a:r>
            <a:br>
              <a:rPr lang="en-US" dirty="0" smtClean="0"/>
            </a:br>
            <a:r>
              <a:rPr lang="en-US" dirty="0" smtClean="0"/>
              <a:t>Administrative culture refers to the values, attitudes, norms, and behavioral patterns that shape the functioning of public administration in a given society. It reflects the collective mindset and ethical framework that guide how administrative decisions are made and implemented. Administrative culture is not static; it evolves over time under the influence of various internal and external factors. These factors can be broadly categorized into </a:t>
            </a:r>
            <a:r>
              <a:rPr lang="en-US" b="1" dirty="0" smtClean="0"/>
              <a:t>historical, political, social, economic, organizational, and technological</a:t>
            </a:r>
            <a:r>
              <a:rPr lang="en-US" dirty="0" smtClean="0"/>
              <a:t> influences. Below is an elaborate analysis of the key factors influencing administrative culture:</a:t>
            </a:r>
            <a:endParaRP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9178"/>
          </a:xfrm>
        </p:spPr>
        <p:txBody>
          <a:bodyPr>
            <a:normAutofit fontScale="90000"/>
          </a:bodyPr>
          <a:lstStyle/>
          <a:p>
            <a:endParaRPr lang="en-US" dirty="0"/>
          </a:p>
        </p:txBody>
      </p:sp>
      <p:sp>
        <p:nvSpPr>
          <p:cNvPr id="3" name="Content Placeholder 2"/>
          <p:cNvSpPr>
            <a:spLocks noGrp="1"/>
          </p:cNvSpPr>
          <p:nvPr>
            <p:ph sz="quarter" idx="1"/>
          </p:nvPr>
        </p:nvSpPr>
        <p:spPr>
          <a:xfrm>
            <a:off x="457200" y="932688"/>
            <a:ext cx="8229600" cy="5193475"/>
          </a:xfrm>
        </p:spPr>
        <p:txBody>
          <a:bodyPr>
            <a:normAutofit fontScale="92500" lnSpcReduction="10000"/>
          </a:bodyPr>
          <a:lstStyle/>
          <a:p>
            <a:r>
              <a:rPr lang="en-US" b="1" dirty="0" smtClean="0"/>
              <a:t>1. Historical Factors</a:t>
            </a:r>
          </a:p>
          <a:p>
            <a:r>
              <a:rPr lang="en-US" dirty="0" smtClean="0"/>
              <a:t>Historical developments have a profound and lasting impact on the administrative culture of a nation or region. The legacy of colonialism, traditional governance systems, and major political events shape the values and structure of administration.</a:t>
            </a:r>
          </a:p>
          <a:p>
            <a:r>
              <a:rPr lang="en-US" b="1" dirty="0" smtClean="0"/>
              <a:t>a) Colonial Legacy</a:t>
            </a:r>
          </a:p>
          <a:p>
            <a:r>
              <a:rPr lang="en-US" dirty="0" smtClean="0"/>
              <a:t>Countries with a colonial past, such as India, inherited administrative structures from their colonial rulers.</a:t>
            </a:r>
          </a:p>
          <a:p>
            <a:r>
              <a:rPr lang="en-US" dirty="0" smtClean="0"/>
              <a:t>British colonial rule introduced a bureaucratic system in India characterized by hierarchy, centralization, and legal-rational authority.</a:t>
            </a:r>
          </a:p>
          <a:p>
            <a:r>
              <a:rPr lang="en-US" dirty="0" smtClean="0"/>
              <a:t>The colonial administrative model promoted a sense of detachment from the people, which still influences bureaucratic behavior today.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4354"/>
          </a:xfrm>
        </p:spPr>
        <p:txBody>
          <a:bodyPr/>
          <a:lstStyle/>
          <a:p>
            <a:endParaRPr lang="en-US" dirty="0"/>
          </a:p>
        </p:txBody>
      </p:sp>
      <p:sp>
        <p:nvSpPr>
          <p:cNvPr id="3" name="Content Placeholder 2"/>
          <p:cNvSpPr>
            <a:spLocks noGrp="1"/>
          </p:cNvSpPr>
          <p:nvPr>
            <p:ph sz="quarter" idx="1"/>
          </p:nvPr>
        </p:nvSpPr>
        <p:spPr>
          <a:xfrm>
            <a:off x="457200" y="1078992"/>
            <a:ext cx="8229600" cy="5047171"/>
          </a:xfrm>
        </p:spPr>
        <p:txBody>
          <a:bodyPr>
            <a:normAutofit/>
          </a:bodyPr>
          <a:lstStyle/>
          <a:p>
            <a:r>
              <a:rPr lang="en-US" b="1" dirty="0" smtClean="0"/>
              <a:t>Definition of Administrative Culture</a:t>
            </a:r>
          </a:p>
          <a:p>
            <a:r>
              <a:rPr lang="en-US" dirty="0" smtClean="0"/>
              <a:t>Various scholars and administrative theorists have defined administrative culture as follows:</a:t>
            </a:r>
          </a:p>
          <a:p>
            <a:r>
              <a:rPr lang="en-US" b="1" dirty="0" err="1" smtClean="0"/>
              <a:t>Ferrel</a:t>
            </a:r>
            <a:r>
              <a:rPr lang="en-US" b="1" dirty="0" smtClean="0"/>
              <a:t> Heady</a:t>
            </a:r>
            <a:r>
              <a:rPr lang="en-US" dirty="0" smtClean="0"/>
              <a:t> defines administrative culture as:</a:t>
            </a:r>
          </a:p>
          <a:p>
            <a:r>
              <a:rPr lang="en-US" dirty="0" smtClean="0"/>
              <a:t>"The sum total of the values, beliefs, attitudes, and behavior patterns that shape the functioning of a public administration system within a given political and social environment."</a:t>
            </a:r>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746"/>
          </a:xfrm>
        </p:spPr>
        <p:txBody>
          <a:bodyPr>
            <a:normAutofit fontScale="90000"/>
          </a:bodyPr>
          <a:lstStyle/>
          <a:p>
            <a:endParaRPr lang="en-US" dirty="0"/>
          </a:p>
        </p:txBody>
      </p:sp>
      <p:sp>
        <p:nvSpPr>
          <p:cNvPr id="3" name="Content Placeholder 2"/>
          <p:cNvSpPr>
            <a:spLocks noGrp="1"/>
          </p:cNvSpPr>
          <p:nvPr>
            <p:ph sz="quarter" idx="1"/>
          </p:nvPr>
        </p:nvSpPr>
        <p:spPr>
          <a:xfrm>
            <a:off x="457200" y="996696"/>
            <a:ext cx="8229600" cy="5129467"/>
          </a:xfrm>
        </p:spPr>
        <p:txBody>
          <a:bodyPr>
            <a:normAutofit fontScale="92500" lnSpcReduction="10000"/>
          </a:bodyPr>
          <a:lstStyle/>
          <a:p>
            <a:r>
              <a:rPr lang="en-US" b="1" dirty="0" smtClean="0"/>
              <a:t>b) Traditional Governance Practices</a:t>
            </a:r>
          </a:p>
          <a:p>
            <a:r>
              <a:rPr lang="en-US" dirty="0" smtClean="0"/>
              <a:t>Traditional values such as </a:t>
            </a:r>
            <a:r>
              <a:rPr lang="en-US" b="1" dirty="0" smtClean="0"/>
              <a:t>patriarchy, caste hierarchy, and local governance models</a:t>
            </a:r>
            <a:r>
              <a:rPr lang="en-US" dirty="0" smtClean="0"/>
              <a:t> continue to influence administrative attitudes.</a:t>
            </a:r>
          </a:p>
          <a:p>
            <a:r>
              <a:rPr lang="en-US" dirty="0" smtClean="0"/>
              <a:t>Pre-colonial administrative systems (e.g., the </a:t>
            </a:r>
            <a:r>
              <a:rPr lang="en-US" dirty="0" err="1" smtClean="0"/>
              <a:t>Mughal</a:t>
            </a:r>
            <a:r>
              <a:rPr lang="en-US" dirty="0" smtClean="0"/>
              <a:t> administration in India) focused on </a:t>
            </a:r>
            <a:r>
              <a:rPr lang="en-US" b="1" dirty="0" smtClean="0"/>
              <a:t>centralized decision-making</a:t>
            </a:r>
            <a:r>
              <a:rPr lang="en-US" dirty="0" smtClean="0"/>
              <a:t> and tax collection, which shaped modern administrative structures.</a:t>
            </a:r>
          </a:p>
          <a:p>
            <a:r>
              <a:rPr lang="en-US" b="1" dirty="0" smtClean="0"/>
              <a:t>c) Post-Independence Reforms</a:t>
            </a:r>
          </a:p>
          <a:p>
            <a:r>
              <a:rPr lang="en-US" dirty="0" smtClean="0"/>
              <a:t>Administrative reforms after independence aimed at democratization and decentralization.</a:t>
            </a:r>
          </a:p>
          <a:p>
            <a:r>
              <a:rPr lang="en-US" dirty="0" smtClean="0"/>
              <a:t>However, remnants of colonial attitudes such as </a:t>
            </a:r>
            <a:r>
              <a:rPr lang="en-US" b="1" dirty="0" smtClean="0"/>
              <a:t>red-</a:t>
            </a:r>
            <a:r>
              <a:rPr lang="en-US" b="1" dirty="0" err="1" smtClean="0"/>
              <a:t>tapism</a:t>
            </a:r>
            <a:r>
              <a:rPr lang="en-US" dirty="0" smtClean="0"/>
              <a:t> and </a:t>
            </a:r>
            <a:r>
              <a:rPr lang="en-US" b="1" dirty="0" smtClean="0"/>
              <a:t>elitism</a:t>
            </a:r>
            <a:r>
              <a:rPr lang="en-US" dirty="0" smtClean="0"/>
              <a:t> persist in the administrative culture.</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2. Political Factors</a:t>
            </a:r>
          </a:p>
          <a:p>
            <a:r>
              <a:rPr lang="en-US" dirty="0" smtClean="0"/>
              <a:t>The political environment significantly shapes the structure, behavior, and performance of public administration. The nature of political leadership, political ideology, and the extent of political interference directly impact administrative culture.</a:t>
            </a:r>
          </a:p>
          <a:p>
            <a:r>
              <a:rPr lang="en-US" b="1" dirty="0" smtClean="0"/>
              <a:t>a) Political Ideology</a:t>
            </a:r>
          </a:p>
          <a:p>
            <a:r>
              <a:rPr lang="en-US" dirty="0" smtClean="0"/>
              <a:t>Socialist, capitalist, or mixed economy models determine the role of the state in administration.</a:t>
            </a:r>
          </a:p>
          <a:p>
            <a:r>
              <a:rPr lang="en-US" dirty="0" smtClean="0"/>
              <a:t>In socialist states, the bureaucracy tends to be more interventionist and centralized, whereas in capitalist states, the focus is on minimal state intervention and market-oriented governance.</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3458"/>
          </a:xfrm>
        </p:spPr>
        <p:txBody>
          <a:bodyPr>
            <a:normAutofit fontScale="90000"/>
          </a:bodyPr>
          <a:lstStyle/>
          <a:p>
            <a:endParaRPr lang="en-US" dirty="0"/>
          </a:p>
        </p:txBody>
      </p:sp>
      <p:sp>
        <p:nvSpPr>
          <p:cNvPr id="3" name="Content Placeholder 2"/>
          <p:cNvSpPr>
            <a:spLocks noGrp="1"/>
          </p:cNvSpPr>
          <p:nvPr>
            <p:ph sz="quarter" idx="1"/>
          </p:nvPr>
        </p:nvSpPr>
        <p:spPr>
          <a:xfrm>
            <a:off x="457200" y="1133856"/>
            <a:ext cx="8229600" cy="4992307"/>
          </a:xfrm>
        </p:spPr>
        <p:txBody>
          <a:bodyPr>
            <a:normAutofit fontScale="92500" lnSpcReduction="10000"/>
          </a:bodyPr>
          <a:lstStyle/>
          <a:p>
            <a:r>
              <a:rPr lang="en-US" b="1" dirty="0" smtClean="0"/>
              <a:t>b) Political Interference</a:t>
            </a:r>
          </a:p>
          <a:p>
            <a:r>
              <a:rPr lang="en-US" dirty="0" smtClean="0"/>
              <a:t>Political patronage, nepotism, and favoritism can undermine administrative neutrality and professionalism.</a:t>
            </a:r>
          </a:p>
          <a:p>
            <a:r>
              <a:rPr lang="en-US" dirty="0" smtClean="0"/>
              <a:t>In many developing countries, political influence over recruitment, transfers, and promotions affects administrative efficiency and integrity.</a:t>
            </a:r>
          </a:p>
          <a:p>
            <a:r>
              <a:rPr lang="en-US" b="1" dirty="0" smtClean="0"/>
              <a:t>c) Democratic Accountability</a:t>
            </a:r>
          </a:p>
          <a:p>
            <a:r>
              <a:rPr lang="en-US" dirty="0" smtClean="0"/>
              <a:t>Democratic systems demand greater </a:t>
            </a:r>
            <a:r>
              <a:rPr lang="en-US" b="1" dirty="0" smtClean="0"/>
              <a:t>transparency, responsiveness, and accountability</a:t>
            </a:r>
            <a:r>
              <a:rPr lang="en-US" dirty="0" smtClean="0"/>
              <a:t> from the administration.</a:t>
            </a:r>
          </a:p>
          <a:p>
            <a:r>
              <a:rPr lang="en-US" dirty="0" smtClean="0"/>
              <a:t>Public servants in democratic setups are more accountable to the legislature and the public through mechanisms such as </a:t>
            </a:r>
            <a:r>
              <a:rPr lang="en-US" b="1" dirty="0" smtClean="0"/>
              <a:t>Right to Information (RTI)</a:t>
            </a:r>
            <a:r>
              <a:rPr lang="en-US" dirty="0" smtClean="0"/>
              <a:t> and public audits.</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3. Social and Cultural Factors</a:t>
            </a:r>
          </a:p>
          <a:p>
            <a:r>
              <a:rPr lang="en-US" dirty="0" smtClean="0"/>
              <a:t>The social structure and cultural values of a society shape the behavior and mindset of administrators.</a:t>
            </a:r>
          </a:p>
          <a:p>
            <a:r>
              <a:rPr lang="en-US" b="1" dirty="0" smtClean="0"/>
              <a:t>a) Ethnicity, Language, and Religion</a:t>
            </a:r>
          </a:p>
          <a:p>
            <a:r>
              <a:rPr lang="en-US" dirty="0" smtClean="0"/>
              <a:t>Multicultural and multi-ethnic societies face challenges in ensuring inclusive and impartial administration.</a:t>
            </a:r>
          </a:p>
          <a:p>
            <a:r>
              <a:rPr lang="en-US" dirty="0" smtClean="0"/>
              <a:t>Religious diversity influences administrative policies related to secularism, minority rights, and cultural sensitivity.</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3458"/>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10000"/>
          </a:bodyPr>
          <a:lstStyle/>
          <a:p>
            <a:r>
              <a:rPr lang="en-US" b="1" dirty="0" smtClean="0"/>
              <a:t>b) Social Hierarchies</a:t>
            </a:r>
          </a:p>
          <a:p>
            <a:r>
              <a:rPr lang="en-US" dirty="0" smtClean="0"/>
              <a:t>Caste, class, and gender hierarchies influence recruitment, promotion, and decision-making within the administrative setup.</a:t>
            </a:r>
          </a:p>
          <a:p>
            <a:r>
              <a:rPr lang="en-US" dirty="0" smtClean="0"/>
              <a:t>In India, affirmative action policies like </a:t>
            </a:r>
            <a:r>
              <a:rPr lang="en-US" b="1" dirty="0" smtClean="0"/>
              <a:t>reservation for Scheduled Castes (SC), Scheduled Tribes (ST), and Other Backward Classes (OBC)</a:t>
            </a:r>
            <a:r>
              <a:rPr lang="en-US" dirty="0" smtClean="0"/>
              <a:t> seek to address historical disadvantages.</a:t>
            </a:r>
          </a:p>
          <a:p>
            <a:r>
              <a:rPr lang="en-US" b="1" dirty="0" smtClean="0"/>
              <a:t>c) Public Expectations</a:t>
            </a:r>
          </a:p>
          <a:p>
            <a:r>
              <a:rPr lang="en-US" dirty="0" smtClean="0"/>
              <a:t>Rising awareness among citizens about their rights and public services puts pressure on the administration to perform better.</a:t>
            </a:r>
          </a:p>
          <a:p>
            <a:r>
              <a:rPr lang="en-US" dirty="0" smtClean="0"/>
              <a:t>Mass movements and civil society activism create demand for </a:t>
            </a:r>
            <a:r>
              <a:rPr lang="en-US" b="1" dirty="0" smtClean="0"/>
              <a:t>accountability</a:t>
            </a:r>
            <a:r>
              <a:rPr lang="en-US" dirty="0" smtClean="0"/>
              <a:t> and </a:t>
            </a:r>
            <a:r>
              <a:rPr lang="en-US" b="1" dirty="0" smtClean="0"/>
              <a:t>transparency</a:t>
            </a:r>
            <a:r>
              <a:rPr lang="en-US" dirty="0" smtClean="0"/>
              <a:t> in governance.</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4. Economic Factors</a:t>
            </a:r>
          </a:p>
          <a:p>
            <a:r>
              <a:rPr lang="en-US" dirty="0" smtClean="0"/>
              <a:t>The economic environment influences the nature and priorities of public administration.</a:t>
            </a:r>
          </a:p>
          <a:p>
            <a:r>
              <a:rPr lang="en-US" b="1" dirty="0" smtClean="0"/>
              <a:t>a) Level of Economic Development</a:t>
            </a:r>
          </a:p>
          <a:p>
            <a:r>
              <a:rPr lang="en-US" dirty="0" smtClean="0"/>
              <a:t>In developing countries, the focus of public administration is often on </a:t>
            </a:r>
            <a:r>
              <a:rPr lang="en-US" b="1" dirty="0" smtClean="0"/>
              <a:t>poverty reduction, infrastructure development</a:t>
            </a:r>
            <a:r>
              <a:rPr lang="en-US" dirty="0" smtClean="0"/>
              <a:t>, and </a:t>
            </a:r>
            <a:r>
              <a:rPr lang="en-US" b="1" dirty="0" smtClean="0"/>
              <a:t>employment generation</a:t>
            </a:r>
            <a:r>
              <a:rPr lang="en-US" dirty="0" smtClean="0"/>
              <a:t>.</a:t>
            </a:r>
          </a:p>
          <a:p>
            <a:r>
              <a:rPr lang="en-US" dirty="0" smtClean="0"/>
              <a:t>In developed countries, public administration focuses more on </a:t>
            </a:r>
            <a:r>
              <a:rPr lang="en-US" b="1" dirty="0" smtClean="0"/>
              <a:t>regulation, social welfare, and technological advancement</a:t>
            </a:r>
            <a:r>
              <a:rPr lang="en-US" dirty="0" smtClean="0"/>
              <a:t>.</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a:bodyPr>
          <a:lstStyle/>
          <a:p>
            <a:r>
              <a:rPr lang="en-US" b="1" dirty="0" smtClean="0"/>
              <a:t>b) Resource Availability</a:t>
            </a:r>
          </a:p>
          <a:p>
            <a:r>
              <a:rPr lang="en-US" dirty="0" smtClean="0"/>
              <a:t>Availability of financial resources determines the capacity of the administration to deliver public services and implement policies.</a:t>
            </a:r>
          </a:p>
          <a:p>
            <a:r>
              <a:rPr lang="en-US" dirty="0" smtClean="0"/>
              <a:t>Financial constraints can lead to delays in service delivery and corruption.</a:t>
            </a:r>
          </a:p>
          <a:p>
            <a:r>
              <a:rPr lang="en-US" b="1" dirty="0" smtClean="0"/>
              <a:t>c) Globalization and Economic Liberalization</a:t>
            </a:r>
          </a:p>
          <a:p>
            <a:r>
              <a:rPr lang="en-US" dirty="0" smtClean="0"/>
              <a:t>Opening up of economies to global competition has forced administrations to adopt more </a:t>
            </a:r>
            <a:r>
              <a:rPr lang="en-US" b="1" dirty="0" smtClean="0"/>
              <a:t>market-friendly</a:t>
            </a:r>
            <a:r>
              <a:rPr lang="en-US" dirty="0" smtClean="0"/>
              <a:t> approaches.</a:t>
            </a:r>
          </a:p>
          <a:p>
            <a:r>
              <a:rPr lang="en-US" dirty="0" smtClean="0"/>
              <a:t>Introduction of </a:t>
            </a:r>
            <a:r>
              <a:rPr lang="en-US" b="1" dirty="0" smtClean="0"/>
              <a:t>public-private partnerships (PPP)</a:t>
            </a:r>
            <a:r>
              <a:rPr lang="en-US" dirty="0" smtClean="0"/>
              <a:t> and privatization reforms has changed the administrative culture towards efficiency and result-oriented governance.</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5. Organizational Factors</a:t>
            </a:r>
          </a:p>
          <a:p>
            <a:r>
              <a:rPr lang="en-US" dirty="0" smtClean="0"/>
              <a:t>Internal structures and administrative processes shape the working culture within the bureaucracy.</a:t>
            </a:r>
          </a:p>
          <a:p>
            <a:r>
              <a:rPr lang="en-US" b="1" dirty="0" smtClean="0"/>
              <a:t>a) Hierarchy and Centralization</a:t>
            </a:r>
          </a:p>
          <a:p>
            <a:r>
              <a:rPr lang="en-US" dirty="0" smtClean="0"/>
              <a:t>Highly hierarchical administrative structures often result in </a:t>
            </a:r>
            <a:r>
              <a:rPr lang="en-US" b="1" dirty="0" smtClean="0"/>
              <a:t>rigidity, slow decision-making</a:t>
            </a:r>
            <a:r>
              <a:rPr lang="en-US" dirty="0" smtClean="0"/>
              <a:t>, and </a:t>
            </a:r>
            <a:r>
              <a:rPr lang="en-US" b="1" dirty="0" smtClean="0"/>
              <a:t>lack of innovation</a:t>
            </a:r>
            <a:r>
              <a:rPr lang="en-US" dirty="0" smtClean="0"/>
              <a:t>.</a:t>
            </a:r>
          </a:p>
          <a:p>
            <a:r>
              <a:rPr lang="en-US" dirty="0" smtClean="0"/>
              <a:t>Decentralized structures promote greater flexibility and faster decision-making.</a:t>
            </a:r>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Recruitment and Promotion Policies</a:t>
            </a:r>
          </a:p>
          <a:p>
            <a:r>
              <a:rPr lang="en-US" dirty="0" smtClean="0"/>
              <a:t>Merit-based recruitment promotes professionalism, while patronage-based recruitment leads to inefficiency and favoritism.</a:t>
            </a:r>
          </a:p>
          <a:p>
            <a:r>
              <a:rPr lang="en-US" dirty="0" smtClean="0"/>
              <a:t>Transparent promotion systems enhance motivation and accountability among administrators.</a:t>
            </a:r>
          </a:p>
          <a:p>
            <a:r>
              <a:rPr lang="en-US" b="1" dirty="0" smtClean="0"/>
              <a:t>c) Training and Capacity Building</a:t>
            </a:r>
          </a:p>
          <a:p>
            <a:r>
              <a:rPr lang="en-US" dirty="0" smtClean="0"/>
              <a:t>Regular training and exposure to modern administrative practices improve competence and responsiveness.</a:t>
            </a:r>
          </a:p>
          <a:p>
            <a:r>
              <a:rPr lang="en-US" dirty="0" smtClean="0"/>
              <a:t>Adoption of new technologies, such as </a:t>
            </a:r>
            <a:r>
              <a:rPr lang="en-US" b="1" dirty="0" smtClean="0"/>
              <a:t>e-governance</a:t>
            </a:r>
            <a:r>
              <a:rPr lang="en-US" dirty="0" smtClean="0"/>
              <a:t>, enhances efficiency and service delivery.</a:t>
            </a:r>
          </a:p>
          <a:p>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r>
              <a:rPr lang="en-US" b="1" dirty="0" smtClean="0"/>
              <a:t>6. Legal and Constitutional Factors</a:t>
            </a:r>
          </a:p>
          <a:p>
            <a:r>
              <a:rPr lang="en-US" dirty="0" smtClean="0"/>
              <a:t>The legal framework and constitutional provisions establish the boundaries and principles guiding administrative behavior.</a:t>
            </a:r>
          </a:p>
          <a:p>
            <a:r>
              <a:rPr lang="en-US" b="1" dirty="0" smtClean="0"/>
              <a:t>a) Constitutional Provisions</a:t>
            </a:r>
          </a:p>
          <a:p>
            <a:r>
              <a:rPr lang="en-US" dirty="0" smtClean="0"/>
              <a:t>Fundamental rights, directive principles, and separation of powers define the role and limitations of public administration.</a:t>
            </a:r>
          </a:p>
          <a:p>
            <a:r>
              <a:rPr lang="en-US" dirty="0" smtClean="0"/>
              <a:t>In India, the Constitution provides for an independent judiciary and constitutional bodies like the </a:t>
            </a:r>
            <a:r>
              <a:rPr lang="en-US" b="1" dirty="0" smtClean="0"/>
              <a:t>Election Commission</a:t>
            </a:r>
            <a:r>
              <a:rPr lang="en-US" dirty="0" smtClean="0"/>
              <a:t> and </a:t>
            </a:r>
            <a:r>
              <a:rPr lang="en-US" b="1" dirty="0" smtClean="0"/>
              <a:t>Comptroller and Auditor General (CAG)</a:t>
            </a:r>
            <a:r>
              <a:rPr lang="en-US" dirty="0" smtClean="0"/>
              <a:t> to ensure administrative accountability.</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Dwight Waldo</a:t>
            </a:r>
            <a:r>
              <a:rPr lang="en-US" dirty="0" smtClean="0"/>
              <a:t> states:</a:t>
            </a:r>
          </a:p>
          <a:p>
            <a:r>
              <a:rPr lang="en-US" dirty="0" smtClean="0"/>
              <a:t>"Administrative culture encompasses the internalized values, attitudes, and norms that govern the behavior of administrators and influence the decision-making and policy implementation processes."</a:t>
            </a:r>
          </a:p>
          <a:p>
            <a:r>
              <a:rPr lang="en-US" b="1" dirty="0" smtClean="0"/>
              <a:t>Edward Weidner</a:t>
            </a:r>
            <a:r>
              <a:rPr lang="en-US" dirty="0" smtClean="0"/>
              <a:t> defines it as:</a:t>
            </a:r>
          </a:p>
          <a:p>
            <a:r>
              <a:rPr lang="en-US" dirty="0" smtClean="0"/>
              <a:t>"A pattern of norms and values that influence the behavior of public servants and the operational efficiency of administrative structures."</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Rule of Law</a:t>
            </a:r>
          </a:p>
          <a:p>
            <a:r>
              <a:rPr lang="en-US" dirty="0" smtClean="0"/>
              <a:t>A strong legal framework ensures </a:t>
            </a:r>
            <a:r>
              <a:rPr lang="en-US" b="1" dirty="0" smtClean="0"/>
              <a:t>fairness</a:t>
            </a:r>
            <a:r>
              <a:rPr lang="en-US" dirty="0" smtClean="0"/>
              <a:t>, </a:t>
            </a:r>
            <a:r>
              <a:rPr lang="en-US" b="1" dirty="0" smtClean="0"/>
              <a:t>impartiality</a:t>
            </a:r>
            <a:r>
              <a:rPr lang="en-US" dirty="0" smtClean="0"/>
              <a:t>, and </a:t>
            </a:r>
            <a:r>
              <a:rPr lang="en-US" b="1" dirty="0" smtClean="0"/>
              <a:t>consistency</a:t>
            </a:r>
            <a:r>
              <a:rPr lang="en-US" dirty="0" smtClean="0"/>
              <a:t> in administrative actions.</a:t>
            </a:r>
          </a:p>
          <a:p>
            <a:r>
              <a:rPr lang="en-US" dirty="0" smtClean="0"/>
              <a:t>Weak enforcement of laws leads to corruption and administrative inefficiency.</a:t>
            </a:r>
          </a:p>
          <a:p>
            <a:r>
              <a:rPr lang="en-US" b="1" dirty="0" smtClean="0"/>
              <a:t>c) Judicial Review and Oversight</a:t>
            </a:r>
          </a:p>
          <a:p>
            <a:r>
              <a:rPr lang="en-US" dirty="0" smtClean="0"/>
              <a:t>The judiciary acts as a check on administrative excesses and abuse of power through the mechanism of </a:t>
            </a:r>
            <a:r>
              <a:rPr lang="en-US" b="1" dirty="0" smtClean="0"/>
              <a:t>judicial review</a:t>
            </a:r>
            <a:r>
              <a:rPr lang="en-US" dirty="0" smtClean="0"/>
              <a:t>.</a:t>
            </a:r>
          </a:p>
          <a:p>
            <a:r>
              <a:rPr lang="en-US" dirty="0" smtClean="0"/>
              <a:t>Public interest litigation (PIL) enables citizens to hold the administration accountable for its actions.</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7. Technological Factors</a:t>
            </a:r>
          </a:p>
          <a:p>
            <a:r>
              <a:rPr lang="en-US" dirty="0" smtClean="0"/>
              <a:t>Advancements in information and communication technology (ICT) have transformed administrative functioning.</a:t>
            </a:r>
          </a:p>
          <a:p>
            <a:r>
              <a:rPr lang="en-US" b="1" dirty="0" smtClean="0"/>
              <a:t>a) E-Governance</a:t>
            </a:r>
          </a:p>
          <a:p>
            <a:r>
              <a:rPr lang="en-US" dirty="0" smtClean="0"/>
              <a:t>Online service delivery through portals like </a:t>
            </a:r>
            <a:r>
              <a:rPr lang="en-US" b="1" dirty="0" smtClean="0"/>
              <a:t>Digital India</a:t>
            </a:r>
            <a:r>
              <a:rPr lang="en-US" dirty="0" smtClean="0"/>
              <a:t> improves accessibility and efficiency.</a:t>
            </a:r>
          </a:p>
          <a:p>
            <a:r>
              <a:rPr lang="en-US" dirty="0" smtClean="0"/>
              <a:t>Automation reduces corruption and enhances transparency.</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Data-Driven Governance</a:t>
            </a:r>
          </a:p>
          <a:p>
            <a:r>
              <a:rPr lang="en-US" dirty="0" smtClean="0"/>
              <a:t>Use of big data and artificial intelligence enables predictive policy-making and better resource allocation.</a:t>
            </a:r>
          </a:p>
          <a:p>
            <a:r>
              <a:rPr lang="en-US" dirty="0" smtClean="0"/>
              <a:t>Digital platforms allow real-time monitoring and feedback from citizens.</a:t>
            </a:r>
          </a:p>
          <a:p>
            <a:r>
              <a:rPr lang="en-US" b="1" dirty="0" smtClean="0"/>
              <a:t>c) </a:t>
            </a:r>
            <a:r>
              <a:rPr lang="en-US" b="1" dirty="0" err="1" smtClean="0"/>
              <a:t>Cybersecurity</a:t>
            </a:r>
            <a:r>
              <a:rPr lang="en-US" b="1" dirty="0" smtClean="0"/>
              <a:t> and Data Protection</a:t>
            </a:r>
          </a:p>
          <a:p>
            <a:r>
              <a:rPr lang="en-US" dirty="0" smtClean="0"/>
              <a:t>Protecting sensitive public data from cyber threats is essential for maintaining public trust.</a:t>
            </a:r>
          </a:p>
          <a:p>
            <a:r>
              <a:rPr lang="en-US" dirty="0" smtClean="0"/>
              <a:t>Strong legal frameworks and international cooperation are necessary to combat cybercrime.</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8. International and Global Influences</a:t>
            </a:r>
          </a:p>
          <a:p>
            <a:r>
              <a:rPr lang="en-US" dirty="0" smtClean="0"/>
              <a:t>International organizations and global trends influence domestic administrative structures and practices.</a:t>
            </a:r>
          </a:p>
          <a:p>
            <a:r>
              <a:rPr lang="en-US" b="1" dirty="0" smtClean="0"/>
              <a:t>a) Global Best Practices</a:t>
            </a:r>
          </a:p>
          <a:p>
            <a:r>
              <a:rPr lang="en-US" dirty="0" smtClean="0"/>
              <a:t>Adoption of administrative models from developed countries influences governance reforms.</a:t>
            </a:r>
          </a:p>
          <a:p>
            <a:r>
              <a:rPr lang="en-US" dirty="0" smtClean="0"/>
              <a:t>Participation in international forums like the </a:t>
            </a:r>
            <a:r>
              <a:rPr lang="en-US" b="1" dirty="0" smtClean="0"/>
              <a:t>United Nations</a:t>
            </a:r>
            <a:r>
              <a:rPr lang="en-US" dirty="0" smtClean="0"/>
              <a:t> and </a:t>
            </a:r>
            <a:r>
              <a:rPr lang="en-US" b="1" dirty="0" smtClean="0"/>
              <a:t>World Bank</a:t>
            </a:r>
            <a:r>
              <a:rPr lang="en-US" dirty="0" smtClean="0"/>
              <a:t> shapes administrative priorities.</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Pressure from International Institutions</a:t>
            </a:r>
          </a:p>
          <a:p>
            <a:r>
              <a:rPr lang="en-US" dirty="0" smtClean="0"/>
              <a:t>Financial and technical assistance from institutions like the </a:t>
            </a:r>
            <a:r>
              <a:rPr lang="en-US" b="1" dirty="0" smtClean="0"/>
              <a:t>IMF</a:t>
            </a:r>
            <a:r>
              <a:rPr lang="en-US" dirty="0" smtClean="0"/>
              <a:t> and </a:t>
            </a:r>
            <a:r>
              <a:rPr lang="en-US" b="1" dirty="0" smtClean="0"/>
              <a:t>World Bank</a:t>
            </a:r>
            <a:r>
              <a:rPr lang="en-US" dirty="0" smtClean="0"/>
              <a:t> often comes with conditions to reform administrative practices.</a:t>
            </a:r>
          </a:p>
          <a:p>
            <a:r>
              <a:rPr lang="en-US" dirty="0" smtClean="0"/>
              <a:t>Structural adjustment programs (SAPs) introduced in the 1990s forced many developing countries to shift toward market-based governance models.</a:t>
            </a:r>
          </a:p>
          <a:p>
            <a:r>
              <a:rPr lang="en-US" b="1" dirty="0" smtClean="0"/>
              <a:t>c) Cross-Border Issues</a:t>
            </a:r>
          </a:p>
          <a:p>
            <a:r>
              <a:rPr lang="en-US" dirty="0" smtClean="0"/>
              <a:t>Issues like climate change, terrorism, and pandemics require cross-border cooperation and affect domestic administrative strategies.</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Impact of Administrative Culture</a:t>
            </a:r>
          </a:p>
        </p:txBody>
      </p:sp>
      <p:sp>
        <p:nvSpPr>
          <p:cNvPr id="3" name="Content Placeholder 2"/>
          <p:cNvSpPr>
            <a:spLocks noGrp="1"/>
          </p:cNvSpPr>
          <p:nvPr>
            <p:ph sz="quarter" idx="1"/>
          </p:nvPr>
        </p:nvSpPr>
        <p:spPr/>
        <p:txBody>
          <a:bodyPr>
            <a:normAutofit/>
          </a:bodyPr>
          <a:lstStyle/>
          <a:p>
            <a:r>
              <a:rPr lang="en-US" b="1" dirty="0" smtClean="0"/>
              <a:t>Impact of Administrative Culture Administrative culture</a:t>
            </a:r>
            <a:r>
              <a:rPr lang="en-US" dirty="0" smtClean="0"/>
              <a:t> refers to the set of values, attitudes, norms, and behavioral patterns that shape the functioning of a country's public administration. It reflects the underlying principles and unwritten rules that influence how administrators behave, make decisions, and interact with the public and other stakeholders. Administrative culture is deeply rooted in the historical, political, social, and economic context of a country and plays a critical role in determining the effectiveness and efficiency of public administration.</a:t>
            </a:r>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0306"/>
          </a:xfrm>
        </p:spPr>
        <p:txBody>
          <a:bodyPr>
            <a:normAutofit fontScale="90000"/>
          </a:bodyPr>
          <a:lstStyle/>
          <a:p>
            <a:endParaRPr lang="en-US" dirty="0"/>
          </a:p>
        </p:txBody>
      </p:sp>
      <p:sp>
        <p:nvSpPr>
          <p:cNvPr id="3" name="Content Placeholder 2"/>
          <p:cNvSpPr>
            <a:spLocks noGrp="1"/>
          </p:cNvSpPr>
          <p:nvPr>
            <p:ph sz="quarter" idx="1"/>
          </p:nvPr>
        </p:nvSpPr>
        <p:spPr>
          <a:xfrm>
            <a:off x="457200" y="978408"/>
            <a:ext cx="8229600" cy="5147755"/>
          </a:xfrm>
        </p:spPr>
        <p:txBody>
          <a:bodyPr>
            <a:normAutofit fontScale="85000" lnSpcReduction="20000"/>
          </a:bodyPr>
          <a:lstStyle/>
          <a:p>
            <a:r>
              <a:rPr lang="en-US" b="1" dirty="0" smtClean="0"/>
              <a:t>1. Impact on Policy Formulation</a:t>
            </a:r>
          </a:p>
          <a:p>
            <a:r>
              <a:rPr lang="en-US" dirty="0" smtClean="0"/>
              <a:t>Administrative culture significantly influences the process of policymaking in the following ways:</a:t>
            </a:r>
          </a:p>
          <a:p>
            <a:r>
              <a:rPr lang="en-US" b="1" dirty="0" smtClean="0"/>
              <a:t>Bureaucratic Inertia:</a:t>
            </a:r>
            <a:r>
              <a:rPr lang="en-US" dirty="0" smtClean="0"/>
              <a:t> In countries with a rigid administrative culture, policymakers may face resistance to change due to deeply ingrained practices and hierarchical structures. This leads to slow and conservative decision-making.</a:t>
            </a:r>
          </a:p>
          <a:p>
            <a:r>
              <a:rPr lang="en-US" b="1" dirty="0" smtClean="0"/>
              <a:t>Innovation and Flexibility:</a:t>
            </a:r>
            <a:r>
              <a:rPr lang="en-US" dirty="0" smtClean="0"/>
              <a:t> A progressive administrative culture that values creativity and innovation can lead to more responsive and adaptive policy formulation.</a:t>
            </a:r>
          </a:p>
          <a:p>
            <a:r>
              <a:rPr lang="en-US" b="1" dirty="0" smtClean="0"/>
              <a:t>Political Influence:</a:t>
            </a:r>
            <a:r>
              <a:rPr lang="en-US" dirty="0" smtClean="0"/>
              <a:t> In administrative cultures where political interference is high, policies may reflect the interests of political elites rather than the public good.</a:t>
            </a:r>
          </a:p>
          <a:p>
            <a:r>
              <a:rPr lang="en-US" b="1" dirty="0" smtClean="0"/>
              <a:t>Example:</a:t>
            </a:r>
            <a:r>
              <a:rPr lang="en-US" dirty="0" smtClean="0"/>
              <a:t> In India, the colonial legacy of hierarchical and rule-bound administrative culture often results in resistance to reform and policy changes, despite the growing need for flexibility and modernization.</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548640"/>
            <a:ext cx="8229600" cy="5577523"/>
          </a:xfrm>
        </p:spPr>
        <p:txBody>
          <a:bodyPr>
            <a:normAutofit/>
          </a:bodyPr>
          <a:lstStyle/>
          <a:p>
            <a:r>
              <a:rPr lang="en-US" b="1" dirty="0" smtClean="0"/>
              <a:t>2. Impact on Implementation of Public Policies</a:t>
            </a:r>
          </a:p>
          <a:p>
            <a:r>
              <a:rPr lang="en-US" dirty="0" smtClean="0"/>
              <a:t>Administrative culture determines how effectively public policies are executed:</a:t>
            </a:r>
          </a:p>
          <a:p>
            <a:r>
              <a:rPr lang="en-US" b="1" dirty="0" smtClean="0"/>
              <a:t>Efficiency vs. Red Tape:</a:t>
            </a:r>
            <a:r>
              <a:rPr lang="en-US" dirty="0" smtClean="0"/>
              <a:t> A culture that values procedural correctness over outcomes can lead to delays and increased bureaucratic red tape.</a:t>
            </a:r>
          </a:p>
          <a:p>
            <a:r>
              <a:rPr lang="en-US" b="1" dirty="0" smtClean="0"/>
              <a:t>Accountability and Transparency:</a:t>
            </a:r>
            <a:r>
              <a:rPr lang="en-US" dirty="0" smtClean="0"/>
              <a:t> In administrative systems where a culture of secrecy prevails, accountability is weakened, and the public’s trust in administration declines.</a:t>
            </a:r>
          </a:p>
          <a:p>
            <a:r>
              <a:rPr lang="en-US" b="1" dirty="0" smtClean="0"/>
              <a:t>Adaptation to Local Needs:</a:t>
            </a:r>
            <a:r>
              <a:rPr lang="en-US" dirty="0" smtClean="0"/>
              <a:t> A flexible and responsive administrative culture ensures that public policies are adjusted according to local conditions and needs.</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521208"/>
            <a:ext cx="8229600" cy="5833872"/>
          </a:xfrm>
        </p:spPr>
        <p:txBody>
          <a:bodyPr>
            <a:normAutofit fontScale="92500" lnSpcReduction="10000"/>
          </a:bodyPr>
          <a:lstStyle/>
          <a:p>
            <a:r>
              <a:rPr lang="en-US" b="1" dirty="0" smtClean="0"/>
              <a:t>3. Impact on Bureaucratic Behavior</a:t>
            </a:r>
          </a:p>
          <a:p>
            <a:r>
              <a:rPr lang="en-US" dirty="0" smtClean="0"/>
              <a:t>Administrative culture shapes the behavior and attitude of civil servants and bureaucrats:</a:t>
            </a:r>
          </a:p>
          <a:p>
            <a:r>
              <a:rPr lang="en-US" b="1" dirty="0" smtClean="0"/>
              <a:t>Professionalism and Ethical Conduct:</a:t>
            </a:r>
            <a:r>
              <a:rPr lang="en-US" dirty="0" smtClean="0"/>
              <a:t> A culture that values professionalism, integrity, and public service motivation ensures higher ethical standards in governance.</a:t>
            </a:r>
          </a:p>
          <a:p>
            <a:r>
              <a:rPr lang="en-US" b="1" dirty="0" smtClean="0"/>
              <a:t>Patronage and Nepotism:</a:t>
            </a:r>
            <a:r>
              <a:rPr lang="en-US" dirty="0" smtClean="0"/>
              <a:t> In administrative cultures influenced by political patronage, bureaucrats may prioritize loyalty over merit, leading to inefficiency and corruption.</a:t>
            </a:r>
          </a:p>
          <a:p>
            <a:r>
              <a:rPr lang="en-US" b="1" dirty="0" smtClean="0"/>
              <a:t>Commitment to Public Service:</a:t>
            </a:r>
            <a:r>
              <a:rPr lang="en-US" dirty="0" smtClean="0"/>
              <a:t> An administrative culture emphasizing public welfare and citizen-centric governance fosters higher motivation and dedication among civil servants.</a:t>
            </a:r>
          </a:p>
          <a:p>
            <a:r>
              <a:rPr lang="en-US" b="1" dirty="0" smtClean="0"/>
              <a:t>Example:</a:t>
            </a:r>
            <a:r>
              <a:rPr lang="en-US" dirty="0" smtClean="0"/>
              <a:t> The administrative culture in Japan emphasizes collective decision-making, consensus-building, and public service, leading to higher trust in government institutions.</a:t>
            </a:r>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4002"/>
          </a:xfrm>
        </p:spPr>
        <p:txBody>
          <a:bodyPr>
            <a:normAutofit fontScale="90000"/>
          </a:bodyPr>
          <a:lstStyle/>
          <a:p>
            <a:endParaRPr lang="en-US" dirty="0"/>
          </a:p>
        </p:txBody>
      </p:sp>
      <p:sp>
        <p:nvSpPr>
          <p:cNvPr id="3" name="Content Placeholder 2"/>
          <p:cNvSpPr>
            <a:spLocks noGrp="1"/>
          </p:cNvSpPr>
          <p:nvPr>
            <p:ph sz="quarter" idx="1"/>
          </p:nvPr>
        </p:nvSpPr>
        <p:spPr>
          <a:xfrm>
            <a:off x="457200" y="548640"/>
            <a:ext cx="8229600" cy="5577523"/>
          </a:xfrm>
        </p:spPr>
        <p:txBody>
          <a:bodyPr>
            <a:normAutofit fontScale="92500" lnSpcReduction="10000"/>
          </a:bodyPr>
          <a:lstStyle/>
          <a:p>
            <a:r>
              <a:rPr lang="en-US" b="1" dirty="0" smtClean="0"/>
              <a:t>4. Impact on Public Service Delivery</a:t>
            </a:r>
          </a:p>
          <a:p>
            <a:r>
              <a:rPr lang="en-US" dirty="0" smtClean="0"/>
              <a:t>The nature of administrative culture affects the quality and accessibility of public services:</a:t>
            </a:r>
          </a:p>
          <a:p>
            <a:r>
              <a:rPr lang="en-US" b="1" dirty="0" smtClean="0"/>
              <a:t>Citizen-Centric Approach:</a:t>
            </a:r>
            <a:r>
              <a:rPr lang="en-US" dirty="0" smtClean="0"/>
              <a:t> In cultures where administrators view themselves as servants of the people, service delivery is more responsive and citizen-friendly.</a:t>
            </a:r>
          </a:p>
          <a:p>
            <a:r>
              <a:rPr lang="en-US" b="1" dirty="0" smtClean="0"/>
              <a:t>Bureaucratic Rigidity:</a:t>
            </a:r>
            <a:r>
              <a:rPr lang="en-US" dirty="0" smtClean="0"/>
              <a:t> A rigid and rule-bound administrative culture results in poor service delivery and dissatisfaction among citizens.</a:t>
            </a:r>
          </a:p>
          <a:p>
            <a:r>
              <a:rPr lang="en-US" b="1" dirty="0" smtClean="0"/>
              <a:t>Innovation and Technology Use:</a:t>
            </a:r>
            <a:r>
              <a:rPr lang="en-US" dirty="0" smtClean="0"/>
              <a:t> A modern and progressive administrative culture encourages the adoption of new technologies and innovative practices in service delivery.</a:t>
            </a:r>
          </a:p>
          <a:p>
            <a:r>
              <a:rPr lang="en-US" b="1" dirty="0" smtClean="0"/>
              <a:t>Example:</a:t>
            </a:r>
            <a:r>
              <a:rPr lang="en-US" dirty="0" smtClean="0"/>
              <a:t> In Singapore, a culture of meritocracy and efficiency has resulted in a highly responsive and citizen-friendly public service system.</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Gerald </a:t>
            </a:r>
            <a:r>
              <a:rPr lang="en-US" b="1" dirty="0" err="1" smtClean="0"/>
              <a:t>Caiden</a:t>
            </a:r>
            <a:r>
              <a:rPr lang="en-US" dirty="0" smtClean="0"/>
              <a:t> explains:</a:t>
            </a:r>
          </a:p>
          <a:p>
            <a:r>
              <a:rPr lang="en-US" dirty="0" smtClean="0"/>
              <a:t>"Administrative culture refers to the deep-rooted values and attitudes that shape how administrative officials and public servants function within a political and organizational framework."</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37426"/>
          </a:xfrm>
        </p:spPr>
        <p:txBody>
          <a:bodyPr>
            <a:normAutofit fontScale="90000"/>
          </a:bodyPr>
          <a:lstStyle/>
          <a:p>
            <a:endParaRPr lang="en-US" dirty="0"/>
          </a:p>
        </p:txBody>
      </p:sp>
      <p:sp>
        <p:nvSpPr>
          <p:cNvPr id="3" name="Content Placeholder 2"/>
          <p:cNvSpPr>
            <a:spLocks noGrp="1"/>
          </p:cNvSpPr>
          <p:nvPr>
            <p:ph sz="quarter" idx="1"/>
          </p:nvPr>
        </p:nvSpPr>
        <p:spPr>
          <a:xfrm>
            <a:off x="457200" y="649224"/>
            <a:ext cx="8229600" cy="5476939"/>
          </a:xfrm>
        </p:spPr>
        <p:txBody>
          <a:bodyPr>
            <a:normAutofit fontScale="92500" lnSpcReduction="20000"/>
          </a:bodyPr>
          <a:lstStyle/>
          <a:p>
            <a:r>
              <a:rPr lang="en-US" b="1" dirty="0" smtClean="0"/>
              <a:t>5. Impact on Administrative Accountability and Transparency</a:t>
            </a:r>
          </a:p>
          <a:p>
            <a:r>
              <a:rPr lang="en-US" dirty="0" smtClean="0"/>
              <a:t>Accountability and transparency are directly influenced by the prevailing administrative culture:</a:t>
            </a:r>
          </a:p>
          <a:p>
            <a:r>
              <a:rPr lang="en-US" b="1" dirty="0" smtClean="0"/>
              <a:t>Culture of Openness:</a:t>
            </a:r>
            <a:r>
              <a:rPr lang="en-US" dirty="0" smtClean="0"/>
              <a:t> A culture that encourages open communication and information-sharing enhances transparency and builds public trust.</a:t>
            </a:r>
          </a:p>
          <a:p>
            <a:r>
              <a:rPr lang="en-US" b="1" dirty="0" smtClean="0"/>
              <a:t>Resistance to Oversight:</a:t>
            </a:r>
            <a:r>
              <a:rPr lang="en-US" dirty="0" smtClean="0"/>
              <a:t> In systems where administrators are resistant to external scrutiny, corruption and maladministration thrive.</a:t>
            </a:r>
          </a:p>
          <a:p>
            <a:r>
              <a:rPr lang="en-US" b="1" dirty="0" smtClean="0"/>
              <a:t>Public Participation:</a:t>
            </a:r>
            <a:r>
              <a:rPr lang="en-US" dirty="0" smtClean="0"/>
              <a:t> An inclusive administrative culture that values citizen input strengthens democratic governance and accountability.</a:t>
            </a:r>
          </a:p>
          <a:p>
            <a:r>
              <a:rPr lang="en-US" b="1" dirty="0" smtClean="0"/>
              <a:t>Example:</a:t>
            </a:r>
            <a:r>
              <a:rPr lang="en-US" dirty="0" smtClean="0"/>
              <a:t> Nordic countries have a strong administrative culture of transparency and citizen involvement, which ensures high levels of public trust and minimal corruption.</a:t>
            </a:r>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570"/>
          </a:xfrm>
        </p:spPr>
        <p:txBody>
          <a:bodyPr>
            <a:normAutofit fontScale="90000"/>
          </a:bodyPr>
          <a:lstStyle/>
          <a:p>
            <a:endParaRPr lang="en-US" dirty="0"/>
          </a:p>
        </p:txBody>
      </p:sp>
      <p:sp>
        <p:nvSpPr>
          <p:cNvPr id="3" name="Content Placeholder 2"/>
          <p:cNvSpPr>
            <a:spLocks noGrp="1"/>
          </p:cNvSpPr>
          <p:nvPr>
            <p:ph sz="quarter" idx="1"/>
          </p:nvPr>
        </p:nvSpPr>
        <p:spPr>
          <a:xfrm>
            <a:off x="457200" y="731520"/>
            <a:ext cx="8229600" cy="5779008"/>
          </a:xfrm>
        </p:spPr>
        <p:txBody>
          <a:bodyPr>
            <a:normAutofit fontScale="92500" lnSpcReduction="20000"/>
          </a:bodyPr>
          <a:lstStyle/>
          <a:p>
            <a:r>
              <a:rPr lang="en-US" b="1" dirty="0" smtClean="0"/>
              <a:t>6. Impact on Bureaucratic Structure and Hierarchy</a:t>
            </a:r>
          </a:p>
          <a:p>
            <a:r>
              <a:rPr lang="en-US" dirty="0" smtClean="0"/>
              <a:t>The structure and functioning of the bureaucracy are influenced by administrative culture:</a:t>
            </a:r>
          </a:p>
          <a:p>
            <a:r>
              <a:rPr lang="en-US" b="1" dirty="0" smtClean="0"/>
              <a:t>Hierarchical vs. Decentralized:</a:t>
            </a:r>
            <a:r>
              <a:rPr lang="en-US" dirty="0" smtClean="0"/>
              <a:t> In hierarchical cultures, decision-making is slow and concentrated at the top, leading to inefficiencies. In contrast, decentralized cultures empower local officials and improve responsiveness.</a:t>
            </a:r>
          </a:p>
          <a:p>
            <a:r>
              <a:rPr lang="en-US" b="1" dirty="0" smtClean="0"/>
              <a:t>Centralization of Power:</a:t>
            </a:r>
            <a:r>
              <a:rPr lang="en-US" dirty="0" smtClean="0"/>
              <a:t> A highly centralized administrative culture leads to bureaucratic bottlenecks and lack of innovation at the local level.</a:t>
            </a:r>
          </a:p>
          <a:p>
            <a:r>
              <a:rPr lang="en-US" b="1" dirty="0" smtClean="0"/>
              <a:t>Inter-Departmental Coordination:</a:t>
            </a:r>
            <a:r>
              <a:rPr lang="en-US" dirty="0" smtClean="0"/>
              <a:t> A collaborative culture improves communication and coordination between different government departments, enhancing policy outcomes.</a:t>
            </a:r>
          </a:p>
          <a:p>
            <a:r>
              <a:rPr lang="en-US" b="1" dirty="0" smtClean="0"/>
              <a:t>Example:</a:t>
            </a:r>
            <a:r>
              <a:rPr lang="en-US" dirty="0" smtClean="0"/>
              <a:t> In India, the administrative culture inherited from colonial rule tends to be hierarchical and rigid, often leading to delayed decision-making and poor inter-departmental coordination.</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28016"/>
            <a:ext cx="8229600" cy="146622"/>
          </a:xfrm>
        </p:spPr>
        <p:txBody>
          <a:bodyPr>
            <a:normAutofit fontScale="90000"/>
          </a:bodyPr>
          <a:lstStyle/>
          <a:p>
            <a:endParaRPr lang="en-US" dirty="0"/>
          </a:p>
        </p:txBody>
      </p:sp>
      <p:sp>
        <p:nvSpPr>
          <p:cNvPr id="3" name="Content Placeholder 2"/>
          <p:cNvSpPr>
            <a:spLocks noGrp="1"/>
          </p:cNvSpPr>
          <p:nvPr>
            <p:ph sz="quarter" idx="1"/>
          </p:nvPr>
        </p:nvSpPr>
        <p:spPr>
          <a:xfrm>
            <a:off x="457200" y="402336"/>
            <a:ext cx="8229600" cy="5723827"/>
          </a:xfrm>
        </p:spPr>
        <p:txBody>
          <a:bodyPr>
            <a:normAutofit fontScale="92500" lnSpcReduction="20000"/>
          </a:bodyPr>
          <a:lstStyle/>
          <a:p>
            <a:r>
              <a:rPr lang="en-US" b="1" dirty="0" smtClean="0"/>
              <a:t>7. Impact on Political-Administrative Relations</a:t>
            </a:r>
          </a:p>
          <a:p>
            <a:r>
              <a:rPr lang="en-US" dirty="0" smtClean="0"/>
              <a:t>The relationship between the political leadership and the administrative machinery is influenced by administrative culture:</a:t>
            </a:r>
          </a:p>
          <a:p>
            <a:r>
              <a:rPr lang="en-US" b="1" dirty="0" smtClean="0"/>
              <a:t>Politicization of Bureaucracy:</a:t>
            </a:r>
            <a:r>
              <a:rPr lang="en-US" dirty="0" smtClean="0"/>
              <a:t> In systems where administrative appointments are based on political loyalty rather than merit, the quality of governance declines.</a:t>
            </a:r>
          </a:p>
          <a:p>
            <a:r>
              <a:rPr lang="en-US" b="1" dirty="0" smtClean="0"/>
              <a:t>Autonomy and Neutrality:</a:t>
            </a:r>
            <a:r>
              <a:rPr lang="en-US" dirty="0" smtClean="0"/>
              <a:t> A culture that protects bureaucratic neutrality ensures that civil servants can implement policies without political pressure.</a:t>
            </a:r>
          </a:p>
          <a:p>
            <a:r>
              <a:rPr lang="en-US" b="1" dirty="0" smtClean="0"/>
              <a:t>Conflict or Cooperation:</a:t>
            </a:r>
            <a:r>
              <a:rPr lang="en-US" dirty="0" smtClean="0"/>
              <a:t> A culture of mutual respect and cooperation between politicians and bureaucrats improves governance outcomes.</a:t>
            </a:r>
          </a:p>
          <a:p>
            <a:r>
              <a:rPr lang="en-US" b="1" dirty="0" smtClean="0"/>
              <a:t>Example:</a:t>
            </a:r>
            <a:r>
              <a:rPr lang="en-US" dirty="0" smtClean="0"/>
              <a:t> In the United States, the political-administrative culture encourages regular turnover of senior bureaucrats, leading to potential instability but also ensuring responsiveness to political leadership.</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493776"/>
            <a:ext cx="8229600" cy="5925312"/>
          </a:xfrm>
        </p:spPr>
        <p:txBody>
          <a:bodyPr>
            <a:normAutofit fontScale="77500" lnSpcReduction="20000"/>
          </a:bodyPr>
          <a:lstStyle/>
          <a:p>
            <a:r>
              <a:rPr lang="en-US" b="1" dirty="0" smtClean="0"/>
              <a:t>8. Impact on Corruption and Integrity</a:t>
            </a:r>
          </a:p>
          <a:p>
            <a:r>
              <a:rPr lang="en-US" dirty="0" smtClean="0"/>
              <a:t>Administrative culture has a direct bearing on the levels of corruption and ethical conduct within the bureaucracy:</a:t>
            </a:r>
          </a:p>
          <a:p>
            <a:r>
              <a:rPr lang="en-US" b="1" dirty="0" smtClean="0"/>
              <a:t>Culture of Integrity:</a:t>
            </a:r>
            <a:r>
              <a:rPr lang="en-US" dirty="0" smtClean="0"/>
              <a:t> A strong emphasis on ethical standards and professional conduct reduces corruption and enhances public trust.</a:t>
            </a:r>
          </a:p>
          <a:p>
            <a:r>
              <a:rPr lang="en-US" b="1" dirty="0" smtClean="0"/>
              <a:t>Culture of Patronage:</a:t>
            </a:r>
            <a:r>
              <a:rPr lang="en-US" dirty="0" smtClean="0"/>
              <a:t> Where administrative culture tolerates or encourages patronage and nepotism, corruption is more likely to flourish.</a:t>
            </a:r>
          </a:p>
          <a:p>
            <a:r>
              <a:rPr lang="en-US" b="1" dirty="0" smtClean="0"/>
              <a:t>Whistleblower Protection:</a:t>
            </a:r>
            <a:r>
              <a:rPr lang="en-US" dirty="0" smtClean="0"/>
              <a:t> A culture that encourages reporting of corruption and wrongdoing strengthens accountability and reduces corruption.</a:t>
            </a:r>
          </a:p>
          <a:p>
            <a:r>
              <a:rPr lang="en-US" b="1" dirty="0" smtClean="0"/>
              <a:t>Example:</a:t>
            </a:r>
            <a:r>
              <a:rPr lang="en-US" dirty="0" smtClean="0"/>
              <a:t> Countries like Singapore and Sweden have low levels of corruption due to a strong administrative culture that emphasizes meritocracy, accountability, and transparency.</a:t>
            </a:r>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3418"/>
          </a:xfrm>
        </p:spPr>
        <p:txBody>
          <a:bodyPr>
            <a:normAutofit fontScale="90000"/>
          </a:bodyPr>
          <a:lstStyle/>
          <a:p>
            <a:endParaRPr lang="en-US" dirty="0"/>
          </a:p>
        </p:txBody>
      </p:sp>
      <p:sp>
        <p:nvSpPr>
          <p:cNvPr id="3" name="Content Placeholder 2"/>
          <p:cNvSpPr>
            <a:spLocks noGrp="1"/>
          </p:cNvSpPr>
          <p:nvPr>
            <p:ph sz="quarter" idx="1"/>
          </p:nvPr>
        </p:nvSpPr>
        <p:spPr>
          <a:xfrm>
            <a:off x="457200" y="649224"/>
            <a:ext cx="8229600" cy="5724144"/>
          </a:xfrm>
        </p:spPr>
        <p:txBody>
          <a:bodyPr>
            <a:normAutofit fontScale="77500" lnSpcReduction="20000"/>
          </a:bodyPr>
          <a:lstStyle/>
          <a:p>
            <a:r>
              <a:rPr lang="en-US" b="1" dirty="0" smtClean="0"/>
              <a:t>9. Impact on International Competitiveness and Governance</a:t>
            </a:r>
          </a:p>
          <a:p>
            <a:r>
              <a:rPr lang="en-US" dirty="0" smtClean="0"/>
              <a:t>The administrative culture of a country impacts its ability to engage with international organizations and improve its global standing:</a:t>
            </a:r>
          </a:p>
          <a:p>
            <a:r>
              <a:rPr lang="en-US" b="1" dirty="0" smtClean="0"/>
              <a:t>Ease of Doing Business:</a:t>
            </a:r>
            <a:r>
              <a:rPr lang="en-US" dirty="0" smtClean="0"/>
              <a:t> A transparent and efficient administrative culture attracts foreign investment and promotes economic growth.</a:t>
            </a:r>
          </a:p>
          <a:p>
            <a:r>
              <a:rPr lang="en-US" b="1" dirty="0" smtClean="0"/>
              <a:t>International Cooperation:</a:t>
            </a:r>
            <a:r>
              <a:rPr lang="en-US" dirty="0" smtClean="0"/>
              <a:t> A culture that encourages professionalism and adaptability enhances a country’s capacity to engage effectively in international forums.</a:t>
            </a:r>
          </a:p>
          <a:p>
            <a:r>
              <a:rPr lang="en-US" b="1" dirty="0" smtClean="0"/>
              <a:t>Reputation for Governance:</a:t>
            </a:r>
            <a:r>
              <a:rPr lang="en-US" dirty="0" smtClean="0"/>
              <a:t> A country with a strong administrative culture gains a positive reputation for good governance and public service delivery.</a:t>
            </a:r>
          </a:p>
          <a:p>
            <a:r>
              <a:rPr lang="en-US" b="1" dirty="0" smtClean="0"/>
              <a:t>Example:</a:t>
            </a:r>
            <a:r>
              <a:rPr lang="en-US" dirty="0" smtClean="0"/>
              <a:t> Singapore’s business-friendly administrative culture has made it one of the most attractive destinations for foreign investment.</a:t>
            </a:r>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19138"/>
          </a:xfrm>
        </p:spPr>
        <p:txBody>
          <a:bodyPr>
            <a:normAutofit fontScale="90000"/>
          </a:bodyPr>
          <a:lstStyle/>
          <a:p>
            <a:endParaRPr lang="en-US" dirty="0"/>
          </a:p>
        </p:txBody>
      </p:sp>
      <p:sp>
        <p:nvSpPr>
          <p:cNvPr id="3" name="Content Placeholder 2"/>
          <p:cNvSpPr>
            <a:spLocks noGrp="1"/>
          </p:cNvSpPr>
          <p:nvPr>
            <p:ph sz="quarter" idx="1"/>
          </p:nvPr>
        </p:nvSpPr>
        <p:spPr>
          <a:xfrm>
            <a:off x="457200" y="841248"/>
            <a:ext cx="8229600" cy="5568696"/>
          </a:xfrm>
        </p:spPr>
        <p:txBody>
          <a:bodyPr>
            <a:normAutofit fontScale="77500" lnSpcReduction="20000"/>
          </a:bodyPr>
          <a:lstStyle/>
          <a:p>
            <a:r>
              <a:rPr lang="en-US" b="1" dirty="0" smtClean="0"/>
              <a:t>10. Impact on Administrative Reforms and Modernization</a:t>
            </a:r>
          </a:p>
          <a:p>
            <a:r>
              <a:rPr lang="en-US" dirty="0" smtClean="0"/>
              <a:t>The success of administrative reforms depends on the existing administrative culture:</a:t>
            </a:r>
          </a:p>
          <a:p>
            <a:r>
              <a:rPr lang="en-US" b="1" dirty="0" smtClean="0"/>
              <a:t>Resistance to Change:</a:t>
            </a:r>
            <a:r>
              <a:rPr lang="en-US" dirty="0" smtClean="0"/>
              <a:t> A conservative administrative culture that values tradition over innovation may resist reform efforts.</a:t>
            </a:r>
          </a:p>
          <a:p>
            <a:r>
              <a:rPr lang="en-US" b="1" dirty="0" smtClean="0"/>
              <a:t>Openness to New Ideas:</a:t>
            </a:r>
            <a:r>
              <a:rPr lang="en-US" dirty="0" smtClean="0"/>
              <a:t> An adaptable culture facilitates modernization, technological adoption, and reform implementation.</a:t>
            </a:r>
          </a:p>
          <a:p>
            <a:r>
              <a:rPr lang="en-US" b="1" dirty="0" smtClean="0"/>
              <a:t>Capacity Building:</a:t>
            </a:r>
            <a:r>
              <a:rPr lang="en-US" dirty="0" smtClean="0"/>
              <a:t> A culture that values training and professional development ensures that civil servants are equipped to handle modern governance challenges.</a:t>
            </a:r>
          </a:p>
          <a:p>
            <a:r>
              <a:rPr lang="en-US" b="1" dirty="0" smtClean="0"/>
              <a:t>Example:</a:t>
            </a:r>
            <a:r>
              <a:rPr lang="en-US" dirty="0" smtClean="0"/>
              <a:t> In India, administrative reforms often face resistance due to the entrenched bureaucratic culture, whereas in countries like South Korea, a more open administrative culture has facilitated rapid modernization.</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dirty="0"/>
              <a:t>Challenges in Administrative Culture</a:t>
            </a:r>
          </a:p>
        </p:txBody>
      </p:sp>
      <p:sp>
        <p:nvSpPr>
          <p:cNvPr id="3" name="Content Placeholder 2"/>
          <p:cNvSpPr>
            <a:spLocks noGrp="1"/>
          </p:cNvSpPr>
          <p:nvPr>
            <p:ph sz="quarter" idx="1"/>
          </p:nvPr>
        </p:nvSpPr>
        <p:spPr/>
        <p:txBody>
          <a:bodyPr>
            <a:normAutofit fontScale="77500" lnSpcReduction="20000"/>
          </a:bodyPr>
          <a:lstStyle/>
          <a:p>
            <a:r>
              <a:rPr lang="en-US" b="1" dirty="0" smtClean="0"/>
              <a:t>Challenges in Administrative Culture</a:t>
            </a:r>
          </a:p>
          <a:p>
            <a:r>
              <a:rPr lang="en-US" dirty="0" smtClean="0"/>
              <a:t>Administrative culture refers to the values, attitudes, norms, and behavioral patterns that shape the functioning of public administration in a particular society. It encompasses the working style, decision-making processes, accountability, transparency, and overall ethical standards within the administrative framework. An effective administrative culture is crucial for good governance, public service delivery, and citizen satisfaction. However, several challenges hinder the development of a healthy and effective administrative culture. These challenges can be broadly categorized into structural, behavioral, political, and technological dimensions.</a:t>
            </a:r>
          </a:p>
          <a:p>
            <a:endParaRP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r>
              <a:rPr lang="en-US" b="1" dirty="0" smtClean="0"/>
              <a:t>1. Structural Challenges</a:t>
            </a:r>
          </a:p>
          <a:p>
            <a:r>
              <a:rPr lang="en-US" dirty="0" smtClean="0"/>
              <a:t>Structural challenges arise from the organization, hierarchy, and procedural frameworks of administrative institutions. These include:</a:t>
            </a:r>
          </a:p>
          <a:p>
            <a:r>
              <a:rPr lang="en-US" b="1" dirty="0" smtClean="0"/>
              <a:t>(</a:t>
            </a:r>
            <a:r>
              <a:rPr lang="en-US" b="1" dirty="0" err="1" smtClean="0"/>
              <a:t>i</a:t>
            </a:r>
            <a:r>
              <a:rPr lang="en-US" b="1" dirty="0" smtClean="0"/>
              <a:t>) Bureaucratic Rigidity and Red </a:t>
            </a:r>
            <a:r>
              <a:rPr lang="en-US" b="1" dirty="0" err="1" smtClean="0"/>
              <a:t>Tapism</a:t>
            </a:r>
            <a:endParaRPr lang="en-US" b="1" dirty="0" smtClean="0"/>
          </a:p>
          <a:p>
            <a:r>
              <a:rPr lang="en-US" dirty="0" smtClean="0"/>
              <a:t>Traditional bureaucratic structures are characterized by hierarchical decision-making, excessive rules, and complex procedures.</a:t>
            </a:r>
          </a:p>
          <a:p>
            <a:r>
              <a:rPr lang="en-US" dirty="0" smtClean="0"/>
              <a:t>Red tape leads to delays, inefficiency, and increased frustration among citizens and public servants.</a:t>
            </a:r>
          </a:p>
          <a:p>
            <a:r>
              <a:rPr lang="en-US" dirty="0" smtClean="0"/>
              <a:t>Example: Excessive paperwork and multi-layered approval processes slow down service delivery and decision-making.</a:t>
            </a:r>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10578"/>
          </a:xfrm>
        </p:spPr>
        <p:txBody>
          <a:bodyPr>
            <a:normAutofit fontScale="90000"/>
          </a:bodyPr>
          <a:lstStyle/>
          <a:p>
            <a:endParaRPr lang="en-US" dirty="0"/>
          </a:p>
        </p:txBody>
      </p:sp>
      <p:sp>
        <p:nvSpPr>
          <p:cNvPr id="3" name="Content Placeholder 2"/>
          <p:cNvSpPr>
            <a:spLocks noGrp="1"/>
          </p:cNvSpPr>
          <p:nvPr>
            <p:ph sz="quarter" idx="1"/>
          </p:nvPr>
        </p:nvSpPr>
        <p:spPr>
          <a:xfrm>
            <a:off x="457200" y="731520"/>
            <a:ext cx="8229600" cy="5394643"/>
          </a:xfrm>
        </p:spPr>
        <p:txBody>
          <a:bodyPr>
            <a:normAutofit fontScale="77500" lnSpcReduction="20000"/>
          </a:bodyPr>
          <a:lstStyle/>
          <a:p>
            <a:r>
              <a:rPr lang="en-US" b="1" dirty="0" smtClean="0"/>
              <a:t>(ii) Centralization of Authority</a:t>
            </a:r>
          </a:p>
          <a:p>
            <a:r>
              <a:rPr lang="en-US" dirty="0" smtClean="0"/>
              <a:t>Excessive concentration of power at the top levels of administration limits the autonomy of lower-level officials.</a:t>
            </a:r>
          </a:p>
          <a:p>
            <a:r>
              <a:rPr lang="en-US" dirty="0" smtClean="0"/>
              <a:t>This discourages initiative and innovation among civil servants and creates a culture of dependency.</a:t>
            </a:r>
          </a:p>
          <a:p>
            <a:r>
              <a:rPr lang="en-US" dirty="0" smtClean="0"/>
              <a:t>Example: Local governments in many developing countries have limited power to make decisions, leading to poor responsiveness to local issues.</a:t>
            </a:r>
          </a:p>
          <a:p>
            <a:r>
              <a:rPr lang="en-US" b="1" dirty="0" smtClean="0"/>
              <a:t>(iii) Lack of Coordination and Inter-Departmental Conflicts</a:t>
            </a:r>
          </a:p>
          <a:p>
            <a:r>
              <a:rPr lang="en-US" dirty="0" smtClean="0"/>
              <a:t>Different departments and agencies often work in silos, leading to poor coordination and duplication of work.</a:t>
            </a:r>
          </a:p>
          <a:p>
            <a:r>
              <a:rPr lang="en-US" dirty="0" smtClean="0"/>
              <a:t>Lack of communication among ministries and government agencies hampers policy implementation.</a:t>
            </a:r>
          </a:p>
          <a:p>
            <a:r>
              <a:rPr lang="en-US" dirty="0" smtClean="0"/>
              <a:t>Example: Disaster relief efforts often suffer due to poor coordination between central, state, and local agencies.</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b="1" dirty="0" smtClean="0"/>
              <a:t>(iv) Over-Politicization of Administration</a:t>
            </a:r>
          </a:p>
          <a:p>
            <a:r>
              <a:rPr lang="en-US" dirty="0" smtClean="0"/>
              <a:t>Excessive political interference in administrative decision-making reduces the autonomy of civil servants.</a:t>
            </a:r>
          </a:p>
          <a:p>
            <a:r>
              <a:rPr lang="en-US" dirty="0" smtClean="0"/>
              <a:t>Political favoritism in appointments and transfers damages the meritocratic nature of administration.</a:t>
            </a:r>
          </a:p>
          <a:p>
            <a:r>
              <a:rPr lang="en-US" dirty="0" smtClean="0"/>
              <a:t>Example: Frequent transfers of senior bureaucrats due to political pressure disrupt administrative continuity.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65442"/>
          </a:xfrm>
        </p:spPr>
        <p:txBody>
          <a:bodyPr>
            <a:normAutofit fontScale="90000"/>
          </a:bodyPr>
          <a:lstStyle/>
          <a:p>
            <a:endParaRPr lang="en-US" dirty="0"/>
          </a:p>
        </p:txBody>
      </p:sp>
      <p:sp>
        <p:nvSpPr>
          <p:cNvPr id="3" name="Content Placeholder 2"/>
          <p:cNvSpPr>
            <a:spLocks noGrp="1"/>
          </p:cNvSpPr>
          <p:nvPr>
            <p:ph sz="quarter" idx="1"/>
          </p:nvPr>
        </p:nvSpPr>
        <p:spPr>
          <a:xfrm>
            <a:off x="457200" y="777240"/>
            <a:ext cx="8229600" cy="5348923"/>
          </a:xfrm>
        </p:spPr>
        <p:txBody>
          <a:bodyPr>
            <a:normAutofit lnSpcReduction="10000"/>
          </a:bodyPr>
          <a:lstStyle/>
          <a:p>
            <a:r>
              <a:rPr lang="en-US" b="1" dirty="0" smtClean="0"/>
              <a:t>Components of Administrative Culture</a:t>
            </a:r>
          </a:p>
          <a:p>
            <a:r>
              <a:rPr lang="en-US" dirty="0" smtClean="0"/>
              <a:t>Administrative culture refers to the set of values, attitudes, beliefs, norms, and behaviors that characterize the functioning of public administration within a particular society or political system. It shapes how public officials interact with citizens, make decisions, and implement policies. Administrative culture is influenced by historical, political, social, and economic factors, and it plays a crucial role in determining the efficiency, accountability, and responsiveness of the administrative system.</a:t>
            </a:r>
          </a:p>
          <a:p>
            <a:r>
              <a:rPr lang="en-US" dirty="0" smtClean="0"/>
              <a:t>The key components of administrative culture can be broadly categorized into </a:t>
            </a:r>
            <a:r>
              <a:rPr lang="en-US" b="1" dirty="0" smtClean="0"/>
              <a:t>structural</a:t>
            </a:r>
            <a:r>
              <a:rPr lang="en-US" dirty="0" smtClean="0"/>
              <a:t>, </a:t>
            </a:r>
            <a:r>
              <a:rPr lang="en-US" b="1" dirty="0" smtClean="0"/>
              <a:t>behavioral</a:t>
            </a:r>
            <a:r>
              <a:rPr lang="en-US" dirty="0" smtClean="0"/>
              <a:t>, </a:t>
            </a:r>
            <a:r>
              <a:rPr lang="en-US" b="1" dirty="0" smtClean="0"/>
              <a:t>normative</a:t>
            </a:r>
            <a:r>
              <a:rPr lang="en-US" dirty="0" smtClean="0"/>
              <a:t>, and </a:t>
            </a:r>
            <a:r>
              <a:rPr lang="en-US" b="1" dirty="0" smtClean="0"/>
              <a:t>functional</a:t>
            </a:r>
            <a:r>
              <a:rPr lang="en-US" dirty="0" smtClean="0"/>
              <a:t> elements. Let us explore each of these in detail:</a:t>
            </a:r>
          </a:p>
          <a:p>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38594"/>
          </a:xfrm>
        </p:spPr>
        <p:txBody>
          <a:bodyPr>
            <a:normAutofit fontScale="90000"/>
          </a:bodyPr>
          <a:lstStyle/>
          <a:p>
            <a:endParaRPr lang="en-US" dirty="0"/>
          </a:p>
        </p:txBody>
      </p:sp>
      <p:sp>
        <p:nvSpPr>
          <p:cNvPr id="3" name="Content Placeholder 2"/>
          <p:cNvSpPr>
            <a:spLocks noGrp="1"/>
          </p:cNvSpPr>
          <p:nvPr>
            <p:ph sz="quarter" idx="1"/>
          </p:nvPr>
        </p:nvSpPr>
        <p:spPr>
          <a:xfrm>
            <a:off x="457200" y="713232"/>
            <a:ext cx="8229600" cy="5412931"/>
          </a:xfrm>
        </p:spPr>
        <p:txBody>
          <a:bodyPr>
            <a:normAutofit fontScale="70000" lnSpcReduction="20000"/>
          </a:bodyPr>
          <a:lstStyle/>
          <a:p>
            <a:r>
              <a:rPr lang="en-US" b="1" dirty="0" smtClean="0"/>
              <a:t>2. Behavioral Challenges</a:t>
            </a:r>
          </a:p>
          <a:p>
            <a:r>
              <a:rPr lang="en-US" dirty="0" smtClean="0"/>
              <a:t>Behavioral challenges pertain to the attitudes, values, and working styles of public servants and administrative leaders.</a:t>
            </a:r>
          </a:p>
          <a:p>
            <a:r>
              <a:rPr lang="en-US" b="1" dirty="0" smtClean="0"/>
              <a:t>(</a:t>
            </a:r>
            <a:r>
              <a:rPr lang="en-US" b="1" dirty="0" err="1" smtClean="0"/>
              <a:t>i</a:t>
            </a:r>
            <a:r>
              <a:rPr lang="en-US" b="1" dirty="0" smtClean="0"/>
              <a:t>) Corruption and Lack of Integrity</a:t>
            </a:r>
          </a:p>
          <a:p>
            <a:r>
              <a:rPr lang="en-US" dirty="0" smtClean="0"/>
              <a:t>Corruption undermines public trust in administration and distorts service delivery.</a:t>
            </a:r>
          </a:p>
          <a:p>
            <a:r>
              <a:rPr lang="en-US" dirty="0" smtClean="0"/>
              <a:t>Bribery, favoritism, and embezzlement are common manifestations of corruption.</a:t>
            </a:r>
          </a:p>
          <a:p>
            <a:r>
              <a:rPr lang="en-US" dirty="0" smtClean="0"/>
              <a:t>Example: In many cases, public officials demand bribes to provide basic services like issuing licenses or permits.</a:t>
            </a:r>
          </a:p>
          <a:p>
            <a:r>
              <a:rPr lang="en-US" b="1" dirty="0" smtClean="0"/>
              <a:t>(ii) Resistance to Change</a:t>
            </a:r>
          </a:p>
          <a:p>
            <a:r>
              <a:rPr lang="en-US" dirty="0" smtClean="0"/>
              <a:t>Civil servants often resist reforms due to a culture of complacency and fear of losing control or benefits.</a:t>
            </a:r>
          </a:p>
          <a:p>
            <a:r>
              <a:rPr lang="en-US" dirty="0" smtClean="0"/>
              <a:t>Resistance to technological adoption and administrative reforms hampers modernization efforts.</a:t>
            </a:r>
          </a:p>
          <a:p>
            <a:r>
              <a:rPr lang="en-US" dirty="0" smtClean="0"/>
              <a:t>Example: Resistance to adopting e-governance platforms delays the digital transformation of public services.</a:t>
            </a:r>
          </a:p>
          <a:p>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28866"/>
          </a:xfrm>
        </p:spPr>
        <p:txBody>
          <a:bodyPr>
            <a:normAutofit fontScale="90000"/>
          </a:bodyPr>
          <a:lstStyle/>
          <a:p>
            <a:endParaRPr lang="en-US" dirty="0"/>
          </a:p>
        </p:txBody>
      </p:sp>
      <p:sp>
        <p:nvSpPr>
          <p:cNvPr id="3" name="Content Placeholder 2"/>
          <p:cNvSpPr>
            <a:spLocks noGrp="1"/>
          </p:cNvSpPr>
          <p:nvPr>
            <p:ph sz="quarter" idx="1"/>
          </p:nvPr>
        </p:nvSpPr>
        <p:spPr>
          <a:xfrm>
            <a:off x="457200" y="740664"/>
            <a:ext cx="8229600" cy="5385499"/>
          </a:xfrm>
        </p:spPr>
        <p:txBody>
          <a:bodyPr>
            <a:normAutofit fontScale="77500" lnSpcReduction="20000"/>
          </a:bodyPr>
          <a:lstStyle/>
          <a:p>
            <a:r>
              <a:rPr lang="en-US" b="1" dirty="0" smtClean="0"/>
              <a:t>(iii) Lack of Accountability and Responsibility</a:t>
            </a:r>
          </a:p>
          <a:p>
            <a:r>
              <a:rPr lang="en-US" dirty="0" smtClean="0"/>
              <a:t>Weak enforcement of accountability mechanisms leads to poor performance and lack of motivation among civil servants.</a:t>
            </a:r>
          </a:p>
          <a:p>
            <a:r>
              <a:rPr lang="en-US" dirty="0" smtClean="0"/>
              <a:t>Officials often avoid responsibility for failures by shifting blame to other departments or officials.</a:t>
            </a:r>
          </a:p>
          <a:p>
            <a:r>
              <a:rPr lang="en-US" dirty="0" smtClean="0"/>
              <a:t>Example: Public infrastructure failures are rarely followed by punitive action against responsible officials.</a:t>
            </a:r>
          </a:p>
          <a:p>
            <a:r>
              <a:rPr lang="en-US" b="1" dirty="0" smtClean="0"/>
              <a:t>(iv) Bureaucratic Elitism and Insensitivity</a:t>
            </a:r>
          </a:p>
          <a:p>
            <a:r>
              <a:rPr lang="en-US" dirty="0" smtClean="0"/>
              <a:t>Public officials often exhibit a sense of superiority and disconnect from the needs of ordinary citizens.</a:t>
            </a:r>
          </a:p>
          <a:p>
            <a:r>
              <a:rPr lang="en-US" dirty="0" smtClean="0"/>
              <a:t>Insensitive treatment of citizens reduces public trust and satisfaction.</a:t>
            </a:r>
          </a:p>
          <a:p>
            <a:r>
              <a:rPr lang="en-US" dirty="0" smtClean="0"/>
              <a:t>Example: Officials at public offices often treat citizens seeking services with indifference or hostility.</a:t>
            </a:r>
          </a:p>
          <a:p>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r>
              <a:rPr lang="en-US" b="1" dirty="0" smtClean="0"/>
              <a:t>3. Political Challenges</a:t>
            </a:r>
          </a:p>
          <a:p>
            <a:r>
              <a:rPr lang="en-US" dirty="0" smtClean="0"/>
              <a:t>Political interference and instability often compromise the independence and professionalism of public administration.</a:t>
            </a:r>
          </a:p>
          <a:p>
            <a:r>
              <a:rPr lang="en-US" b="1" dirty="0" smtClean="0"/>
              <a:t>(</a:t>
            </a:r>
            <a:r>
              <a:rPr lang="en-US" b="1" dirty="0" err="1" smtClean="0"/>
              <a:t>i</a:t>
            </a:r>
            <a:r>
              <a:rPr lang="en-US" b="1" dirty="0" smtClean="0"/>
              <a:t>) Political Interference in Appointments and Transfers</a:t>
            </a:r>
          </a:p>
          <a:p>
            <a:r>
              <a:rPr lang="en-US" dirty="0" smtClean="0"/>
              <a:t>Political leaders often influence administrative appointments and transfers to serve political interests rather than merit-based criteria.</a:t>
            </a:r>
          </a:p>
          <a:p>
            <a:r>
              <a:rPr lang="en-US" dirty="0" smtClean="0"/>
              <a:t>This leads to the politicization of administration and compromises impartiality.</a:t>
            </a:r>
          </a:p>
          <a:p>
            <a:r>
              <a:rPr lang="en-US" dirty="0" smtClean="0"/>
              <a:t>Example: A senior official transferred or demoted for not complying with political orders.</a:t>
            </a:r>
          </a:p>
          <a:p>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01434"/>
          </a:xfrm>
        </p:spPr>
        <p:txBody>
          <a:bodyPr>
            <a:normAutofit fontScale="90000"/>
          </a:bodyPr>
          <a:lstStyle/>
          <a:p>
            <a:endParaRPr lang="en-US" dirty="0"/>
          </a:p>
        </p:txBody>
      </p:sp>
      <p:sp>
        <p:nvSpPr>
          <p:cNvPr id="3" name="Content Placeholder 2"/>
          <p:cNvSpPr>
            <a:spLocks noGrp="1"/>
          </p:cNvSpPr>
          <p:nvPr>
            <p:ph sz="quarter" idx="1"/>
          </p:nvPr>
        </p:nvSpPr>
        <p:spPr>
          <a:xfrm>
            <a:off x="457200" y="576072"/>
            <a:ext cx="8229600" cy="5550091"/>
          </a:xfrm>
        </p:spPr>
        <p:txBody>
          <a:bodyPr>
            <a:normAutofit fontScale="77500" lnSpcReduction="20000"/>
          </a:bodyPr>
          <a:lstStyle/>
          <a:p>
            <a:r>
              <a:rPr lang="en-US" b="1" dirty="0" smtClean="0"/>
              <a:t>(ii) Conflict Between Political and Administrative Priorities</a:t>
            </a:r>
          </a:p>
          <a:p>
            <a:r>
              <a:rPr lang="en-US" dirty="0" smtClean="0"/>
              <a:t>Political leaders often impose short-term political goals on the administration, which may conflict with long-term development objectives.</a:t>
            </a:r>
          </a:p>
          <a:p>
            <a:r>
              <a:rPr lang="en-US" dirty="0" smtClean="0"/>
              <a:t>This creates a clash between political expediency and administrative professionalism.</a:t>
            </a:r>
          </a:p>
          <a:p>
            <a:r>
              <a:rPr lang="en-US" dirty="0" smtClean="0"/>
              <a:t>Example: Politically motivated welfare schemes that burden the budget without addressing core issues.</a:t>
            </a:r>
          </a:p>
          <a:p>
            <a:r>
              <a:rPr lang="en-US" b="1" dirty="0" smtClean="0"/>
              <a:t>(iii) Populism and Administrative Paralysis</a:t>
            </a:r>
          </a:p>
          <a:p>
            <a:r>
              <a:rPr lang="en-US" dirty="0" smtClean="0"/>
              <a:t>Politicians often introduce populist policies that undermine administrative efficiency and professionalism.</a:t>
            </a:r>
          </a:p>
          <a:p>
            <a:r>
              <a:rPr lang="en-US" dirty="0" smtClean="0"/>
              <a:t>Public servants face pressure to deliver on unrealistic political promises.</a:t>
            </a:r>
          </a:p>
          <a:p>
            <a:r>
              <a:rPr lang="en-US" dirty="0" smtClean="0"/>
              <a:t>Example: Waiver of agricultural loans without proper fiscal planning, leading to a financial crisis.</a:t>
            </a:r>
          </a:p>
          <a:p>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7500" lnSpcReduction="20000"/>
          </a:bodyPr>
          <a:lstStyle/>
          <a:p>
            <a:r>
              <a:rPr lang="en-US" b="1" dirty="0" smtClean="0"/>
              <a:t>4. Technological and Modernization Challenges</a:t>
            </a:r>
          </a:p>
          <a:p>
            <a:r>
              <a:rPr lang="en-US" dirty="0" smtClean="0"/>
              <a:t>Technological changes and the need for modernization present both opportunities and challenges for administrative culture.</a:t>
            </a:r>
          </a:p>
          <a:p>
            <a:r>
              <a:rPr lang="en-US" b="1" dirty="0" smtClean="0"/>
              <a:t>(</a:t>
            </a:r>
            <a:r>
              <a:rPr lang="en-US" b="1" dirty="0" err="1" smtClean="0"/>
              <a:t>i</a:t>
            </a:r>
            <a:r>
              <a:rPr lang="en-US" b="1" dirty="0" smtClean="0"/>
              <a:t>) Slow Adoption of Technology</a:t>
            </a:r>
          </a:p>
          <a:p>
            <a:r>
              <a:rPr lang="en-US" dirty="0" smtClean="0"/>
              <a:t>Lack of technical skills and infrastructure limits the adoption of e-governance and digital platforms.</a:t>
            </a:r>
          </a:p>
          <a:p>
            <a:r>
              <a:rPr lang="en-US" dirty="0" smtClean="0"/>
              <a:t>Fear of redundancy and lack of training among officials delay the transition to modern administrative practices.</a:t>
            </a:r>
          </a:p>
          <a:p>
            <a:r>
              <a:rPr lang="en-US" dirty="0" smtClean="0"/>
              <a:t>Example: Poor internet connectivity and lack of computer literacy prevent effective implementation of e-governance programs.</a:t>
            </a:r>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70000" lnSpcReduction="20000"/>
          </a:bodyPr>
          <a:lstStyle/>
          <a:p>
            <a:r>
              <a:rPr lang="en-US" b="1" dirty="0" smtClean="0"/>
              <a:t>(ii) </a:t>
            </a:r>
            <a:r>
              <a:rPr lang="en-US" b="1" dirty="0" err="1" smtClean="0"/>
              <a:t>Cybersecurity</a:t>
            </a:r>
            <a:r>
              <a:rPr lang="en-US" b="1" dirty="0" smtClean="0"/>
              <a:t> and Data Privacy Concerns</a:t>
            </a:r>
          </a:p>
          <a:p>
            <a:r>
              <a:rPr lang="en-US" dirty="0" smtClean="0"/>
              <a:t>Increased digitization exposes public administration to risks of data breaches and hacking.</a:t>
            </a:r>
          </a:p>
          <a:p>
            <a:r>
              <a:rPr lang="en-US" dirty="0" smtClean="0"/>
              <a:t>Lack of adequate data protection laws and infrastructure increases vulnerability.</a:t>
            </a:r>
          </a:p>
          <a:p>
            <a:r>
              <a:rPr lang="en-US" dirty="0" smtClean="0"/>
              <a:t>Example: Leakage of personal data from government databases due to weak </a:t>
            </a:r>
            <a:r>
              <a:rPr lang="en-US" dirty="0" err="1" smtClean="0"/>
              <a:t>cybersecurity</a:t>
            </a:r>
            <a:r>
              <a:rPr lang="en-US" dirty="0" smtClean="0"/>
              <a:t> measures.</a:t>
            </a:r>
          </a:p>
          <a:p>
            <a:r>
              <a:rPr lang="en-US" b="1" dirty="0" smtClean="0"/>
              <a:t>(iii) Lack of Innovation and Flexibility</a:t>
            </a:r>
          </a:p>
          <a:p>
            <a:r>
              <a:rPr lang="en-US" dirty="0" smtClean="0"/>
              <a:t>Traditional bureaucratic structures discourage experimentation and innovation in service delivery.</a:t>
            </a:r>
          </a:p>
          <a:p>
            <a:r>
              <a:rPr lang="en-US" dirty="0" smtClean="0"/>
              <a:t>Overemphasis on procedural correctness stifles creative problem-solving.</a:t>
            </a:r>
          </a:p>
          <a:p>
            <a:r>
              <a:rPr lang="en-US" dirty="0" smtClean="0"/>
              <a:t>Example: Many government agencies resist using AI-based solutions for better service delivery.</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5. Cultural and Social Challenges</a:t>
            </a:r>
          </a:p>
          <a:p>
            <a:r>
              <a:rPr lang="en-US" dirty="0" smtClean="0"/>
              <a:t>Cultural values and social norms shape the behavior and attitudes of public servants and citizens.</a:t>
            </a:r>
          </a:p>
          <a:p>
            <a:r>
              <a:rPr lang="en-US" b="1" dirty="0" smtClean="0"/>
              <a:t>(</a:t>
            </a:r>
            <a:r>
              <a:rPr lang="en-US" b="1" dirty="0" err="1" smtClean="0"/>
              <a:t>i</a:t>
            </a:r>
            <a:r>
              <a:rPr lang="en-US" b="1" dirty="0" smtClean="0"/>
              <a:t>) Hierarchical and Feudal Mindset</a:t>
            </a:r>
          </a:p>
          <a:p>
            <a:r>
              <a:rPr lang="en-US" dirty="0" smtClean="0"/>
              <a:t>Administrative culture in many post-colonial states reflects colonial hierarchies and power structures.</a:t>
            </a:r>
          </a:p>
          <a:p>
            <a:r>
              <a:rPr lang="en-US" dirty="0" smtClean="0"/>
              <a:t>Civil servants often adopt an authoritarian approach rather than a citizen-centric approach.</a:t>
            </a:r>
          </a:p>
          <a:p>
            <a:r>
              <a:rPr lang="en-US" dirty="0" smtClean="0"/>
              <a:t>Example: Citizens are expected to show deference to officials rather than being treated as equal stakeholders.</a:t>
            </a: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0618"/>
          </a:xfrm>
        </p:spPr>
        <p:txBody>
          <a:bodyPr>
            <a:normAutofit fontScale="90000"/>
          </a:bodyPr>
          <a:lstStyle/>
          <a:p>
            <a:endParaRPr lang="en-US" dirty="0"/>
          </a:p>
        </p:txBody>
      </p:sp>
      <p:sp>
        <p:nvSpPr>
          <p:cNvPr id="3" name="Content Placeholder 2"/>
          <p:cNvSpPr>
            <a:spLocks noGrp="1"/>
          </p:cNvSpPr>
          <p:nvPr>
            <p:ph sz="quarter" idx="1"/>
          </p:nvPr>
        </p:nvSpPr>
        <p:spPr>
          <a:xfrm>
            <a:off x="457200" y="905256"/>
            <a:ext cx="8229600" cy="5220907"/>
          </a:xfrm>
        </p:spPr>
        <p:txBody>
          <a:bodyPr>
            <a:normAutofit fontScale="77500" lnSpcReduction="20000"/>
          </a:bodyPr>
          <a:lstStyle/>
          <a:p>
            <a:r>
              <a:rPr lang="en-US" b="1" dirty="0" smtClean="0"/>
              <a:t>(ii) Gender and Social Biases</a:t>
            </a:r>
          </a:p>
          <a:p>
            <a:r>
              <a:rPr lang="en-US" dirty="0" smtClean="0"/>
              <a:t>Gender, caste, and religious biases affect hiring, promotions, and treatment of public servants and citizens.</a:t>
            </a:r>
          </a:p>
          <a:p>
            <a:r>
              <a:rPr lang="en-US" dirty="0" smtClean="0"/>
              <a:t>Patriarchal and caste-based attitudes undermine meritocracy and inclusiveness.</a:t>
            </a:r>
          </a:p>
          <a:p>
            <a:r>
              <a:rPr lang="en-US" dirty="0" smtClean="0"/>
              <a:t>Example: Women and lower-caste officials face discrimination in promotions and decision-making roles.</a:t>
            </a:r>
          </a:p>
          <a:p>
            <a:r>
              <a:rPr lang="en-US" b="1" dirty="0" smtClean="0"/>
              <a:t>(iii) Lack of Civic Engagement and Feedback Mechanisms</a:t>
            </a:r>
          </a:p>
          <a:p>
            <a:r>
              <a:rPr lang="en-US" dirty="0" smtClean="0"/>
              <a:t>Citizens often lack opportunities to participate in decision-making or provide feedback.</a:t>
            </a:r>
          </a:p>
          <a:p>
            <a:r>
              <a:rPr lang="en-US" dirty="0" smtClean="0"/>
              <a:t>Lack of transparency and consultation reduces the legitimacy and responsiveness of public administration.</a:t>
            </a:r>
          </a:p>
          <a:p>
            <a:r>
              <a:rPr lang="en-US" dirty="0" smtClean="0"/>
              <a:t>Example: Absence of grievance </a:t>
            </a:r>
            <a:r>
              <a:rPr lang="en-US" dirty="0" err="1" smtClean="0"/>
              <a:t>redressal</a:t>
            </a:r>
            <a:r>
              <a:rPr lang="en-US" dirty="0" smtClean="0"/>
              <a:t> mechanisms leads to growing public distrust.</a:t>
            </a:r>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10000"/>
          </a:bodyPr>
          <a:lstStyle/>
          <a:p>
            <a:r>
              <a:rPr lang="en-US" b="1" dirty="0" smtClean="0"/>
              <a:t>6. Ethical and Moral Challenges</a:t>
            </a:r>
          </a:p>
          <a:p>
            <a:r>
              <a:rPr lang="en-US" dirty="0" smtClean="0"/>
              <a:t>Ethical dilemmas and moral lapses undermine the credibility and integrity of public administration.</a:t>
            </a:r>
          </a:p>
          <a:p>
            <a:r>
              <a:rPr lang="en-US" b="1" dirty="0" smtClean="0"/>
              <a:t>(</a:t>
            </a:r>
            <a:r>
              <a:rPr lang="en-US" b="1" dirty="0" err="1" smtClean="0"/>
              <a:t>i</a:t>
            </a:r>
            <a:r>
              <a:rPr lang="en-US" b="1" dirty="0" smtClean="0"/>
              <a:t>) Conflict of Interest</a:t>
            </a:r>
          </a:p>
          <a:p>
            <a:r>
              <a:rPr lang="en-US" dirty="0" smtClean="0"/>
              <a:t>Civil servants often face conflicts between personal interests and professional obligations.</a:t>
            </a:r>
          </a:p>
          <a:p>
            <a:r>
              <a:rPr lang="en-US" dirty="0" smtClean="0"/>
              <a:t>Lack of guidelines on conflict resolution increases moral ambiguity.</a:t>
            </a:r>
          </a:p>
          <a:p>
            <a:r>
              <a:rPr lang="en-US" dirty="0" smtClean="0"/>
              <a:t>Example: Officials involved in procurement decisions have personal stakes in the contracting firms.</a:t>
            </a: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29450"/>
          </a:xfrm>
        </p:spPr>
        <p:txBody>
          <a:bodyPr>
            <a:normAutofit fontScale="90000"/>
          </a:bodyPr>
          <a:lstStyle/>
          <a:p>
            <a:endParaRPr lang="en-US" dirty="0"/>
          </a:p>
        </p:txBody>
      </p:sp>
      <p:sp>
        <p:nvSpPr>
          <p:cNvPr id="3" name="Content Placeholder 2"/>
          <p:cNvSpPr>
            <a:spLocks noGrp="1"/>
          </p:cNvSpPr>
          <p:nvPr>
            <p:ph sz="quarter" idx="1"/>
          </p:nvPr>
        </p:nvSpPr>
        <p:spPr>
          <a:xfrm>
            <a:off x="457200" y="1014984"/>
            <a:ext cx="8229600" cy="5111179"/>
          </a:xfrm>
        </p:spPr>
        <p:txBody>
          <a:bodyPr>
            <a:normAutofit fontScale="77500" lnSpcReduction="20000"/>
          </a:bodyPr>
          <a:lstStyle/>
          <a:p>
            <a:r>
              <a:rPr lang="en-US" b="1" dirty="0" smtClean="0"/>
              <a:t>(ii) Erosion of Public Trust</a:t>
            </a:r>
          </a:p>
          <a:p>
            <a:r>
              <a:rPr lang="en-US" dirty="0" smtClean="0"/>
              <a:t>Scandals, corruption, and mismanagement erode public trust in government institutions.</a:t>
            </a:r>
          </a:p>
          <a:p>
            <a:r>
              <a:rPr lang="en-US" dirty="0" smtClean="0"/>
              <a:t>Rebuilding trust requires consistent efforts toward transparency and accountability.</a:t>
            </a:r>
          </a:p>
          <a:p>
            <a:r>
              <a:rPr lang="en-US" dirty="0" smtClean="0"/>
              <a:t>Example: Large-scale corruption in infrastructure projects leads to public disillusionment.</a:t>
            </a:r>
          </a:p>
          <a:p>
            <a:r>
              <a:rPr lang="en-US" b="1" dirty="0" smtClean="0"/>
              <a:t>(iii) Nepotism and Favoritism</a:t>
            </a:r>
          </a:p>
          <a:p>
            <a:r>
              <a:rPr lang="en-US" dirty="0" smtClean="0"/>
              <a:t>Favoritism in recruitment, postings, and promotions reduces morale and efficiency.</a:t>
            </a:r>
          </a:p>
          <a:p>
            <a:r>
              <a:rPr lang="en-US" dirty="0" smtClean="0"/>
              <a:t>It leads to an unequal playing field and loss of meritocracy.</a:t>
            </a:r>
          </a:p>
          <a:p>
            <a:r>
              <a:rPr lang="en-US" dirty="0" smtClean="0"/>
              <a:t>Example: Appointment of politically connected individuals despite poor qualifications.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877824"/>
            <a:ext cx="8229600" cy="5696712"/>
          </a:xfrm>
        </p:spPr>
        <p:txBody>
          <a:bodyPr>
            <a:normAutofit lnSpcReduction="10000"/>
          </a:bodyPr>
          <a:lstStyle/>
          <a:p>
            <a:r>
              <a:rPr lang="en-US" b="1" dirty="0" smtClean="0"/>
              <a:t>1. Structural Components</a:t>
            </a:r>
          </a:p>
          <a:p>
            <a:r>
              <a:rPr lang="en-US" dirty="0" smtClean="0"/>
              <a:t>Structural components define the framework within which the administrative system operates. It includes the hierarchical organization, authority, and procedural aspects of public administration.</a:t>
            </a:r>
          </a:p>
          <a:p>
            <a:r>
              <a:rPr lang="en-US" b="1" dirty="0" smtClean="0"/>
              <a:t>(a) Hierarchy and Bureaucratic Structure</a:t>
            </a:r>
          </a:p>
          <a:p>
            <a:r>
              <a:rPr lang="en-US" dirty="0" smtClean="0"/>
              <a:t>Administrative systems are typically structured in a hierarchical manner, with clearly defined chains of command and responsibility.</a:t>
            </a:r>
          </a:p>
          <a:p>
            <a:r>
              <a:rPr lang="en-US" dirty="0" smtClean="0"/>
              <a:t>Authority flows from the top to the bottom, and decisions are made following formal procedures.</a:t>
            </a:r>
          </a:p>
          <a:p>
            <a:r>
              <a:rPr lang="en-US" dirty="0" smtClean="0"/>
              <a:t>Max Weber’s model of bureaucracy highlights hierarchy, division of labor, and rule-based operations as essential to administrative efficiency.</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7. Legal and Institutional Challenges</a:t>
            </a:r>
          </a:p>
          <a:p>
            <a:r>
              <a:rPr lang="en-US" dirty="0" smtClean="0"/>
              <a:t>Legal frameworks and institutional structures often fail to keep pace with administrative needs.</a:t>
            </a:r>
          </a:p>
          <a:p>
            <a:r>
              <a:rPr lang="en-US" b="1" dirty="0" smtClean="0"/>
              <a:t>(</a:t>
            </a:r>
            <a:r>
              <a:rPr lang="en-US" b="1" dirty="0" err="1" smtClean="0"/>
              <a:t>i</a:t>
            </a:r>
            <a:r>
              <a:rPr lang="en-US" b="1" dirty="0" smtClean="0"/>
              <a:t>) Outdated Laws and Regulations</a:t>
            </a:r>
          </a:p>
          <a:p>
            <a:r>
              <a:rPr lang="en-US" dirty="0" smtClean="0"/>
              <a:t>Many administrative laws are outdated and unsuited for modern governance.</a:t>
            </a:r>
          </a:p>
          <a:p>
            <a:r>
              <a:rPr lang="en-US" dirty="0" smtClean="0"/>
              <a:t>Rigid legal frameworks make it difficult to implement reforms and innovations.</a:t>
            </a:r>
          </a:p>
          <a:p>
            <a:r>
              <a:rPr lang="en-US" dirty="0" smtClean="0"/>
              <a:t>Example: Outdated land acquisition laws hinder infrastructure development projects.</a:t>
            </a:r>
          </a:p>
          <a:p>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b="1" dirty="0" smtClean="0"/>
              <a:t>(ii) Weak Oversight and Accountability Mechanisms</a:t>
            </a:r>
          </a:p>
          <a:p>
            <a:r>
              <a:rPr lang="en-US" dirty="0" smtClean="0"/>
              <a:t>Parliamentary and judicial oversight is often weak or politically compromised.</a:t>
            </a:r>
          </a:p>
          <a:p>
            <a:r>
              <a:rPr lang="en-US" dirty="0" smtClean="0"/>
              <a:t>Lack of independent auditing and evaluation mechanisms enables mismanagement.</a:t>
            </a:r>
          </a:p>
          <a:p>
            <a:r>
              <a:rPr lang="en-US" dirty="0" smtClean="0"/>
              <a:t>Example: Delays in auditing and releasing public expenditure reports.</a:t>
            </a:r>
            <a:endParaRPr lang="en-US" smtClean="0"/>
          </a:p>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Strategies for Improving Administrative Culture</a:t>
            </a:r>
          </a:p>
        </p:txBody>
      </p:sp>
      <p:sp>
        <p:nvSpPr>
          <p:cNvPr id="3" name="Content Placeholder 2"/>
          <p:cNvSpPr>
            <a:spLocks noGrp="1"/>
          </p:cNvSpPr>
          <p:nvPr>
            <p:ph sz="quarter" idx="1"/>
          </p:nvPr>
        </p:nvSpPr>
        <p:spPr/>
        <p:txBody>
          <a:bodyPr/>
          <a:lstStyle/>
          <a:p>
            <a:r>
              <a:t>• Promoting Transparency and Accountability</a:t>
            </a:r>
          </a:p>
          <a:p>
            <a:r>
              <a:t>• Strengthening Professionalism and Ethical Standards</a:t>
            </a:r>
          </a:p>
          <a:p>
            <a:r>
              <a:t>• Encouraging Citizen Participation</a:t>
            </a:r>
          </a:p>
          <a:p>
            <a:r>
              <a:t>• Adopting Technology and E-Governance</a:t>
            </a:r>
          </a:p>
          <a:p>
            <a:r>
              <a:t>• Training and Capacity Building</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sz="quarter" idx="1"/>
          </p:nvPr>
        </p:nvSpPr>
        <p:spPr/>
        <p:txBody>
          <a:bodyPr/>
          <a:lstStyle/>
          <a:p>
            <a:r>
              <a:t>• Administrative culture significantly impacts the functioning of public administration.</a:t>
            </a:r>
          </a:p>
          <a:p>
            <a:r>
              <a:t>• A balanced and responsive administrative culture enhances governance and public trust.</a:t>
            </a:r>
          </a:p>
          <a:p>
            <a:r>
              <a:t>• Continuous reforms and citizen engagement are crucial for improving administrative culture.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r>
              <a:rPr lang="en-US" b="1" dirty="0" smtClean="0"/>
              <a:t>(b) Centralization and Decentralization</a:t>
            </a:r>
          </a:p>
          <a:p>
            <a:r>
              <a:rPr lang="en-US" dirty="0" smtClean="0"/>
              <a:t>The degree to which decision-making authority is concentrated at the top levels of government (centralization) or distributed to lower levels (decentralization) influences administrative culture.</a:t>
            </a:r>
          </a:p>
          <a:p>
            <a:r>
              <a:rPr lang="en-US" dirty="0" smtClean="0"/>
              <a:t>Centralized systems often lead to rigid procedures and control, while decentralized systems allow greater flexibility and responsiveness.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93</TotalTime>
  <Words>6459</Words>
  <Application>Microsoft Office PowerPoint</Application>
  <PresentationFormat>On-screen Show (4:3)</PresentationFormat>
  <Paragraphs>444</Paragraphs>
  <Slides>83</Slides>
  <Notes>0</Notes>
  <HiddenSlides>0</HiddenSlides>
  <MMClips>0</MMClips>
  <ScaleCrop>false</ScaleCrop>
  <HeadingPairs>
    <vt:vector size="4" baseType="variant">
      <vt:variant>
        <vt:lpstr>Theme</vt:lpstr>
      </vt:variant>
      <vt:variant>
        <vt:i4>1</vt:i4>
      </vt:variant>
      <vt:variant>
        <vt:lpstr>Slide Titles</vt:lpstr>
      </vt:variant>
      <vt:variant>
        <vt:i4>83</vt:i4>
      </vt:variant>
    </vt:vector>
  </HeadingPairs>
  <TitlesOfParts>
    <vt:vector size="84" baseType="lpstr">
      <vt:lpstr>Origin</vt:lpstr>
      <vt:lpstr>Slide 1</vt:lpstr>
      <vt:lpstr>Introduction</vt:lpstr>
      <vt:lpstr>Meaning and definition </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Characteristics of Administrative Culture</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Types of Administrative Culture</vt:lpstr>
      <vt:lpstr>Factors Influencing Administrative Culture</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Impact of Administrative Culture</vt:lpstr>
      <vt:lpstr>Slide 56</vt:lpstr>
      <vt:lpstr>Slide 57</vt:lpstr>
      <vt:lpstr>Slide 58</vt:lpstr>
      <vt:lpstr>Slide 59</vt:lpstr>
      <vt:lpstr>Slide 60</vt:lpstr>
      <vt:lpstr>Slide 61</vt:lpstr>
      <vt:lpstr>Slide 62</vt:lpstr>
      <vt:lpstr>Slide 63</vt:lpstr>
      <vt:lpstr>Slide 64</vt:lpstr>
      <vt:lpstr>Slide 65</vt:lpstr>
      <vt:lpstr>Challenges in Administrative Culture</vt:lpstr>
      <vt:lpstr>Slide 67</vt:lpstr>
      <vt:lpstr>Slide 68</vt:lpstr>
      <vt:lpstr>Slide 69</vt:lpstr>
      <vt:lpstr>Slide 70</vt:lpstr>
      <vt:lpstr>Slide 71</vt:lpstr>
      <vt:lpstr>Slide 72</vt:lpstr>
      <vt:lpstr>Slide 73</vt:lpstr>
      <vt:lpstr>Slide 74</vt:lpstr>
      <vt:lpstr>Slide 75</vt:lpstr>
      <vt:lpstr>Slide 76</vt:lpstr>
      <vt:lpstr>Slide 77</vt:lpstr>
      <vt:lpstr>Slide 78</vt:lpstr>
      <vt:lpstr>Slide 79</vt:lpstr>
      <vt:lpstr>Slide 80</vt:lpstr>
      <vt:lpstr>Slide 81</vt:lpstr>
      <vt:lpstr>Strategies for Improving Administrative Culture</vt:lpstr>
      <vt:lpstr>Conclusion</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Administrative Culture</dc:title>
  <dc:subject/>
  <dc:creator/>
  <cp:keywords/>
  <dc:description>generated using python-pptx</dc:description>
  <cp:lastModifiedBy>Admin</cp:lastModifiedBy>
  <cp:revision>12</cp:revision>
  <dcterms:created xsi:type="dcterms:W3CDTF">2013-01-27T09:14:16Z</dcterms:created>
  <dcterms:modified xsi:type="dcterms:W3CDTF">2026-03-17T08:15:04Z</dcterms:modified>
  <cp:category/>
</cp:coreProperties>
</file>