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4" r:id="rId4"/>
    <p:sldId id="265" r:id="rId5"/>
    <p:sldId id="266" r:id="rId6"/>
    <p:sldId id="258" r:id="rId7"/>
    <p:sldId id="259" r:id="rId8"/>
    <p:sldId id="267" r:id="rId9"/>
    <p:sldId id="268" r:id="rId10"/>
    <p:sldId id="269" r:id="rId11"/>
    <p:sldId id="270" r:id="rId12"/>
    <p:sldId id="271" r:id="rId13"/>
    <p:sldId id="272" r:id="rId14"/>
    <p:sldId id="273" r:id="rId15"/>
    <p:sldId id="274" r:id="rId16"/>
    <p:sldId id="260" r:id="rId17"/>
    <p:sldId id="261" r:id="rId18"/>
    <p:sldId id="262" r:id="rId19"/>
    <p:sldId id="26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5BCAD085-E8A6-8845-BD4E-CB4CCA059FC4}" type="datetimeFigureOut">
              <a:rPr lang="en-US" smtClean="0"/>
              <a:pPr/>
              <a:t>3/17/2026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C1FF6DA9-008F-8B48-92A6-B652298478BF}"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C1FF6DA9-008F-8B48-92A6-B652298478BF}"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BCAD085-E8A6-8845-BD4E-CB4CCA059FC4}"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BCAD085-E8A6-8845-BD4E-CB4CCA059FC4}"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BCAD085-E8A6-8845-BD4E-CB4CCA059FC4}"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BCAD085-E8A6-8845-BD4E-CB4CCA059FC4}" type="datetimeFigureOut">
              <a:rPr lang="en-US" smtClean="0"/>
              <a:pPr/>
              <a:t>3/17/2026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C1FF6DA9-008F-8B48-92A6-B652298478BF}"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82497"/>
            <a:ext cx="7772400" cy="1600199"/>
          </a:xfrm>
        </p:spPr>
        <p:txBody>
          <a:bodyPr/>
          <a:lstStyle/>
          <a:p>
            <a:r>
              <a:rPr lang="en-US" dirty="0" smtClean="0"/>
              <a:t>Topic-</a:t>
            </a:r>
            <a:r>
              <a:rPr b="1" dirty="0" smtClean="0"/>
              <a:t>Public-Private </a:t>
            </a:r>
            <a:r>
              <a:rPr b="1" dirty="0"/>
              <a:t>Interference in Public Administration</a:t>
            </a:r>
          </a:p>
        </p:txBody>
      </p:sp>
      <p:sp>
        <p:nvSpPr>
          <p:cNvPr id="3" name="Subtitle 2"/>
          <p:cNvSpPr>
            <a:spLocks noGrp="1"/>
          </p:cNvSpPr>
          <p:nvPr>
            <p:ph type="subTitle" idx="1"/>
          </p:nvPr>
        </p:nvSpPr>
        <p:spPr>
          <a:xfrm>
            <a:off x="795528" y="3282696"/>
            <a:ext cx="6976872" cy="2356104"/>
          </a:xfrm>
        </p:spPr>
        <p:txBody>
          <a:bodyPr/>
          <a:lstStyle/>
          <a:p>
            <a:r>
              <a:rPr lang="en-US" dirty="0" smtClean="0">
                <a:solidFill>
                  <a:schemeClr val="tx1"/>
                </a:solidFill>
              </a:rPr>
              <a:t>Presented by-</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Privatization</a:t>
            </a:r>
          </a:p>
          <a:p>
            <a:r>
              <a:rPr lang="en-US" b="1" dirty="0" smtClean="0"/>
              <a:t>Definition:</a:t>
            </a:r>
            <a:r>
              <a:rPr lang="en-US" dirty="0" smtClean="0"/>
              <a:t> The transfer of ownership and control of public assets or services to the private sector.</a:t>
            </a:r>
          </a:p>
          <a:p>
            <a:r>
              <a:rPr lang="en-US" b="1" dirty="0" smtClean="0"/>
              <a:t>Examples:</a:t>
            </a:r>
            <a:r>
              <a:rPr lang="en-US" dirty="0" smtClean="0"/>
              <a:t> </a:t>
            </a:r>
          </a:p>
          <a:p>
            <a:pPr lvl="1"/>
            <a:r>
              <a:rPr lang="en-US" dirty="0" smtClean="0"/>
              <a:t>Privatization of public transport services</a:t>
            </a:r>
          </a:p>
          <a:p>
            <a:pPr lvl="1"/>
            <a:r>
              <a:rPr lang="en-US" dirty="0" smtClean="0"/>
              <a:t>Sale of state-owned enterprises</a:t>
            </a:r>
          </a:p>
          <a:p>
            <a:r>
              <a:rPr lang="en-US" b="1" dirty="0" smtClean="0"/>
              <a:t>Impact:</a:t>
            </a:r>
            <a:r>
              <a:rPr lang="en-US" dirty="0" smtClean="0"/>
              <a:t> </a:t>
            </a:r>
          </a:p>
          <a:p>
            <a:pPr lvl="1"/>
            <a:r>
              <a:rPr lang="en-US" dirty="0" smtClean="0"/>
              <a:t>Increases efficiency and competition</a:t>
            </a:r>
          </a:p>
          <a:p>
            <a:pPr lvl="1"/>
            <a:r>
              <a:rPr lang="en-US" dirty="0" smtClean="0"/>
              <a:t>May lead to reduced access to essential services for marginalized communities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Regulatory Influence and Lobbying</a:t>
            </a:r>
          </a:p>
          <a:p>
            <a:r>
              <a:rPr lang="en-US" b="1" dirty="0" smtClean="0"/>
              <a:t>Definition:</a:t>
            </a:r>
            <a:r>
              <a:rPr lang="en-US" dirty="0" smtClean="0"/>
              <a:t> When private sector entities attempt to influence government policies and regulations to favor their interests.</a:t>
            </a:r>
          </a:p>
          <a:p>
            <a:r>
              <a:rPr lang="en-US" b="1" dirty="0" smtClean="0"/>
              <a:t>Examples:</a:t>
            </a:r>
            <a:r>
              <a:rPr lang="en-US" dirty="0" smtClean="0"/>
              <a:t> </a:t>
            </a:r>
          </a:p>
          <a:p>
            <a:pPr lvl="1"/>
            <a:r>
              <a:rPr lang="en-US" dirty="0" smtClean="0"/>
              <a:t>Influence over environmental regulations</a:t>
            </a:r>
          </a:p>
          <a:p>
            <a:pPr lvl="1"/>
            <a:r>
              <a:rPr lang="en-US" dirty="0" smtClean="0"/>
              <a:t>Impact on tax policies and labor laws</a:t>
            </a:r>
          </a:p>
          <a:p>
            <a:r>
              <a:rPr lang="en-US" b="1" dirty="0" smtClean="0"/>
              <a:t>Impact:</a:t>
            </a:r>
            <a:r>
              <a:rPr lang="en-US" dirty="0" smtClean="0"/>
              <a:t> </a:t>
            </a:r>
          </a:p>
          <a:p>
            <a:pPr lvl="1"/>
            <a:r>
              <a:rPr lang="en-US" dirty="0" smtClean="0"/>
              <a:t>Potential for policy capture and regulatory bias</a:t>
            </a:r>
          </a:p>
          <a:p>
            <a:pPr lvl="1"/>
            <a:r>
              <a:rPr lang="en-US" dirty="0" smtClean="0"/>
              <a:t>Loss of public trust in government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Corporate Social Responsibility (CSR) in Public Services</a:t>
            </a:r>
          </a:p>
          <a:p>
            <a:r>
              <a:rPr lang="en-US" b="1" dirty="0" smtClean="0"/>
              <a:t>Definition:</a:t>
            </a:r>
            <a:r>
              <a:rPr lang="en-US" dirty="0" smtClean="0"/>
              <a:t> When private companies voluntarily invest in social and public welfare projects.</a:t>
            </a:r>
          </a:p>
          <a:p>
            <a:r>
              <a:rPr lang="en-US" b="1" dirty="0" smtClean="0"/>
              <a:t>Examples:</a:t>
            </a:r>
            <a:r>
              <a:rPr lang="en-US" dirty="0" smtClean="0"/>
              <a:t> </a:t>
            </a:r>
          </a:p>
          <a:p>
            <a:pPr lvl="1"/>
            <a:r>
              <a:rPr lang="en-US" dirty="0" smtClean="0"/>
              <a:t>Funding for schools and healthcare facilities</a:t>
            </a:r>
          </a:p>
          <a:p>
            <a:pPr lvl="1"/>
            <a:r>
              <a:rPr lang="en-US" dirty="0" smtClean="0"/>
              <a:t>Environmental conservation projects</a:t>
            </a:r>
          </a:p>
          <a:p>
            <a:r>
              <a:rPr lang="en-US" b="1" dirty="0" smtClean="0"/>
              <a:t>Impact:</a:t>
            </a:r>
            <a:r>
              <a:rPr lang="en-US" dirty="0" smtClean="0"/>
              <a:t> </a:t>
            </a:r>
          </a:p>
          <a:p>
            <a:pPr lvl="1"/>
            <a:r>
              <a:rPr lang="en-US" dirty="0" smtClean="0"/>
              <a:t>Fills gaps in government funding</a:t>
            </a:r>
          </a:p>
          <a:p>
            <a:pPr lvl="1"/>
            <a:r>
              <a:rPr lang="en-US" dirty="0" smtClean="0"/>
              <a:t>Potential for influencing public policy or favor-seeking</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Political Influence and Donations</a:t>
            </a:r>
          </a:p>
          <a:p>
            <a:r>
              <a:rPr lang="en-US" b="1" dirty="0" smtClean="0"/>
              <a:t>Definition:</a:t>
            </a:r>
            <a:r>
              <a:rPr lang="en-US" dirty="0" smtClean="0"/>
              <a:t> When private sector entities fund political parties or candidates to gain favorable policies or contracts.</a:t>
            </a:r>
          </a:p>
          <a:p>
            <a:r>
              <a:rPr lang="en-US" b="1" dirty="0" smtClean="0"/>
              <a:t>Examples:</a:t>
            </a:r>
            <a:r>
              <a:rPr lang="en-US" dirty="0" smtClean="0"/>
              <a:t> </a:t>
            </a:r>
          </a:p>
          <a:p>
            <a:pPr lvl="1"/>
            <a:r>
              <a:rPr lang="en-US" dirty="0" smtClean="0"/>
              <a:t>Corporate funding of election campaigns</a:t>
            </a:r>
          </a:p>
          <a:p>
            <a:pPr lvl="1"/>
            <a:r>
              <a:rPr lang="en-US" dirty="0" smtClean="0"/>
              <a:t>Donations to political parties or candidates</a:t>
            </a:r>
          </a:p>
          <a:p>
            <a:r>
              <a:rPr lang="en-US" b="1" dirty="0" smtClean="0"/>
              <a:t>Impact:</a:t>
            </a:r>
            <a:r>
              <a:rPr lang="en-US" dirty="0" smtClean="0"/>
              <a:t> </a:t>
            </a:r>
          </a:p>
          <a:p>
            <a:pPr lvl="1"/>
            <a:r>
              <a:rPr lang="en-US" dirty="0" smtClean="0"/>
              <a:t>Undermines democratic accountability</a:t>
            </a:r>
          </a:p>
          <a:p>
            <a:pPr lvl="1"/>
            <a:r>
              <a:rPr lang="en-US" dirty="0" smtClean="0"/>
              <a:t>Risk of favoritism and policy bias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Joint Policy Formulation and Decision-Making</a:t>
            </a:r>
          </a:p>
          <a:p>
            <a:r>
              <a:rPr lang="en-US" b="1" dirty="0" smtClean="0"/>
              <a:t>Definition:</a:t>
            </a:r>
            <a:r>
              <a:rPr lang="en-US" dirty="0" smtClean="0"/>
              <a:t> When private sector representatives participate in policy formulation and decision-making processes.</a:t>
            </a:r>
          </a:p>
          <a:p>
            <a:r>
              <a:rPr lang="en-US" b="1" dirty="0" smtClean="0"/>
              <a:t>Examples:</a:t>
            </a:r>
            <a:r>
              <a:rPr lang="en-US" dirty="0" smtClean="0"/>
              <a:t> </a:t>
            </a:r>
          </a:p>
          <a:p>
            <a:pPr lvl="1"/>
            <a:r>
              <a:rPr lang="en-US" dirty="0" smtClean="0"/>
              <a:t>Business councils advising the government</a:t>
            </a:r>
          </a:p>
          <a:p>
            <a:pPr lvl="1"/>
            <a:r>
              <a:rPr lang="en-US" dirty="0" smtClean="0"/>
              <a:t>Public-private advisory boards</a:t>
            </a:r>
          </a:p>
          <a:p>
            <a:r>
              <a:rPr lang="en-US" b="1" dirty="0" smtClean="0"/>
              <a:t>Impact:</a:t>
            </a:r>
            <a:r>
              <a:rPr lang="en-US" dirty="0" smtClean="0"/>
              <a:t> </a:t>
            </a:r>
          </a:p>
          <a:p>
            <a:pPr lvl="1"/>
            <a:r>
              <a:rPr lang="en-US" dirty="0" smtClean="0"/>
              <a:t>Brings technical expertise and innovation</a:t>
            </a:r>
          </a:p>
          <a:p>
            <a:pPr lvl="1"/>
            <a:r>
              <a:rPr lang="en-US" dirty="0" smtClean="0"/>
              <a:t>May compromise public interest if private profit motives dominate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3146"/>
          </a:xfrm>
        </p:spPr>
        <p:txBody>
          <a:bodyPr>
            <a:normAutofit fontScale="90000"/>
          </a:bodyPr>
          <a:lstStyle/>
          <a:p>
            <a:endParaRPr lang="en-US" dirty="0"/>
          </a:p>
        </p:txBody>
      </p:sp>
      <p:sp>
        <p:nvSpPr>
          <p:cNvPr id="3" name="Content Placeholder 2"/>
          <p:cNvSpPr>
            <a:spLocks noGrp="1"/>
          </p:cNvSpPr>
          <p:nvPr>
            <p:ph sz="quarter" idx="1"/>
          </p:nvPr>
        </p:nvSpPr>
        <p:spPr>
          <a:xfrm>
            <a:off x="457200" y="841248"/>
            <a:ext cx="8229600" cy="5284915"/>
          </a:xfrm>
        </p:spPr>
        <p:txBody>
          <a:bodyPr>
            <a:normAutofit/>
          </a:bodyPr>
          <a:lstStyle/>
          <a:p>
            <a:r>
              <a:rPr lang="en-US" b="1" dirty="0" smtClean="0"/>
              <a:t>Public Funding of Private Sector Projects</a:t>
            </a:r>
          </a:p>
          <a:p>
            <a:r>
              <a:rPr lang="en-US" b="1" dirty="0" smtClean="0"/>
              <a:t>Definition:</a:t>
            </a:r>
            <a:r>
              <a:rPr lang="en-US" dirty="0" smtClean="0"/>
              <a:t> When governments provide financial support or subsidies to private firms for public-oriented projects.</a:t>
            </a:r>
          </a:p>
          <a:p>
            <a:r>
              <a:rPr lang="en-US" b="1" dirty="0" smtClean="0"/>
              <a:t>Examples:</a:t>
            </a:r>
            <a:r>
              <a:rPr lang="en-US" dirty="0" smtClean="0"/>
              <a:t> </a:t>
            </a:r>
          </a:p>
          <a:p>
            <a:pPr lvl="1"/>
            <a:r>
              <a:rPr lang="en-US" dirty="0" smtClean="0"/>
              <a:t>Renewable energy projects</a:t>
            </a:r>
          </a:p>
          <a:p>
            <a:pPr lvl="1"/>
            <a:r>
              <a:rPr lang="en-US" dirty="0" smtClean="0"/>
              <a:t>Agricultural subsidies</a:t>
            </a:r>
          </a:p>
          <a:p>
            <a:r>
              <a:rPr lang="en-US" b="1" dirty="0" smtClean="0"/>
              <a:t>Impact:</a:t>
            </a:r>
            <a:r>
              <a:rPr lang="en-US" dirty="0" smtClean="0"/>
              <a:t> </a:t>
            </a:r>
          </a:p>
          <a:p>
            <a:pPr lvl="1"/>
            <a:r>
              <a:rPr lang="en-US" dirty="0" smtClean="0"/>
              <a:t>Encourages private investment in public goods</a:t>
            </a:r>
          </a:p>
          <a:p>
            <a:pPr lvl="1"/>
            <a:r>
              <a:rPr lang="en-US" dirty="0" smtClean="0"/>
              <a:t>Risk of misallocation of funds and corruption</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Negative Impacts of Public-Private Interference</a:t>
            </a:r>
          </a:p>
        </p:txBody>
      </p:sp>
      <p:sp>
        <p:nvSpPr>
          <p:cNvPr id="3" name="Content Placeholder 2"/>
          <p:cNvSpPr>
            <a:spLocks noGrp="1"/>
          </p:cNvSpPr>
          <p:nvPr>
            <p:ph sz="quarter" idx="1"/>
          </p:nvPr>
        </p:nvSpPr>
        <p:spPr/>
        <p:txBody>
          <a:bodyPr/>
          <a:lstStyle/>
          <a:p>
            <a:r>
              <a:t>• Conflict of interest</a:t>
            </a:r>
          </a:p>
          <a:p>
            <a:r>
              <a:t>• Lack of accountability</a:t>
            </a:r>
          </a:p>
          <a:p>
            <a:r>
              <a:t>• Increased corruption risks</a:t>
            </a:r>
          </a:p>
          <a:p>
            <a:r>
              <a:t>• Policy bias toward private interests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Studies</a:t>
            </a:r>
          </a:p>
        </p:txBody>
      </p:sp>
      <p:sp>
        <p:nvSpPr>
          <p:cNvPr id="3" name="Content Placeholder 2"/>
          <p:cNvSpPr>
            <a:spLocks noGrp="1"/>
          </p:cNvSpPr>
          <p:nvPr>
            <p:ph sz="quarter" idx="1"/>
          </p:nvPr>
        </p:nvSpPr>
        <p:spPr/>
        <p:txBody>
          <a:bodyPr/>
          <a:lstStyle/>
          <a:p>
            <a:r>
              <a:t>• Privatization of public services</a:t>
            </a:r>
          </a:p>
          <a:p>
            <a:r>
              <a:t>• Influence of corporate lobbying on public policy</a:t>
            </a:r>
          </a:p>
          <a:p>
            <a:r>
              <a:t>• Public-private partnerships in infrastructure development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Solutions and Recommendations</a:t>
            </a:r>
          </a:p>
        </p:txBody>
      </p:sp>
      <p:sp>
        <p:nvSpPr>
          <p:cNvPr id="3" name="Content Placeholder 2"/>
          <p:cNvSpPr>
            <a:spLocks noGrp="1"/>
          </p:cNvSpPr>
          <p:nvPr>
            <p:ph sz="quarter" idx="1"/>
          </p:nvPr>
        </p:nvSpPr>
        <p:spPr/>
        <p:txBody>
          <a:bodyPr/>
          <a:lstStyle/>
          <a:p>
            <a:r>
              <a:t>• Establish clear guidelines for public-private interactions</a:t>
            </a:r>
          </a:p>
          <a:p>
            <a:r>
              <a:t>• Increase transparency and accountability</a:t>
            </a:r>
          </a:p>
          <a:p>
            <a:r>
              <a:t>• Strengthen regulatory frameworks</a:t>
            </a:r>
          </a:p>
          <a:p>
            <a:r>
              <a:t>• Promote stakeholder participation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sz="quarter" idx="1"/>
          </p:nvPr>
        </p:nvSpPr>
        <p:spPr/>
        <p:txBody>
          <a:bodyPr/>
          <a:lstStyle/>
          <a:p>
            <a:r>
              <a:t>• Public-private interference has both benefits and risks.</a:t>
            </a:r>
          </a:p>
          <a:p>
            <a:r>
              <a:t>• Effective governance requires balancing private sector contributions with public accountability.</a:t>
            </a:r>
          </a:p>
          <a:p>
            <a:r>
              <a:t>• Strong regulatory mechanisms and transparency are key to managing interference.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sz="quarter" idx="1"/>
          </p:nvPr>
        </p:nvSpPr>
        <p:spPr/>
        <p:txBody>
          <a:bodyPr/>
          <a:lstStyle/>
          <a:p>
            <a:r>
              <a:t>• Public administration involves the implementation of government policy.</a:t>
            </a:r>
          </a:p>
          <a:p>
            <a:r>
              <a:t>• Public-private interference refers to the influence of private entities on public decision-making.</a:t>
            </a:r>
          </a:p>
          <a:p>
            <a:r>
              <a:t>• Collaboration between public and private sectors can enhance efficiency but may lead to conflicts of interest.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749808"/>
            <a:ext cx="8229600" cy="5376355"/>
          </a:xfrm>
        </p:spPr>
        <p:txBody>
          <a:bodyPr>
            <a:normAutofit/>
          </a:bodyPr>
          <a:lstStyle/>
          <a:p>
            <a:r>
              <a:rPr lang="en-US" b="1" dirty="0" smtClean="0"/>
              <a:t>Public-Private Interference in Public Administration</a:t>
            </a:r>
            <a:r>
              <a:rPr lang="en-US" dirty="0" smtClean="0"/>
              <a:t> refers to the complex interaction between the </a:t>
            </a:r>
            <a:r>
              <a:rPr lang="en-US" b="1" dirty="0" smtClean="0"/>
              <a:t>public sector</a:t>
            </a:r>
            <a:r>
              <a:rPr lang="en-US" dirty="0" smtClean="0"/>
              <a:t> (government) and the </a:t>
            </a:r>
            <a:r>
              <a:rPr lang="en-US" b="1" dirty="0" smtClean="0"/>
              <a:t>private sector</a:t>
            </a:r>
            <a:r>
              <a:rPr lang="en-US" dirty="0" smtClean="0"/>
              <a:t> (businesses, non-governmental organizations, and individuals) in the delivery of public services, implementation of policies, and governance. It involves the overlap, conflict, or cooperation between public institutions and private entities, which can influence the efficiency, accountability, and transparency of public administration.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02018"/>
          </a:xfrm>
        </p:spPr>
        <p:txBody>
          <a:bodyPr>
            <a:normAutofit fontScale="90000"/>
          </a:bodyPr>
          <a:lstStyle/>
          <a:p>
            <a:endParaRPr lang="en-US" dirty="0"/>
          </a:p>
        </p:txBody>
      </p:sp>
      <p:sp>
        <p:nvSpPr>
          <p:cNvPr id="3" name="Content Placeholder 2"/>
          <p:cNvSpPr>
            <a:spLocks noGrp="1"/>
          </p:cNvSpPr>
          <p:nvPr>
            <p:ph sz="quarter" idx="1"/>
          </p:nvPr>
        </p:nvSpPr>
        <p:spPr>
          <a:xfrm>
            <a:off x="457200" y="996696"/>
            <a:ext cx="8229600" cy="5129467"/>
          </a:xfrm>
        </p:spPr>
        <p:txBody>
          <a:bodyPr>
            <a:normAutofit/>
          </a:bodyPr>
          <a:lstStyle/>
          <a:p>
            <a:r>
              <a:rPr lang="en-US" b="1" dirty="0" smtClean="0"/>
              <a:t>Key Aspects of Public-Private Interference</a:t>
            </a:r>
          </a:p>
          <a:p>
            <a:r>
              <a:rPr lang="en-US" b="1" dirty="0" smtClean="0"/>
              <a:t>Collaboration and Partnership</a:t>
            </a:r>
            <a:endParaRPr lang="en-US" dirty="0" smtClean="0"/>
          </a:p>
          <a:p>
            <a:pPr lvl="1"/>
            <a:r>
              <a:rPr lang="en-US" dirty="0" smtClean="0"/>
              <a:t>Public-Private Partnerships (PPPs): Joint ventures where the government and private sector work together to deliver public services (e.g., infrastructure projects, health care, education).</a:t>
            </a:r>
          </a:p>
          <a:p>
            <a:pPr lvl="1"/>
            <a:r>
              <a:rPr lang="en-US" dirty="0" smtClean="0"/>
              <a:t>Outsourcing and Contracting: Governments contract private firms to provide public services (e.g., waste management, road maintenance).</a:t>
            </a:r>
          </a:p>
          <a:p>
            <a:r>
              <a:rPr lang="en-US" b="1" dirty="0" smtClean="0"/>
              <a:t>Privatization and Commercialization</a:t>
            </a:r>
            <a:endParaRPr lang="en-US" dirty="0" smtClean="0"/>
          </a:p>
          <a:p>
            <a:pPr lvl="1"/>
            <a:r>
              <a:rPr lang="en-US" dirty="0" smtClean="0"/>
              <a:t>Transfer of public assets or services to private ownership or management.</a:t>
            </a:r>
          </a:p>
          <a:p>
            <a:pPr lvl="1"/>
            <a:r>
              <a:rPr lang="en-US" dirty="0" smtClean="0"/>
              <a:t>Example: Privatization of national airlines or telecom services.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02018"/>
          </a:xfrm>
        </p:spPr>
        <p:txBody>
          <a:bodyPr>
            <a:normAutofit fontScale="90000"/>
          </a:bodyPr>
          <a:lstStyle/>
          <a:p>
            <a:endParaRPr lang="en-US" dirty="0"/>
          </a:p>
        </p:txBody>
      </p:sp>
      <p:sp>
        <p:nvSpPr>
          <p:cNvPr id="3" name="Content Placeholder 2"/>
          <p:cNvSpPr>
            <a:spLocks noGrp="1"/>
          </p:cNvSpPr>
          <p:nvPr>
            <p:ph sz="quarter" idx="1"/>
          </p:nvPr>
        </p:nvSpPr>
        <p:spPr>
          <a:xfrm>
            <a:off x="457200" y="676656"/>
            <a:ext cx="8229600" cy="5833872"/>
          </a:xfrm>
        </p:spPr>
        <p:txBody>
          <a:bodyPr>
            <a:normAutofit fontScale="85000" lnSpcReduction="20000"/>
          </a:bodyPr>
          <a:lstStyle/>
          <a:p>
            <a:r>
              <a:rPr lang="en-US" b="1" dirty="0" smtClean="0"/>
              <a:t>Regulation and Oversight</a:t>
            </a:r>
            <a:endParaRPr lang="en-US" dirty="0" smtClean="0"/>
          </a:p>
          <a:p>
            <a:r>
              <a:rPr lang="en-US" dirty="0" smtClean="0"/>
              <a:t>The government regulates private sector activities through laws and regulations.</a:t>
            </a:r>
          </a:p>
          <a:p>
            <a:r>
              <a:rPr lang="en-US" dirty="0" smtClean="0"/>
              <a:t>Example: Environmental regulations, labor laws, financial market supervision.</a:t>
            </a:r>
          </a:p>
          <a:p>
            <a:r>
              <a:rPr lang="en-US" b="1" dirty="0" smtClean="0"/>
              <a:t>Lobbying and Influence</a:t>
            </a:r>
            <a:endParaRPr lang="en-US" dirty="0" smtClean="0"/>
          </a:p>
          <a:p>
            <a:r>
              <a:rPr lang="en-US" dirty="0" smtClean="0"/>
              <a:t>Private sector actors may influence public policy and decision-making through lobbying, political donations, and advisory roles.</a:t>
            </a:r>
          </a:p>
          <a:p>
            <a:r>
              <a:rPr lang="en-US" dirty="0" smtClean="0"/>
              <a:t>Example: Pharmaceutical companies influencing health policies.</a:t>
            </a:r>
          </a:p>
          <a:p>
            <a:r>
              <a:rPr lang="en-US" b="1" dirty="0" smtClean="0"/>
              <a:t>Conflict of Interest</a:t>
            </a:r>
            <a:endParaRPr lang="en-US" dirty="0" smtClean="0"/>
          </a:p>
          <a:p>
            <a:r>
              <a:rPr lang="en-US" dirty="0" smtClean="0"/>
              <a:t>When private sector involvement in public administration leads to biased decision-making or favoritism.</a:t>
            </a:r>
          </a:p>
          <a:p>
            <a:r>
              <a:rPr lang="en-US" dirty="0" smtClean="0"/>
              <a:t>Example: Awarding contracts to politically connected firms.</a:t>
            </a:r>
          </a:p>
          <a:p>
            <a:r>
              <a:rPr lang="en-US" b="1" dirty="0" smtClean="0"/>
              <a:t>Market-Oriented Reforms</a:t>
            </a:r>
            <a:endParaRPr lang="en-US" dirty="0" smtClean="0"/>
          </a:p>
          <a:p>
            <a:r>
              <a:rPr lang="en-US" dirty="0" smtClean="0"/>
              <a:t>Adoption of private sector practices in public administration (e.g., performance-based management, customer service models).</a:t>
            </a:r>
          </a:p>
          <a:p>
            <a:r>
              <a:rPr lang="en-US" dirty="0" smtClean="0"/>
              <a:t>Example: New Public Management (NPM) promoting efficiency and accountability.</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Forms of Public-Private Interference</a:t>
            </a:r>
          </a:p>
        </p:txBody>
      </p:sp>
      <p:sp>
        <p:nvSpPr>
          <p:cNvPr id="3" name="Content Placeholder 2"/>
          <p:cNvSpPr>
            <a:spLocks noGrp="1"/>
          </p:cNvSpPr>
          <p:nvPr>
            <p:ph sz="quarter" idx="1"/>
          </p:nvPr>
        </p:nvSpPr>
        <p:spPr/>
        <p:txBody>
          <a:bodyPr/>
          <a:lstStyle/>
          <a:p>
            <a:r>
              <a:t>• Policy-making influence</a:t>
            </a:r>
          </a:p>
          <a:p>
            <a:r>
              <a:t>• Contracting and outsourcing</a:t>
            </a:r>
          </a:p>
          <a:p>
            <a:r>
              <a:t>• Regulatory capture</a:t>
            </a:r>
          </a:p>
          <a:p>
            <a:r>
              <a:t>• Public-private partnerships (PPPs)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Positive Impacts of Public-Private Collaboration</a:t>
            </a:r>
          </a:p>
        </p:txBody>
      </p:sp>
      <p:sp>
        <p:nvSpPr>
          <p:cNvPr id="3" name="Content Placeholder 2"/>
          <p:cNvSpPr>
            <a:spLocks noGrp="1"/>
          </p:cNvSpPr>
          <p:nvPr>
            <p:ph sz="quarter" idx="1"/>
          </p:nvPr>
        </p:nvSpPr>
        <p:spPr/>
        <p:txBody>
          <a:bodyPr/>
          <a:lstStyle/>
          <a:p>
            <a:r>
              <a:t>• Increased efficiency and innovation</a:t>
            </a:r>
          </a:p>
          <a:p>
            <a:r>
              <a:t>• Improved service delivery</a:t>
            </a:r>
          </a:p>
          <a:p>
            <a:r>
              <a:t>• Better resource utilization</a:t>
            </a:r>
          </a:p>
          <a:p>
            <a:r>
              <a:t>• Access to private sector expertise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9450"/>
          </a:xfrm>
        </p:spPr>
        <p:txBody>
          <a:bodyPr>
            <a:normAutofit fontScale="90000"/>
          </a:bodyPr>
          <a:lstStyle/>
          <a:p>
            <a:endParaRPr lang="en-US" dirty="0"/>
          </a:p>
        </p:txBody>
      </p:sp>
      <p:sp>
        <p:nvSpPr>
          <p:cNvPr id="3" name="Content Placeholder 2"/>
          <p:cNvSpPr>
            <a:spLocks noGrp="1"/>
          </p:cNvSpPr>
          <p:nvPr>
            <p:ph sz="quarter" idx="1"/>
          </p:nvPr>
        </p:nvSpPr>
        <p:spPr>
          <a:xfrm>
            <a:off x="457200" y="850392"/>
            <a:ext cx="8229600" cy="5275771"/>
          </a:xfrm>
        </p:spPr>
        <p:txBody>
          <a:bodyPr>
            <a:normAutofit fontScale="92500" lnSpcReduction="20000"/>
          </a:bodyPr>
          <a:lstStyle/>
          <a:p>
            <a:r>
              <a:rPr lang="en-US" dirty="0" smtClean="0"/>
              <a:t>Public-private interference in public administration refers to the interaction and overlap between the public (government) and private (corporate or non-governmental) sectors in the formulation, implementation, and delivery of public policies and services</a:t>
            </a:r>
          </a:p>
          <a:p>
            <a:r>
              <a:rPr lang="en-US" b="1" dirty="0" smtClean="0"/>
              <a:t>1. Public-Private Partnerships (PPPs)</a:t>
            </a:r>
          </a:p>
          <a:p>
            <a:r>
              <a:rPr lang="en-US" b="1" dirty="0" smtClean="0"/>
              <a:t>Definition:</a:t>
            </a:r>
            <a:r>
              <a:rPr lang="en-US" dirty="0" smtClean="0"/>
              <a:t> A formal agreement between the government and private sector entities to jointly undertake projects or deliver services.</a:t>
            </a:r>
          </a:p>
          <a:p>
            <a:r>
              <a:rPr lang="en-US" b="1" dirty="0" smtClean="0"/>
              <a:t>Examples:</a:t>
            </a:r>
            <a:r>
              <a:rPr lang="en-US" dirty="0" smtClean="0"/>
              <a:t> </a:t>
            </a:r>
          </a:p>
          <a:p>
            <a:pPr lvl="1"/>
            <a:r>
              <a:rPr lang="en-US" dirty="0" smtClean="0"/>
              <a:t>Infrastructure development (roads, airports, bridges)</a:t>
            </a:r>
          </a:p>
          <a:p>
            <a:pPr lvl="1"/>
            <a:r>
              <a:rPr lang="en-US" dirty="0" smtClean="0"/>
              <a:t>Healthcare facilities and services</a:t>
            </a:r>
          </a:p>
          <a:p>
            <a:r>
              <a:rPr lang="en-US" dirty="0" smtClean="0"/>
              <a:t>Educational </a:t>
            </a:r>
            <a:r>
              <a:rPr lang="en-US" dirty="0" err="1" smtClean="0"/>
              <a:t>institutions</a:t>
            </a:r>
            <a:r>
              <a:rPr lang="en-US" b="1" dirty="0" err="1" smtClean="0"/>
              <a:t>Impact</a:t>
            </a:r>
            <a:r>
              <a:rPr lang="en-US" b="1" dirty="0" smtClean="0"/>
              <a:t>:</a:t>
            </a:r>
            <a:r>
              <a:rPr lang="en-US" dirty="0" smtClean="0"/>
              <a:t> </a:t>
            </a:r>
          </a:p>
          <a:p>
            <a:pPr lvl="1"/>
            <a:r>
              <a:rPr lang="en-US" dirty="0" smtClean="0"/>
              <a:t>Enhances efficiency and resource mobilization</a:t>
            </a:r>
          </a:p>
          <a:p>
            <a:pPr lvl="1"/>
            <a:r>
              <a:rPr lang="en-US" dirty="0" smtClean="0"/>
              <a:t>Risk-sharing between public and private sectors</a:t>
            </a:r>
          </a:p>
          <a:p>
            <a:pPr lvl="1"/>
            <a:r>
              <a:rPr lang="en-US" dirty="0" smtClean="0"/>
              <a:t>Potential for reduced accountability and transparency</a:t>
            </a:r>
          </a:p>
          <a:p>
            <a:pPr lvl="1"/>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7738"/>
          </a:xfrm>
        </p:spPr>
        <p:txBody>
          <a:bodyPr>
            <a:normAutofit fontScale="90000"/>
          </a:bodyPr>
          <a:lstStyle/>
          <a:p>
            <a:endParaRPr lang="en-US" dirty="0"/>
          </a:p>
        </p:txBody>
      </p:sp>
      <p:sp>
        <p:nvSpPr>
          <p:cNvPr id="3" name="Content Placeholder 2"/>
          <p:cNvSpPr>
            <a:spLocks noGrp="1"/>
          </p:cNvSpPr>
          <p:nvPr>
            <p:ph sz="quarter" idx="1"/>
          </p:nvPr>
        </p:nvSpPr>
        <p:spPr>
          <a:xfrm>
            <a:off x="457200" y="722376"/>
            <a:ext cx="8229600" cy="5403787"/>
          </a:xfrm>
        </p:spPr>
        <p:txBody>
          <a:bodyPr>
            <a:normAutofit/>
          </a:bodyPr>
          <a:lstStyle/>
          <a:p>
            <a:r>
              <a:rPr lang="en-US" b="1" dirty="0" smtClean="0"/>
              <a:t>Outsourcing and Contracting</a:t>
            </a:r>
          </a:p>
          <a:p>
            <a:r>
              <a:rPr lang="en-US" b="1" dirty="0" smtClean="0"/>
              <a:t>Definition:</a:t>
            </a:r>
            <a:r>
              <a:rPr lang="en-US" dirty="0" smtClean="0"/>
              <a:t> When public agencies delegate certain functions and services to private firms or NGOs through contracts.</a:t>
            </a:r>
          </a:p>
          <a:p>
            <a:r>
              <a:rPr lang="en-US" b="1" dirty="0" smtClean="0"/>
              <a:t>Examples:</a:t>
            </a:r>
            <a:r>
              <a:rPr lang="en-US" dirty="0" smtClean="0"/>
              <a:t> </a:t>
            </a:r>
          </a:p>
          <a:p>
            <a:pPr lvl="1"/>
            <a:r>
              <a:rPr lang="en-US" dirty="0" smtClean="0"/>
              <a:t>Waste management</a:t>
            </a:r>
          </a:p>
          <a:p>
            <a:pPr lvl="1"/>
            <a:r>
              <a:rPr lang="en-US" dirty="0" smtClean="0"/>
              <a:t>IT services for government operations</a:t>
            </a:r>
          </a:p>
          <a:p>
            <a:pPr lvl="1"/>
            <a:r>
              <a:rPr lang="en-US" dirty="0" smtClean="0"/>
              <a:t>Security and maintenance services</a:t>
            </a:r>
          </a:p>
          <a:p>
            <a:r>
              <a:rPr lang="en-US" b="1" dirty="0" smtClean="0"/>
              <a:t>Impact:</a:t>
            </a:r>
            <a:r>
              <a:rPr lang="en-US" dirty="0" smtClean="0"/>
              <a:t> </a:t>
            </a:r>
          </a:p>
          <a:p>
            <a:pPr lvl="1"/>
            <a:r>
              <a:rPr lang="en-US" dirty="0" smtClean="0"/>
              <a:t>Cost reduction and improved service delivery</a:t>
            </a:r>
          </a:p>
          <a:p>
            <a:pPr lvl="1"/>
            <a:r>
              <a:rPr lang="en-US" dirty="0" smtClean="0"/>
              <a:t>Risks of corruption and lack of public accountability</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73</TotalTime>
  <Words>905</Words>
  <Application>Microsoft Office PowerPoint</Application>
  <PresentationFormat>On-screen Show (4:3)</PresentationFormat>
  <Paragraphs>123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Origin</vt:lpstr>
      <vt:lpstr>Topic-Public-Private Interference in Public Administration</vt:lpstr>
      <vt:lpstr>Introduction</vt:lpstr>
      <vt:lpstr>Slide 3</vt:lpstr>
      <vt:lpstr>Slide 4</vt:lpstr>
      <vt:lpstr>Slide 5</vt:lpstr>
      <vt:lpstr>Forms of Public-Private Interference</vt:lpstr>
      <vt:lpstr>Positive Impacts of Public-Private Collaboration</vt:lpstr>
      <vt:lpstr>Slide 8</vt:lpstr>
      <vt:lpstr>Slide 9</vt:lpstr>
      <vt:lpstr>Slide 10</vt:lpstr>
      <vt:lpstr>Slide 11</vt:lpstr>
      <vt:lpstr>Slide 12</vt:lpstr>
      <vt:lpstr>Slide 13</vt:lpstr>
      <vt:lpstr>Slide 14</vt:lpstr>
      <vt:lpstr>Slide 15</vt:lpstr>
      <vt:lpstr>Negative Impacts of Public-Private Interference</vt:lpstr>
      <vt:lpstr>Case Studies</vt:lpstr>
      <vt:lpstr>Solutions and Recommendations</vt:lpstr>
      <vt:lpstr>Conclusion</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Public-Private Interference in Public Administration</dc:title>
  <dc:subject/>
  <dc:creator/>
  <cp:keywords/>
  <dc:description>generated using python-pptx</dc:description>
  <cp:lastModifiedBy>Admin</cp:lastModifiedBy>
  <cp:revision>11</cp:revision>
  <dcterms:created xsi:type="dcterms:W3CDTF">2013-01-27T09:14:16Z</dcterms:created>
  <dcterms:modified xsi:type="dcterms:W3CDTF">2026-03-17T07:14:49Z</dcterms:modified>
  <cp:category/>
</cp:coreProperties>
</file>