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58" r:id="rId3"/>
    <p:sldId id="286" r:id="rId4"/>
    <p:sldId id="287" r:id="rId5"/>
    <p:sldId id="288" r:id="rId6"/>
    <p:sldId id="289"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7" r:id="rId20"/>
    <p:sldId id="278" r:id="rId21"/>
    <p:sldId id="279" r:id="rId22"/>
    <p:sldId id="281" r:id="rId23"/>
    <p:sldId id="280" r:id="rId24"/>
    <p:sldId id="271" r:id="rId25"/>
    <p:sldId id="272" r:id="rId26"/>
    <p:sldId id="273" r:id="rId27"/>
    <p:sldId id="274" r:id="rId28"/>
    <p:sldId id="275" r:id="rId29"/>
    <p:sldId id="276" r:id="rId30"/>
    <p:sldId id="282" r:id="rId31"/>
    <p:sldId id="283" r:id="rId32"/>
    <p:sldId id="284" r:id="rId33"/>
    <p:sldId id="285" r:id="rId34"/>
    <p:sldId id="290"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1D8BD707-D9CF-40AE-B4C6-C98DA3205C09}" type="datetimeFigureOut">
              <a:rPr lang="en-US" smtClean="0"/>
              <a:pPr/>
              <a:t>3/17/2026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3/17/2026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3/17/2026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3/17/2026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3/17/2026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3/17/2026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3/17/2026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3/17/2026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3/17/2026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3/17/2026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3/17/2026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D8BD707-D9CF-40AE-B4C6-C98DA3205C09}" type="datetimeFigureOut">
              <a:rPr lang="en-US" smtClean="0"/>
              <a:pPr/>
              <a:t>3/17/2026</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endParaRPr lang="en-US" smtClean="0"/>
          </a:p>
          <a:p>
            <a:r>
              <a:rPr lang="en-US" smtClean="0"/>
              <a:t>Title</a:t>
            </a:r>
            <a:r>
              <a:rPr lang="en-US" dirty="0" smtClean="0"/>
              <a:t>: </a:t>
            </a:r>
            <a:r>
              <a:rPr lang="en-US" sz="3200" b="1" dirty="0" smtClean="0"/>
              <a:t>Structural Violence: The </a:t>
            </a:r>
            <a:r>
              <a:rPr lang="en-US" sz="3200" b="1" dirty="0" smtClean="0"/>
              <a:t>Caste issue </a:t>
            </a:r>
            <a:r>
              <a:rPr lang="en-US" sz="3200" b="1" dirty="0" smtClean="0"/>
              <a:t>in India</a:t>
            </a:r>
            <a:endParaRPr lang="en-US" b="1" dirty="0" smtClean="0"/>
          </a:p>
          <a:p>
            <a:r>
              <a:rPr lang="en-US" b="1" dirty="0" smtClean="0"/>
              <a:t>Subtitle:</a:t>
            </a:r>
            <a:r>
              <a:rPr lang="en-US" dirty="0" smtClean="0"/>
              <a:t> Beyond Prejudice: Understanding Systemic Inequality</a:t>
            </a:r>
          </a:p>
          <a:p>
            <a:endParaRPr lang="en-US" b="1" dirty="0" smtClean="0"/>
          </a:p>
          <a:p>
            <a:endParaRPr lang="en-US" b="1" dirty="0" smtClean="0"/>
          </a:p>
          <a:p>
            <a:r>
              <a:rPr lang="en-US" b="1" dirty="0" smtClean="0"/>
              <a:t>Presented </a:t>
            </a:r>
            <a:r>
              <a:rPr lang="en-US" b="1" dirty="0" smtClean="0"/>
              <a:t>by:</a:t>
            </a:r>
            <a:r>
              <a:rPr lang="en-US" dirty="0" smtClean="0"/>
              <a:t> </a:t>
            </a:r>
            <a:r>
              <a:rPr lang="en-US" dirty="0" err="1" smtClean="0"/>
              <a:t>Pranjal</a:t>
            </a:r>
            <a:r>
              <a:rPr lang="en-US" dirty="0" smtClean="0"/>
              <a:t> </a:t>
            </a:r>
            <a:r>
              <a:rPr lang="en-US" dirty="0" err="1" smtClean="0"/>
              <a:t>Patiri</a:t>
            </a:r>
            <a:endParaRPr lang="en-US" dirty="0" smtClean="0"/>
          </a:p>
          <a:p>
            <a:r>
              <a:rPr lang="en-US" dirty="0" smtClean="0"/>
              <a:t>Associate Professor</a:t>
            </a:r>
          </a:p>
          <a:p>
            <a:r>
              <a:rPr lang="en-US" dirty="0" smtClean="0"/>
              <a:t>Department of Political Science</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normAutofit fontScale="77500" lnSpcReduction="20000"/>
          </a:bodyPr>
          <a:lstStyle/>
          <a:p>
            <a:r>
              <a:rPr lang="en-US" b="1" dirty="0" smtClean="0"/>
              <a:t>3. The Geometry of Violence: Crimes and Atrocities</a:t>
            </a:r>
          </a:p>
          <a:p>
            <a:r>
              <a:rPr lang="en-US" dirty="0" smtClean="0"/>
              <a:t>Caste-based violence is often a "punishment" for those who try to break the social hierarchy (e.g., a </a:t>
            </a:r>
            <a:r>
              <a:rPr lang="en-US" dirty="0" err="1" smtClean="0"/>
              <a:t>Dalit</a:t>
            </a:r>
            <a:r>
              <a:rPr lang="en-US" dirty="0" smtClean="0"/>
              <a:t> groom riding a horse or a student excelling in a "prestige" field).</a:t>
            </a:r>
          </a:p>
          <a:p>
            <a:r>
              <a:rPr lang="en-US" b="1" dirty="0" err="1" smtClean="0"/>
              <a:t>Normalisation</a:t>
            </a:r>
            <a:r>
              <a:rPr lang="en-US" b="1" dirty="0" smtClean="0"/>
              <a:t> of Atrocities:</a:t>
            </a:r>
            <a:r>
              <a:rPr lang="en-US" dirty="0" smtClean="0"/>
              <a:t> In the first half of 2025 alone, over </a:t>
            </a:r>
            <a:r>
              <a:rPr lang="en-US" b="1" dirty="0" smtClean="0"/>
              <a:t>113 major incidents</a:t>
            </a:r>
            <a:r>
              <a:rPr lang="en-US" dirty="0" smtClean="0"/>
              <a:t> of caste atrocities were recorded in just a few states like Uttar Pradesh and Tamil Nadu.</a:t>
            </a:r>
          </a:p>
          <a:p>
            <a:r>
              <a:rPr lang="en-US" b="1" dirty="0" smtClean="0"/>
              <a:t>Types of Violence:</a:t>
            </a:r>
            <a:r>
              <a:rPr lang="en-US" dirty="0" smtClean="0"/>
              <a:t> * </a:t>
            </a:r>
            <a:r>
              <a:rPr lang="en-US" b="1" dirty="0" smtClean="0"/>
              <a:t>Direct:</a:t>
            </a:r>
            <a:r>
              <a:rPr lang="en-US" dirty="0" smtClean="0"/>
              <a:t> Physical assault, lynching, and sexual violence.</a:t>
            </a:r>
          </a:p>
          <a:p>
            <a:pPr lvl="1"/>
            <a:r>
              <a:rPr lang="en-US" b="1" dirty="0" smtClean="0"/>
              <a:t>Cultural/Symbolic:</a:t>
            </a:r>
            <a:r>
              <a:rPr lang="en-US" dirty="0" smtClean="0"/>
              <a:t> Forcing people to drink sewage water, shaving heads, or social boycotts of entire families.</a:t>
            </a:r>
          </a:p>
          <a:p>
            <a:r>
              <a:rPr lang="en-US" b="1" dirty="0" smtClean="0"/>
              <a:t>Low Conviction Rates:</a:t>
            </a:r>
            <a:r>
              <a:rPr lang="en-US" dirty="0" smtClean="0"/>
              <a:t> While the </a:t>
            </a:r>
            <a:r>
              <a:rPr lang="en-US" b="1" dirty="0" smtClean="0"/>
              <a:t>SC/ST Prevention of Atrocities Act</a:t>
            </a:r>
            <a:r>
              <a:rPr lang="en-US" dirty="0" smtClean="0"/>
              <a:t> is strong on paper, conviction rates remain dismal (often as low as 2% for specific crimes) due to systemic bias in the police and local judiciary.</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smtClean="0"/>
              <a:t>4. Health and "Life Chances"</a:t>
            </a:r>
          </a:p>
          <a:p>
            <a:r>
              <a:rPr lang="en-US" dirty="0" smtClean="0"/>
              <a:t>Structural violence literally affects how long a person lives.</a:t>
            </a:r>
          </a:p>
          <a:p>
            <a:r>
              <a:rPr lang="en-US" b="1" dirty="0" smtClean="0"/>
              <a:t>Health Outcomes:</a:t>
            </a:r>
            <a:r>
              <a:rPr lang="en-US" dirty="0" smtClean="0"/>
              <a:t> Studies in 2025 confirmed that children from SC and ST communities have a </a:t>
            </a:r>
            <a:r>
              <a:rPr lang="en-US" b="1" dirty="0" smtClean="0"/>
              <a:t>40–60% higher risk</a:t>
            </a:r>
            <a:r>
              <a:rPr lang="en-US" dirty="0" smtClean="0"/>
              <a:t> of mortality and malnutrition compared to children from dominant castes.</a:t>
            </a:r>
          </a:p>
          <a:p>
            <a:r>
              <a:rPr lang="en-US" b="1" dirty="0" smtClean="0"/>
              <a:t>Access to Care:</a:t>
            </a:r>
            <a:r>
              <a:rPr lang="en-US" dirty="0" smtClean="0"/>
              <a:t> Discrimination often happens at the point of service, where marginalized patients face neglect or biased treatment from healthcare providers.</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5. New Legal Frontiers: Prisons and Manuals</a:t>
            </a:r>
          </a:p>
          <a:p>
            <a:r>
              <a:rPr lang="en-US" dirty="0" smtClean="0"/>
              <a:t>In a landmark </a:t>
            </a:r>
            <a:r>
              <a:rPr lang="en-US" b="1" dirty="0" smtClean="0"/>
              <a:t>October 2024</a:t>
            </a:r>
            <a:r>
              <a:rPr lang="en-US" dirty="0" smtClean="0"/>
              <a:t> ruling, the Supreme Court struck down colonial-era prison manuals that assigned "menial" tasks (like sweeping and cleaning latrines) based on a prisoner's caste. This was a major victory against the state itself codifying caste roles.</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Causes of Caste related </a:t>
            </a:r>
            <a:r>
              <a:rPr lang="en-US" dirty="0" err="1" smtClean="0"/>
              <a:t>Violances</a:t>
            </a:r>
            <a:r>
              <a:rPr lang="en-US" dirty="0" smtClean="0"/>
              <a:t>-</a:t>
            </a:r>
          </a:p>
          <a:p>
            <a:r>
              <a:rPr lang="en-US" dirty="0" smtClean="0"/>
              <a:t>To understand the causes of caste-related violence, we must look at it as a defensive reaction by those at the top of a hierarchy to maintain their status. In 2026, these causes have evolved from traditional disputes into complex digital and institutional conflicts.</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normAutofit fontScale="85000" lnSpcReduction="10000"/>
          </a:bodyPr>
          <a:lstStyle/>
          <a:p>
            <a:r>
              <a:rPr lang="en-US" b="1" dirty="0" smtClean="0"/>
              <a:t>1. Resistance to </a:t>
            </a:r>
            <a:r>
              <a:rPr lang="en-US" b="1" dirty="0" err="1" smtClean="0"/>
              <a:t>Dalit</a:t>
            </a:r>
            <a:r>
              <a:rPr lang="en-US" b="1" dirty="0" smtClean="0"/>
              <a:t> Assertion (The "Trigger" Cause)</a:t>
            </a:r>
          </a:p>
          <a:p>
            <a:r>
              <a:rPr lang="en-US" dirty="0" smtClean="0"/>
              <a:t>The most common cause of direct violence today is the perceived "violation" of social boundaries.</a:t>
            </a:r>
          </a:p>
          <a:p>
            <a:r>
              <a:rPr lang="en-US" b="1" dirty="0" smtClean="0"/>
              <a:t>Symbolic Equality:</a:t>
            </a:r>
            <a:r>
              <a:rPr lang="en-US" dirty="0" smtClean="0"/>
              <a:t> Acts like a </a:t>
            </a:r>
            <a:r>
              <a:rPr lang="en-US" dirty="0" err="1" smtClean="0"/>
              <a:t>Dalit</a:t>
            </a:r>
            <a:r>
              <a:rPr lang="en-US" dirty="0" smtClean="0"/>
              <a:t> groom riding a horse, wearing sunglasses, or using a specific ringtone are seen as "forgetting one's place." In September 2025, for example, several attacks were reported in Rajasthan specifically triggered by </a:t>
            </a:r>
            <a:r>
              <a:rPr lang="en-US" dirty="0" err="1" smtClean="0"/>
              <a:t>Dalit</a:t>
            </a:r>
            <a:r>
              <a:rPr lang="en-US" dirty="0" smtClean="0"/>
              <a:t> wedding processions.</a:t>
            </a:r>
          </a:p>
          <a:p>
            <a:r>
              <a:rPr lang="en-US" b="1" dirty="0" smtClean="0"/>
              <a:t>Ritual Purity:</a:t>
            </a:r>
            <a:r>
              <a:rPr lang="en-US" dirty="0" smtClean="0"/>
              <a:t> Entering temples or using common village water pots remains a violent flashpoint. Even in late 2025, incidents occurred where children were assaulted for touching water sources intended for dominant castes.</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516563"/>
          </a:xfrm>
        </p:spPr>
        <p:txBody>
          <a:bodyPr>
            <a:normAutofit fontScale="77500" lnSpcReduction="20000"/>
          </a:bodyPr>
          <a:lstStyle/>
          <a:p>
            <a:r>
              <a:rPr lang="en-US" b="1" dirty="0" smtClean="0"/>
              <a:t>2. Economic Insecurity and Land Disputes</a:t>
            </a:r>
          </a:p>
          <a:p>
            <a:r>
              <a:rPr lang="en-US" dirty="0" smtClean="0"/>
              <a:t>As marginalized communities gain more economic independence, the traditional "labor-landlord" relationship breaks down, leading to structural friction.</a:t>
            </a:r>
          </a:p>
          <a:p>
            <a:r>
              <a:rPr lang="en-US" b="1" dirty="0" smtClean="0"/>
              <a:t>Land Ownership:</a:t>
            </a:r>
            <a:r>
              <a:rPr lang="en-US" dirty="0" smtClean="0"/>
              <a:t> Conflict often arises when </a:t>
            </a:r>
            <a:r>
              <a:rPr lang="en-US" dirty="0" err="1" smtClean="0"/>
              <a:t>Dalits</a:t>
            </a:r>
            <a:r>
              <a:rPr lang="en-US" dirty="0" smtClean="0"/>
              <a:t> assert legal claims to "</a:t>
            </a:r>
            <a:r>
              <a:rPr lang="en-US" dirty="0" err="1" smtClean="0"/>
              <a:t>Panchami</a:t>
            </a:r>
            <a:r>
              <a:rPr lang="en-US" dirty="0" smtClean="0"/>
              <a:t>" or government-assigned land that has been illegally occupied by dominant castes for decades.</a:t>
            </a:r>
          </a:p>
          <a:p>
            <a:r>
              <a:rPr lang="en-US" b="1" dirty="0" smtClean="0"/>
              <a:t>Wage Disputes:</a:t>
            </a:r>
            <a:r>
              <a:rPr lang="en-US" dirty="0" smtClean="0"/>
              <a:t> Violence is frequently used to suppress demands for fair wages, especially in rural agricultural belts.</a:t>
            </a:r>
          </a:p>
          <a:p>
            <a:r>
              <a:rPr lang="en-US" b="1" dirty="0" smtClean="0"/>
              <a:t>The "Relative Deprivation" Theory:</a:t>
            </a:r>
            <a:r>
              <a:rPr lang="en-US" dirty="0" smtClean="0"/>
              <a:t> Sociological studies in 2026 show that violence often spikes in areas where "less wealthy" upper castes see their economic status stagnating while marginalized groups see small gains through reservation or education.</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normAutofit fontScale="92500" lnSpcReduction="20000"/>
          </a:bodyPr>
          <a:lstStyle/>
          <a:p>
            <a:r>
              <a:rPr lang="en-US" b="1" dirty="0" smtClean="0"/>
              <a:t>3. Institutional Bias and "Impunity"</a:t>
            </a:r>
          </a:p>
          <a:p>
            <a:r>
              <a:rPr lang="en-US" dirty="0" smtClean="0"/>
              <a:t>Violence persists because the perpetrators believe they will not be punished. This is a form of </a:t>
            </a:r>
            <a:r>
              <a:rPr lang="en-US" b="1" dirty="0" smtClean="0"/>
              <a:t>Systemic/Structural Violence</a:t>
            </a:r>
            <a:r>
              <a:rPr lang="en-US" dirty="0" smtClean="0"/>
              <a:t>.</a:t>
            </a:r>
          </a:p>
          <a:p>
            <a:r>
              <a:rPr lang="en-US" b="1" dirty="0" smtClean="0"/>
              <a:t>Police Complicity:</a:t>
            </a:r>
            <a:r>
              <a:rPr lang="en-US" dirty="0" smtClean="0"/>
              <a:t> In many cases, local police refuse to file FIRs under the </a:t>
            </a:r>
            <a:r>
              <a:rPr lang="en-US" i="1" dirty="0" smtClean="0"/>
              <a:t>SC/ST Prevention of Atrocities Act</a:t>
            </a:r>
            <a:r>
              <a:rPr lang="en-US" dirty="0" smtClean="0"/>
              <a:t>, or they deliberately weaken the investigation to protect dominant-caste suspects.</a:t>
            </a:r>
          </a:p>
          <a:p>
            <a:r>
              <a:rPr lang="en-US" b="1" dirty="0" smtClean="0"/>
              <a:t>Low Conviction Rates:</a:t>
            </a:r>
            <a:r>
              <a:rPr lang="en-US" dirty="0" smtClean="0"/>
              <a:t> As of 2025-26, the conviction rate for crimes against Scheduled Castes remains significantly lower than the national average (around 2% in certain regions), which encourages future "vigilante" violence.</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b="1" dirty="0" smtClean="0"/>
              <a:t>4. The Digital "Echo Chamber"</a:t>
            </a:r>
          </a:p>
          <a:p>
            <a:r>
              <a:rPr lang="en-US" dirty="0" smtClean="0"/>
              <a:t>In 2026, social media has become a major catalyst for physical violence.</a:t>
            </a:r>
          </a:p>
          <a:p>
            <a:r>
              <a:rPr lang="en-US" b="1" dirty="0" smtClean="0"/>
              <a:t>Organized Trolling:</a:t>
            </a:r>
            <a:r>
              <a:rPr lang="en-US" dirty="0" smtClean="0"/>
              <a:t> Digital platforms often amplify caste-coded slurs. According to a 2026 University of Bath study, online harassment often precedes physical attacks, as digital "outrage" over a </a:t>
            </a:r>
            <a:r>
              <a:rPr lang="en-US" dirty="0" err="1" smtClean="0"/>
              <a:t>Dalit</a:t>
            </a:r>
            <a:r>
              <a:rPr lang="en-US" dirty="0" smtClean="0"/>
              <a:t> person's success or assertion mobilizes offline mobs.</a:t>
            </a:r>
          </a:p>
          <a:p>
            <a:r>
              <a:rPr lang="en-US" b="1" dirty="0" smtClean="0"/>
              <a:t>Viral Misinformation:</a:t>
            </a:r>
            <a:r>
              <a:rPr lang="en-US" dirty="0" smtClean="0"/>
              <a:t> Rumors regarding "misuse" of reservation or fake news about inter-caste relationships (often linked to honor killings) spread rapidly via messaging apps, leading to localized riots.</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457200"/>
            <a:ext cx="8229600" cy="5668963"/>
          </a:xfrm>
        </p:spPr>
        <p:txBody>
          <a:bodyPr>
            <a:normAutofit lnSpcReduction="10000"/>
          </a:bodyPr>
          <a:lstStyle/>
          <a:p>
            <a:r>
              <a:rPr lang="en-US" b="1" dirty="0" smtClean="0"/>
              <a:t>5. Summary Table: </a:t>
            </a:r>
          </a:p>
          <a:p>
            <a:r>
              <a:rPr lang="en-US" b="1" dirty="0" smtClean="0"/>
              <a:t>Triggers vs. Root Causes</a:t>
            </a:r>
          </a:p>
          <a:p>
            <a:r>
              <a:rPr lang="en-US" sz="2200" b="1" dirty="0" smtClean="0"/>
              <a:t>Level      Root Cause (The "Why")       Immediate Trigger (The "How")</a:t>
            </a:r>
          </a:p>
          <a:p>
            <a:r>
              <a:rPr lang="en-US" b="1" dirty="0" smtClean="0"/>
              <a:t>Ideological  </a:t>
            </a:r>
            <a:r>
              <a:rPr lang="en-US" dirty="0" smtClean="0"/>
              <a:t>Belief in "Purity vs. </a:t>
            </a:r>
            <a:r>
              <a:rPr lang="en-US" dirty="0" err="1" smtClean="0"/>
              <a:t>Pollution"Entering</a:t>
            </a:r>
            <a:r>
              <a:rPr lang="en-US" dirty="0" smtClean="0"/>
              <a:t> a temple or shared kitchen.</a:t>
            </a:r>
          </a:p>
          <a:p>
            <a:r>
              <a:rPr lang="en-US" b="1" dirty="0" smtClean="0"/>
              <a:t>Economic   </a:t>
            </a:r>
            <a:r>
              <a:rPr lang="en-US" dirty="0" smtClean="0"/>
              <a:t>Monopoly over resources vs. (Land)Demanding minimum wages or land titles.</a:t>
            </a:r>
          </a:p>
          <a:p>
            <a:r>
              <a:rPr lang="en-US" b="1" dirty="0" smtClean="0"/>
              <a:t>Societal </a:t>
            </a:r>
            <a:r>
              <a:rPr lang="en-US" dirty="0" smtClean="0"/>
              <a:t>Maintaining Hierarchy </a:t>
            </a:r>
            <a:r>
              <a:rPr lang="en-US" dirty="0" err="1" smtClean="0"/>
              <a:t>vs.Using</a:t>
            </a:r>
            <a:r>
              <a:rPr lang="en-US" dirty="0" smtClean="0"/>
              <a:t> symbols of status (horses, bikes, fashion).</a:t>
            </a:r>
          </a:p>
          <a:p>
            <a:r>
              <a:rPr lang="en-US" b="1" dirty="0" smtClean="0"/>
              <a:t>Political </a:t>
            </a:r>
            <a:r>
              <a:rPr lang="en-US" dirty="0" smtClean="0"/>
              <a:t>Fear of losing </a:t>
            </a:r>
            <a:r>
              <a:rPr lang="en-US" smtClean="0"/>
              <a:t>power vs. Participating </a:t>
            </a:r>
            <a:r>
              <a:rPr lang="en-US" dirty="0" smtClean="0"/>
              <a:t>in local elections or protests.</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t>Legal and Constitutional Provisions:</a:t>
            </a:r>
          </a:p>
          <a:p>
            <a:r>
              <a:rPr lang="en-US" dirty="0" smtClean="0"/>
              <a:t>In 2026, the legal framework surrounding caste in India is a mix of foundational constitutional rights and evolving, highly debated regulations aimed at modernizing protection.</a:t>
            </a:r>
          </a:p>
          <a:p>
            <a:r>
              <a:rPr lang="en-US" dirty="0" smtClean="0"/>
              <a:t>Here are the detailed legal and constitutional provisions you should include in your presentation.</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smtClean="0"/>
              <a:t>Defining Structural Violence</a:t>
            </a:r>
          </a:p>
          <a:p>
            <a:r>
              <a:rPr lang="en-US" b="1" dirty="0" smtClean="0"/>
              <a:t>The Concept:</a:t>
            </a:r>
            <a:r>
              <a:rPr lang="en-US" dirty="0" smtClean="0"/>
              <a:t> Coined by Johan </a:t>
            </a:r>
            <a:r>
              <a:rPr lang="en-US" dirty="0" err="1" smtClean="0"/>
              <a:t>Galtung</a:t>
            </a:r>
            <a:r>
              <a:rPr lang="en-US" dirty="0" smtClean="0"/>
              <a:t>, it refers to harm caused by social structures or institutions that prevent people from meeting their basic needs.</a:t>
            </a:r>
          </a:p>
          <a:p>
            <a:r>
              <a:rPr lang="en-US" b="1" dirty="0" smtClean="0"/>
              <a:t>The "Invisible" Nature:</a:t>
            </a:r>
            <a:r>
              <a:rPr lang="en-US" dirty="0" smtClean="0"/>
              <a:t> Unlike physical violence, structural violence is often silent, legal, and embedded in "business as usual."</a:t>
            </a:r>
          </a:p>
          <a:p>
            <a:r>
              <a:rPr lang="en-US" b="1" dirty="0" smtClean="0"/>
              <a:t>The Caste Link:</a:t>
            </a:r>
            <a:r>
              <a:rPr lang="en-US" dirty="0" smtClean="0"/>
              <a:t> In India, the </a:t>
            </a:r>
            <a:r>
              <a:rPr lang="en-US" i="1" dirty="0" smtClean="0"/>
              <a:t>Varna</a:t>
            </a:r>
            <a:r>
              <a:rPr lang="en-US" dirty="0" smtClean="0"/>
              <a:t> and </a:t>
            </a:r>
            <a:r>
              <a:rPr lang="en-US" i="1" dirty="0" err="1" smtClean="0"/>
              <a:t>Jati</a:t>
            </a:r>
            <a:r>
              <a:rPr lang="en-US" dirty="0" smtClean="0"/>
              <a:t> systems act as the primary structures that distribute life chances unevenly.</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152400"/>
            <a:ext cx="8229600" cy="122238"/>
          </a:xfrm>
        </p:spPr>
        <p:txBody>
          <a:bodyPr>
            <a:normAutofit fontScale="90000"/>
          </a:bodyPr>
          <a:lstStyle/>
          <a:p>
            <a:endParaRPr lang="en-US" dirty="0"/>
          </a:p>
        </p:txBody>
      </p:sp>
      <p:sp>
        <p:nvSpPr>
          <p:cNvPr id="3" name="Content Placeholder 2"/>
          <p:cNvSpPr>
            <a:spLocks noGrp="1"/>
          </p:cNvSpPr>
          <p:nvPr>
            <p:ph idx="1"/>
          </p:nvPr>
        </p:nvSpPr>
        <p:spPr>
          <a:xfrm>
            <a:off x="457200" y="457200"/>
            <a:ext cx="8229600" cy="6096000"/>
          </a:xfrm>
        </p:spPr>
        <p:txBody>
          <a:bodyPr>
            <a:normAutofit fontScale="77500" lnSpcReduction="20000"/>
          </a:bodyPr>
          <a:lstStyle/>
          <a:p>
            <a:r>
              <a:rPr lang="en-US" b="1" dirty="0" smtClean="0"/>
              <a:t>1. Fundamental Constitutional Protections</a:t>
            </a:r>
          </a:p>
          <a:p>
            <a:r>
              <a:rPr lang="en-US" dirty="0" smtClean="0"/>
              <a:t>These are the "bedrock" articles that provide the legal basis for all anti-caste actions.</a:t>
            </a:r>
          </a:p>
          <a:p>
            <a:r>
              <a:rPr lang="en-US" b="1" dirty="0" smtClean="0"/>
              <a:t>Article 14 (Right to Equality):</a:t>
            </a:r>
            <a:r>
              <a:rPr lang="en-US" dirty="0" smtClean="0"/>
              <a:t> Guarantees equality before the law and equal protection of the laws for all citizens.</a:t>
            </a:r>
          </a:p>
          <a:p>
            <a:r>
              <a:rPr lang="en-US" b="1" dirty="0" smtClean="0"/>
              <a:t>Article 15 (Prohibition of Discrimination):</a:t>
            </a:r>
            <a:r>
              <a:rPr lang="en-US" dirty="0" smtClean="0"/>
              <a:t> Specifically prohibits discrimination by the State on grounds of religion, race, </a:t>
            </a:r>
            <a:r>
              <a:rPr lang="en-US" b="1" dirty="0" smtClean="0"/>
              <a:t>caste</a:t>
            </a:r>
            <a:r>
              <a:rPr lang="en-US" dirty="0" smtClean="0"/>
              <a:t>, sex, or place of birth. It also ensures equal access to public places (shops, wells, roads).</a:t>
            </a:r>
          </a:p>
          <a:p>
            <a:r>
              <a:rPr lang="en-US" b="1" dirty="0" smtClean="0"/>
              <a:t>Article 16 (Equality of Opportunity):</a:t>
            </a:r>
            <a:r>
              <a:rPr lang="en-US" dirty="0" smtClean="0"/>
              <a:t> Guarantees equal opportunity in public employment and allows the State to make "special provisions" (reservations) for backward classes not adequately represented.</a:t>
            </a:r>
          </a:p>
          <a:p>
            <a:r>
              <a:rPr lang="en-US" b="1" dirty="0" smtClean="0"/>
              <a:t>Article 17 (Abolition of </a:t>
            </a:r>
            <a:r>
              <a:rPr lang="en-US" b="1" dirty="0" err="1" smtClean="0"/>
              <a:t>Untouchability</a:t>
            </a:r>
            <a:r>
              <a:rPr lang="en-US" b="1" dirty="0" smtClean="0"/>
              <a:t>):</a:t>
            </a:r>
            <a:r>
              <a:rPr lang="en-US" dirty="0" smtClean="0"/>
              <a:t> This is the most direct provision. It abolishes "</a:t>
            </a:r>
            <a:r>
              <a:rPr lang="en-US" dirty="0" err="1" smtClean="0"/>
              <a:t>Untouchability</a:t>
            </a:r>
            <a:r>
              <a:rPr lang="en-US" dirty="0" smtClean="0"/>
              <a:t>" in any form and makes its practice a punishable offense.</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143000"/>
            <a:ext cx="8229600" cy="5410200"/>
          </a:xfrm>
        </p:spPr>
        <p:txBody>
          <a:bodyPr>
            <a:normAutofit fontScale="77500" lnSpcReduction="20000"/>
          </a:bodyPr>
          <a:lstStyle/>
          <a:p>
            <a:r>
              <a:rPr lang="en-US" b="1" dirty="0" smtClean="0"/>
              <a:t>2. Key Special Legislations</a:t>
            </a:r>
          </a:p>
          <a:p>
            <a:r>
              <a:rPr lang="en-US" dirty="0" smtClean="0"/>
              <a:t>While the Constitution sets the principles, these acts provide the "teeth" for enforcement.</a:t>
            </a:r>
          </a:p>
          <a:p>
            <a:r>
              <a:rPr lang="en-US" b="1" dirty="0" smtClean="0"/>
              <a:t>The SC/ST (Prevention of Atrocities) Act, 1989</a:t>
            </a:r>
          </a:p>
          <a:p>
            <a:r>
              <a:rPr lang="en-US" b="1" dirty="0" smtClean="0"/>
              <a:t>Purpose:</a:t>
            </a:r>
            <a:r>
              <a:rPr lang="en-US" dirty="0" smtClean="0"/>
              <a:t> To prevent crimes against Scheduled Castes and Scheduled Tribes and provide for Special Courts for speedy trials.</a:t>
            </a:r>
          </a:p>
          <a:p>
            <a:r>
              <a:rPr lang="en-US" b="1" dirty="0" smtClean="0"/>
              <a:t>Key Feature:</a:t>
            </a:r>
            <a:r>
              <a:rPr lang="en-US" dirty="0" smtClean="0"/>
              <a:t> It identifies specific "atrocities" (e.g., forcing someone to eat inedible substances, social boycotts, or polluting water sources) that go beyond standard criminal law.</a:t>
            </a:r>
          </a:p>
          <a:p>
            <a:r>
              <a:rPr lang="en-US" b="1" dirty="0" smtClean="0"/>
              <a:t>2026 Context:</a:t>
            </a:r>
            <a:r>
              <a:rPr lang="en-US" dirty="0" smtClean="0"/>
              <a:t> The act remains a flashpoint of debate regarding its "misuse" versus its "necessity." In 2026, digital evidence (video/audio recordings) is increasingly being mandated in these cases to improve conviction rates.</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943600"/>
          </a:xfrm>
        </p:spPr>
        <p:txBody>
          <a:bodyPr>
            <a:normAutofit fontScale="85000" lnSpcReduction="20000"/>
          </a:bodyPr>
          <a:lstStyle/>
          <a:p>
            <a:r>
              <a:rPr lang="en-US" b="1" dirty="0" smtClean="0"/>
              <a:t>3. The 2026 Legal Frontier: Education and Equity</a:t>
            </a:r>
          </a:p>
          <a:p>
            <a:r>
              <a:rPr lang="en-US" dirty="0" smtClean="0"/>
              <a:t>Recent years have seen a shift from "physical" violence to "institutional" violence, leading to new rules.</a:t>
            </a:r>
          </a:p>
          <a:p>
            <a:r>
              <a:rPr lang="en-US" b="1" dirty="0" smtClean="0"/>
              <a:t>UGC Equity Regulations, 2026</a:t>
            </a:r>
          </a:p>
          <a:p>
            <a:r>
              <a:rPr lang="en-US" b="1" dirty="0" smtClean="0"/>
              <a:t>The Conflict:</a:t>
            </a:r>
            <a:r>
              <a:rPr lang="en-US" dirty="0" smtClean="0"/>
              <a:t> Notified in January 2026, these new rules aimed to replace the old 2012 guidelines. They mandated </a:t>
            </a:r>
            <a:r>
              <a:rPr lang="en-US" b="1" dirty="0" smtClean="0"/>
              <a:t>Equal Opportunity </a:t>
            </a:r>
            <a:r>
              <a:rPr lang="en-US" b="1" dirty="0" err="1" smtClean="0"/>
              <a:t>Centres</a:t>
            </a:r>
            <a:r>
              <a:rPr lang="en-US" b="1" dirty="0" smtClean="0"/>
              <a:t> (EOCs)</a:t>
            </a:r>
            <a:r>
              <a:rPr lang="en-US" dirty="0" smtClean="0"/>
              <a:t> and </a:t>
            </a:r>
            <a:r>
              <a:rPr lang="en-US" b="1" dirty="0" smtClean="0"/>
              <a:t>Equity Squads</a:t>
            </a:r>
            <a:r>
              <a:rPr lang="en-US" dirty="0" smtClean="0"/>
              <a:t> on campuses to handle caste harassment.</a:t>
            </a:r>
          </a:p>
          <a:p>
            <a:r>
              <a:rPr lang="en-US" b="1" dirty="0" smtClean="0"/>
              <a:t>The "Stay" (Current Status):</a:t>
            </a:r>
            <a:r>
              <a:rPr lang="en-US" dirty="0" smtClean="0"/>
              <a:t> As of </a:t>
            </a:r>
            <a:r>
              <a:rPr lang="en-US" b="1" dirty="0" smtClean="0"/>
              <a:t>March 2026</a:t>
            </a:r>
            <a:r>
              <a:rPr lang="en-US" dirty="0" smtClean="0"/>
              <a:t>, the Supreme Court has placed an </a:t>
            </a:r>
            <a:r>
              <a:rPr lang="en-US" b="1" dirty="0" smtClean="0"/>
              <a:t>interim stay</a:t>
            </a:r>
            <a:r>
              <a:rPr lang="en-US" dirty="0" smtClean="0"/>
              <a:t> on these regulations.</a:t>
            </a:r>
          </a:p>
          <a:p>
            <a:pPr lvl="1"/>
            <a:r>
              <a:rPr lang="en-US" b="1" dirty="0" smtClean="0"/>
              <a:t>Reasoning:</a:t>
            </a:r>
            <a:r>
              <a:rPr lang="en-US" dirty="0" smtClean="0"/>
              <a:t> The Court is currently reviewing whether the regulations’ definition of "discrimination" (which focused on SC, ST, and OBCs) was too narrow and if it lacked safeguards against "false complaints."</a:t>
            </a:r>
          </a:p>
          <a:p>
            <a:pPr lvl="1"/>
            <a:r>
              <a:rPr lang="en-US" b="1" dirty="0" smtClean="0"/>
              <a:t>Impact:</a:t>
            </a:r>
            <a:r>
              <a:rPr lang="en-US" dirty="0" smtClean="0"/>
              <a:t> This highlights the paradox of trying to legislate "social atmosphere" on campuses.</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228600"/>
            <a:ext cx="8229600" cy="46038"/>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fontScale="70000" lnSpcReduction="20000"/>
          </a:bodyPr>
          <a:lstStyle/>
          <a:p>
            <a:r>
              <a:rPr lang="en-US" b="1" dirty="0" smtClean="0"/>
              <a:t>The Protection of Civil Rights Act, 1955</a:t>
            </a:r>
          </a:p>
          <a:p>
            <a:r>
              <a:rPr lang="en-US" dirty="0" smtClean="0"/>
              <a:t>Prescribes punishment for the preaching and practice of "</a:t>
            </a:r>
            <a:r>
              <a:rPr lang="en-US" dirty="0" err="1" smtClean="0"/>
              <a:t>untouchability</a:t>
            </a:r>
            <a:r>
              <a:rPr lang="en-US" dirty="0" smtClean="0"/>
              <a:t>" and for the enforcement of any disability arising from it.</a:t>
            </a:r>
          </a:p>
          <a:p>
            <a:r>
              <a:rPr lang="en-US" b="1" dirty="0" smtClean="0"/>
              <a:t>4. Modern Rulings on Reservations (2025–2026)</a:t>
            </a:r>
          </a:p>
          <a:p>
            <a:r>
              <a:rPr lang="en-US" b="1" dirty="0" smtClean="0"/>
              <a:t>Merit vs. Reservation (Jan 2026):</a:t>
            </a:r>
            <a:r>
              <a:rPr lang="en-US" dirty="0" smtClean="0"/>
              <a:t> The Supreme Court ruled that a reserved category candidate who scores higher than the general category cut-off (without using any age/attempt relaxations) must be treated as an </a:t>
            </a:r>
            <a:r>
              <a:rPr lang="en-US" b="1" dirty="0" smtClean="0"/>
              <a:t>"Open Category"</a:t>
            </a:r>
            <a:r>
              <a:rPr lang="en-US" dirty="0" smtClean="0"/>
              <a:t> candidate. It clarified that "Open" means open to all based on merit, not just for the General category.</a:t>
            </a:r>
          </a:p>
          <a:p>
            <a:r>
              <a:rPr lang="en-US" b="1" dirty="0" smtClean="0"/>
              <a:t>The "Creamy Layer" Verdict (March 2026):</a:t>
            </a:r>
            <a:r>
              <a:rPr lang="en-US" dirty="0" smtClean="0"/>
              <a:t> In a landmark ruling, the Court declared that </a:t>
            </a:r>
            <a:r>
              <a:rPr lang="en-US" b="1" dirty="0" smtClean="0"/>
              <a:t>income alone cannot determine the "creamy layer"</a:t>
            </a:r>
            <a:r>
              <a:rPr lang="en-US" dirty="0" smtClean="0"/>
              <a:t> status for OBCs. It emphasized that the </a:t>
            </a:r>
            <a:r>
              <a:rPr lang="en-US" i="1" dirty="0" smtClean="0"/>
              <a:t>nature</a:t>
            </a:r>
            <a:r>
              <a:rPr lang="en-US" dirty="0" smtClean="0"/>
              <a:t> of the parent's job (e.g., Group A </a:t>
            </a:r>
            <a:r>
              <a:rPr lang="en-US" dirty="0" err="1" smtClean="0"/>
              <a:t>vs</a:t>
            </a:r>
            <a:r>
              <a:rPr lang="en-US" dirty="0" smtClean="0"/>
              <a:t> Group C) is more important than the salary, ensuring children of PSU and private-sector employees are treated fairly.</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Legal &amp; Political </a:t>
            </a:r>
            <a:r>
              <a:rPr lang="en-US" b="1" dirty="0" smtClean="0"/>
              <a:t>Paradox:</a:t>
            </a:r>
          </a:p>
          <a:p>
            <a:r>
              <a:rPr lang="en-US" dirty="0" smtClean="0"/>
              <a:t>The </a:t>
            </a:r>
            <a:r>
              <a:rPr lang="en-US" dirty="0" smtClean="0"/>
              <a:t>"Legal &amp; Political Paradox" is one of the most critical sections of your presentation. It highlights the contradiction between India’s </a:t>
            </a:r>
            <a:r>
              <a:rPr lang="en-US" b="1" dirty="0" smtClean="0"/>
              <a:t>progressive laws</a:t>
            </a:r>
            <a:r>
              <a:rPr lang="en-US" dirty="0" smtClean="0"/>
              <a:t> and the </a:t>
            </a:r>
            <a:r>
              <a:rPr lang="en-US" b="1" dirty="0" smtClean="0"/>
              <a:t>regressive social realities</a:t>
            </a:r>
            <a:r>
              <a:rPr lang="en-US" dirty="0" smtClean="0"/>
              <a:t> that persist in 2026.</a:t>
            </a:r>
          </a:p>
          <a:p>
            <a:r>
              <a:rPr lang="en-US" dirty="0" smtClean="0"/>
              <a:t>Here are the details you can use to explain this paradox.</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fontScale="77500" lnSpcReduction="20000"/>
          </a:bodyPr>
          <a:lstStyle/>
          <a:p>
            <a:r>
              <a:rPr lang="en-US" b="1" dirty="0" smtClean="0"/>
              <a:t>1. The Constitutional vs. Social Reality</a:t>
            </a:r>
          </a:p>
          <a:p>
            <a:r>
              <a:rPr lang="en-US" dirty="0" smtClean="0"/>
              <a:t>The first paradox lies in the gap between the "de jure" (legal) status and the "de facto" (actual) status of caste.</a:t>
            </a:r>
          </a:p>
          <a:p>
            <a:r>
              <a:rPr lang="en-US" b="1" dirty="0" smtClean="0"/>
              <a:t>The Law:</a:t>
            </a:r>
            <a:r>
              <a:rPr lang="en-US" dirty="0" smtClean="0"/>
              <a:t> Article 17 of the Constitution abolished "</a:t>
            </a:r>
            <a:r>
              <a:rPr lang="en-US" dirty="0" err="1" smtClean="0"/>
              <a:t>Untouchability</a:t>
            </a:r>
            <a:r>
              <a:rPr lang="en-US" dirty="0" smtClean="0"/>
              <a:t>" in 1950.</a:t>
            </a:r>
          </a:p>
          <a:p>
            <a:r>
              <a:rPr lang="en-US" b="1" dirty="0" smtClean="0"/>
              <a:t>The Reality:</a:t>
            </a:r>
            <a:r>
              <a:rPr lang="en-US" dirty="0" smtClean="0"/>
              <a:t> In 2026, social exclusion has simply modernized. Instead of physical "</a:t>
            </a:r>
            <a:r>
              <a:rPr lang="en-US" dirty="0" err="1" smtClean="0"/>
              <a:t>untouchability</a:t>
            </a:r>
            <a:r>
              <a:rPr lang="en-US" dirty="0" smtClean="0"/>
              <a:t>," we see </a:t>
            </a:r>
            <a:r>
              <a:rPr lang="en-US" b="1" dirty="0" smtClean="0"/>
              <a:t>"Institutional Exclusion"</a:t>
            </a:r>
            <a:r>
              <a:rPr lang="en-US" dirty="0" smtClean="0"/>
              <a:t>—where marginalized students are socially isolated in elite universities or face biased evaluations.</a:t>
            </a:r>
          </a:p>
          <a:p>
            <a:r>
              <a:rPr lang="en-US" b="1" dirty="0" smtClean="0"/>
              <a:t>The UGC Equity Regulations (2026):</a:t>
            </a:r>
            <a:r>
              <a:rPr lang="en-US" dirty="0" smtClean="0"/>
              <a:t> Just recently, in January 2026, the University Grants Commission (UGC) had to issue strict new "Promotion of Equity" rules because 12 years of older guidelines had failed to stop campus discrimination.</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6019800"/>
          </a:xfrm>
        </p:spPr>
        <p:txBody>
          <a:bodyPr>
            <a:normAutofit fontScale="85000" lnSpcReduction="20000"/>
          </a:bodyPr>
          <a:lstStyle/>
          <a:p>
            <a:r>
              <a:rPr lang="en-US" b="1" dirty="0" smtClean="0"/>
              <a:t>2. The Justice Paradox: Strong Laws, Weak Convictions</a:t>
            </a:r>
          </a:p>
          <a:p>
            <a:r>
              <a:rPr lang="en-US" dirty="0" smtClean="0"/>
              <a:t>India has some of the world's strictest anti-discrimination laws, yet they often fail to protect victims.</a:t>
            </a:r>
          </a:p>
          <a:p>
            <a:r>
              <a:rPr lang="en-US" b="1" dirty="0" smtClean="0"/>
              <a:t>The SC/ST (Prevention of Atrocities) Act:</a:t>
            </a:r>
            <a:r>
              <a:rPr lang="en-US" dirty="0" smtClean="0"/>
              <a:t> This act is powerful on paper (non-</a:t>
            </a:r>
            <a:r>
              <a:rPr lang="en-US" dirty="0" err="1" smtClean="0"/>
              <a:t>bailable</a:t>
            </a:r>
            <a:r>
              <a:rPr lang="en-US" dirty="0" smtClean="0"/>
              <a:t>, immediate arrest).</a:t>
            </a:r>
          </a:p>
          <a:p>
            <a:r>
              <a:rPr lang="en-US" b="1" dirty="0" smtClean="0"/>
              <a:t>The Implementation Gap:</a:t>
            </a:r>
            <a:r>
              <a:rPr lang="en-US" dirty="0" smtClean="0"/>
              <a:t> Data from 2025-26 indicates that nearly </a:t>
            </a:r>
            <a:r>
              <a:rPr lang="en-US" b="1" dirty="0" smtClean="0"/>
              <a:t>16% of cases</a:t>
            </a:r>
            <a:r>
              <a:rPr lang="en-US" dirty="0" smtClean="0"/>
              <a:t> are closed by the police citing "mistake of fact," often due to pressure from dominant-caste local leaders.</a:t>
            </a:r>
          </a:p>
          <a:p>
            <a:r>
              <a:rPr lang="en-US" b="1" dirty="0" smtClean="0"/>
              <a:t>Conviction Rates:</a:t>
            </a:r>
            <a:r>
              <a:rPr lang="en-US" dirty="0" smtClean="0"/>
              <a:t> While the national conviction rate for other crimes is higher, for caste-based atrocities, it remains stuck at around </a:t>
            </a:r>
            <a:r>
              <a:rPr lang="en-US" b="1" dirty="0" smtClean="0"/>
              <a:t>24–32%</a:t>
            </a:r>
            <a:r>
              <a:rPr lang="en-US" dirty="0" smtClean="0"/>
              <a:t> (varying by state), largely because witnesses are intimidated and the local judiciary often lacks representation from marginalized communities.</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fontScale="85000" lnSpcReduction="20000"/>
          </a:bodyPr>
          <a:lstStyle/>
          <a:p>
            <a:r>
              <a:rPr lang="en-US" b="1" dirty="0" smtClean="0"/>
              <a:t>3. The Representation Paradox: Presence without Power</a:t>
            </a:r>
          </a:p>
          <a:p>
            <a:r>
              <a:rPr lang="en-US" dirty="0" smtClean="0"/>
              <a:t>While there is a reserved "quota" for </a:t>
            </a:r>
            <a:r>
              <a:rPr lang="en-US" dirty="0" err="1" smtClean="0"/>
              <a:t>Dalit</a:t>
            </a:r>
            <a:r>
              <a:rPr lang="en-US" dirty="0" smtClean="0"/>
              <a:t> and </a:t>
            </a:r>
            <a:r>
              <a:rPr lang="en-US" dirty="0" err="1" smtClean="0"/>
              <a:t>Adivasi</a:t>
            </a:r>
            <a:r>
              <a:rPr lang="en-US" dirty="0" smtClean="0"/>
              <a:t> representatives in Parliament and State Assemblies, this does not always translate into real authority.</a:t>
            </a:r>
          </a:p>
          <a:p>
            <a:r>
              <a:rPr lang="en-US" b="1" dirty="0" smtClean="0"/>
              <a:t>Political </a:t>
            </a:r>
            <a:r>
              <a:rPr lang="en-US" b="1" dirty="0" err="1" smtClean="0"/>
              <a:t>Proxyism</a:t>
            </a:r>
            <a:r>
              <a:rPr lang="en-US" b="1" dirty="0" smtClean="0"/>
              <a:t>:</a:t>
            </a:r>
            <a:r>
              <a:rPr lang="en-US" dirty="0" smtClean="0"/>
              <a:t> Many elected representatives from reserved seats are forced to act as "proxies" for their party's high command, which is often dominated by upper castes. They are effectively </a:t>
            </a:r>
            <a:r>
              <a:rPr lang="en-US" b="1" dirty="0" smtClean="0"/>
              <a:t>"present but silenced."</a:t>
            </a:r>
            <a:endParaRPr lang="en-US" dirty="0" smtClean="0"/>
          </a:p>
          <a:p>
            <a:r>
              <a:rPr lang="en-US" b="1" dirty="0" smtClean="0"/>
              <a:t>Local Governance:</a:t>
            </a:r>
            <a:r>
              <a:rPr lang="en-US" dirty="0" smtClean="0"/>
              <a:t> A 2026 report found that while women from marginalized castes have entered local politics via quotas, they often face "bureaucratic </a:t>
            </a:r>
            <a:r>
              <a:rPr lang="en-US" dirty="0" err="1" smtClean="0"/>
              <a:t>gatekeeping</a:t>
            </a:r>
            <a:r>
              <a:rPr lang="en-US" dirty="0" smtClean="0"/>
              <a:t>," where male officials from dominant castes ignore their decisions or withhold budgets</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fontScale="77500" lnSpcReduction="20000"/>
          </a:bodyPr>
          <a:lstStyle/>
          <a:p>
            <a:r>
              <a:rPr lang="en-US" b="1" dirty="0" smtClean="0"/>
              <a:t>4. The "Creamy Layer" and Sub-Categorization Conflict</a:t>
            </a:r>
          </a:p>
          <a:p>
            <a:r>
              <a:rPr lang="en-US" dirty="0" smtClean="0"/>
              <a:t>A major legal battle in 2025–2026 involves how to distribute the benefits of reservation fairly.</a:t>
            </a:r>
          </a:p>
          <a:p>
            <a:r>
              <a:rPr lang="en-US" b="1" dirty="0" smtClean="0"/>
              <a:t>The SC Ruling (March 2026):</a:t>
            </a:r>
            <a:r>
              <a:rPr lang="en-US" dirty="0" smtClean="0"/>
              <a:t> The Supreme Court recently clarified that </a:t>
            </a:r>
            <a:r>
              <a:rPr lang="en-US" b="1" dirty="0" smtClean="0"/>
              <a:t>income alone cannot determine the "creamy layer"</a:t>
            </a:r>
            <a:r>
              <a:rPr lang="en-US" dirty="0" smtClean="0"/>
              <a:t> for OBCs, resolving a long-standing paradox where children of private-sector employees were treated differently than those of government employees.</a:t>
            </a:r>
          </a:p>
          <a:p>
            <a:r>
              <a:rPr lang="en-US" b="1" dirty="0" smtClean="0"/>
              <a:t>The Sub-Categorization Debate:</a:t>
            </a:r>
            <a:r>
              <a:rPr lang="en-US" dirty="0" smtClean="0"/>
              <a:t> The paradox here is that a few sub-castes within the SC/ST/OBC categories have cornered most of the benefits, while hundreds of other "most backward" castes remain at zero representation. Legal efforts to "sub-categorize" them are often met with political resistance from the groups already benefiting.</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457200"/>
            <a:ext cx="8229600" cy="5668963"/>
          </a:xfrm>
        </p:spPr>
        <p:txBody>
          <a:bodyPr>
            <a:normAutofit lnSpcReduction="10000"/>
          </a:bodyPr>
          <a:lstStyle/>
          <a:p>
            <a:r>
              <a:rPr lang="en-US" b="1" dirty="0" smtClean="0"/>
              <a:t>Key Data Points </a:t>
            </a:r>
            <a:r>
              <a:rPr lang="en-US" b="1" dirty="0" smtClean="0"/>
              <a:t>:</a:t>
            </a:r>
            <a:endParaRPr lang="en-US" b="1" dirty="0" smtClean="0"/>
          </a:p>
          <a:p>
            <a:r>
              <a:rPr lang="en-US" b="1" dirty="0" smtClean="0"/>
              <a:t>Aspect	Legal Promise	Political/Real-world Paradox Education </a:t>
            </a:r>
            <a:r>
              <a:rPr lang="en-US" dirty="0" smtClean="0"/>
              <a:t>UGC </a:t>
            </a:r>
            <a:r>
              <a:rPr lang="en-US" dirty="0" smtClean="0"/>
              <a:t>Equity Rules </a:t>
            </a:r>
            <a:r>
              <a:rPr lang="en-US" dirty="0" smtClean="0"/>
              <a:t>2026 </a:t>
            </a:r>
            <a:r>
              <a:rPr lang="en-US" b="1" dirty="0" smtClean="0"/>
              <a:t>118</a:t>
            </a:r>
            <a:r>
              <a:rPr lang="en-US" b="1" dirty="0" smtClean="0"/>
              <a:t>% rise in campus discrimination complaints</a:t>
            </a:r>
            <a:r>
              <a:rPr lang="en-US" b="1" dirty="0" smtClean="0"/>
              <a:t>.</a:t>
            </a:r>
          </a:p>
          <a:p>
            <a:r>
              <a:rPr lang="en-US" b="1" dirty="0" smtClean="0"/>
              <a:t>Justice </a:t>
            </a:r>
            <a:r>
              <a:rPr lang="en-US" dirty="0" smtClean="0"/>
              <a:t>SC/ST </a:t>
            </a:r>
            <a:r>
              <a:rPr lang="en-US" dirty="0" smtClean="0"/>
              <a:t>Atrocities </a:t>
            </a:r>
            <a:r>
              <a:rPr lang="en-US" dirty="0" smtClean="0"/>
              <a:t>Act </a:t>
            </a:r>
            <a:r>
              <a:rPr lang="en-US" b="1" dirty="0" smtClean="0"/>
              <a:t>High </a:t>
            </a:r>
            <a:r>
              <a:rPr lang="en-US" b="1" dirty="0" smtClean="0"/>
              <a:t>acquittal rates and "Mistake of Fact" closures (16</a:t>
            </a:r>
            <a:r>
              <a:rPr lang="en-US" b="1" dirty="0" smtClean="0"/>
              <a:t>%).</a:t>
            </a:r>
          </a:p>
          <a:p>
            <a:r>
              <a:rPr lang="en-US" b="1" dirty="0" smtClean="0"/>
              <a:t>Reserved Seats </a:t>
            </a:r>
            <a:r>
              <a:rPr lang="en-US" dirty="0" smtClean="0"/>
              <a:t>Political Inclusion </a:t>
            </a:r>
            <a:r>
              <a:rPr lang="en-US" b="1" dirty="0" smtClean="0"/>
              <a:t>"</a:t>
            </a:r>
            <a:r>
              <a:rPr lang="en-US" b="1" dirty="0" smtClean="0"/>
              <a:t>Proxy leadership" where dominant castes still hold the strings</a:t>
            </a:r>
            <a:r>
              <a:rPr lang="en-US" b="1" dirty="0" smtClean="0"/>
              <a:t>.</a:t>
            </a:r>
          </a:p>
          <a:p>
            <a:r>
              <a:rPr lang="en-US" b="1" dirty="0" smtClean="0"/>
              <a:t>Economy </a:t>
            </a:r>
            <a:r>
              <a:rPr lang="en-US" dirty="0" smtClean="0"/>
              <a:t>Equal Opportunity </a:t>
            </a:r>
            <a:r>
              <a:rPr lang="en-US" b="1" dirty="0" smtClean="0"/>
              <a:t>71</a:t>
            </a:r>
            <a:r>
              <a:rPr lang="en-US" b="1" dirty="0" smtClean="0"/>
              <a:t>% of </a:t>
            </a:r>
            <a:r>
              <a:rPr lang="en-US" b="1" dirty="0" err="1" smtClean="0"/>
              <a:t>Dalits</a:t>
            </a:r>
            <a:r>
              <a:rPr lang="en-US" b="1" dirty="0" smtClean="0"/>
              <a:t> remain landless in 2026.</a:t>
            </a:r>
            <a:endParaRPr lang="en-US"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smtClean="0"/>
              <a:t>The Hierarchy of Worth</a:t>
            </a:r>
          </a:p>
          <a:p>
            <a:r>
              <a:rPr lang="en-US" b="1" dirty="0" smtClean="0"/>
              <a:t>Ascending Reverence and Descending Contempt:</a:t>
            </a:r>
            <a:r>
              <a:rPr lang="en-US" dirty="0" smtClean="0"/>
              <a:t> Dr. B.R. </a:t>
            </a:r>
            <a:r>
              <a:rPr lang="en-US" dirty="0" err="1" smtClean="0"/>
              <a:t>Ambedkar’s</a:t>
            </a:r>
            <a:r>
              <a:rPr lang="en-US" dirty="0" smtClean="0"/>
              <a:t> definition of the graded inequality that keeps the structure intact.</a:t>
            </a:r>
          </a:p>
          <a:p>
            <a:r>
              <a:rPr lang="en-US" b="1" dirty="0" smtClean="0"/>
              <a:t>Purity vs. Pollution:</a:t>
            </a:r>
            <a:r>
              <a:rPr lang="en-US" dirty="0" smtClean="0"/>
              <a:t> The ideological engine that justifies the exclusion of </a:t>
            </a:r>
            <a:r>
              <a:rPr lang="en-US" dirty="0" err="1" smtClean="0"/>
              <a:t>Dalits</a:t>
            </a:r>
            <a:r>
              <a:rPr lang="en-US" dirty="0" smtClean="0"/>
              <a:t> and </a:t>
            </a:r>
            <a:r>
              <a:rPr lang="en-US" dirty="0" err="1" smtClean="0"/>
              <a:t>Bahujans</a:t>
            </a:r>
            <a:r>
              <a:rPr lang="en-US" dirty="0" smtClean="0"/>
              <a:t> from shared resources (water, temples, housing).</a:t>
            </a:r>
          </a:p>
          <a:p>
            <a:r>
              <a:rPr lang="en-US" b="1" dirty="0" smtClean="0"/>
              <a:t>Endogamy:</a:t>
            </a:r>
            <a:r>
              <a:rPr lang="en-US" dirty="0" smtClean="0"/>
              <a:t> The practice of marrying within one's caste to maintain "structural integrity" and wealth concentration.</a:t>
            </a:r>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fontScale="70000" lnSpcReduction="20000"/>
          </a:bodyPr>
          <a:lstStyle/>
          <a:p>
            <a:r>
              <a:rPr lang="en-US" b="1" dirty="0" smtClean="0"/>
              <a:t>Examples of Caste related violence: </a:t>
            </a:r>
          </a:p>
          <a:p>
            <a:r>
              <a:rPr lang="en-US" b="1" dirty="0" smtClean="0"/>
              <a:t>1. Violence Against Symbolic Equality</a:t>
            </a:r>
          </a:p>
          <a:p>
            <a:r>
              <a:rPr lang="en-US" dirty="0" smtClean="0"/>
              <a:t>These are attacks triggered by the use of status symbols or participation in cultural traditions.</a:t>
            </a:r>
          </a:p>
          <a:p>
            <a:r>
              <a:rPr lang="en-US" b="1" dirty="0" smtClean="0"/>
              <a:t>The "Groom on a Horse" Conflicts:</a:t>
            </a:r>
            <a:r>
              <a:rPr lang="en-US" dirty="0" smtClean="0"/>
              <a:t> In </a:t>
            </a:r>
            <a:r>
              <a:rPr lang="en-US" b="1" dirty="0" smtClean="0"/>
              <a:t>February 2025</a:t>
            </a:r>
            <a:r>
              <a:rPr lang="en-US" dirty="0" smtClean="0"/>
              <a:t>, multiple incidents were reported across Uttar Pradesh and Rajasthan where </a:t>
            </a:r>
            <a:r>
              <a:rPr lang="en-US" dirty="0" err="1" smtClean="0"/>
              <a:t>Dalit</a:t>
            </a:r>
            <a:r>
              <a:rPr lang="en-US" dirty="0" smtClean="0"/>
              <a:t> wedding processions were attacked with stones. The "trigger" was a </a:t>
            </a:r>
            <a:r>
              <a:rPr lang="en-US" dirty="0" err="1" smtClean="0"/>
              <a:t>Dalit</a:t>
            </a:r>
            <a:r>
              <a:rPr lang="en-US" dirty="0" smtClean="0"/>
              <a:t> groom riding a horse, an act traditionally reserved for dominant castes.</a:t>
            </a:r>
          </a:p>
          <a:p>
            <a:r>
              <a:rPr lang="en-US" b="1" dirty="0" smtClean="0"/>
              <a:t>The "</a:t>
            </a:r>
            <a:r>
              <a:rPr lang="en-US" b="1" dirty="0" err="1" smtClean="0"/>
              <a:t>Ambedkar</a:t>
            </a:r>
            <a:r>
              <a:rPr lang="en-US" b="1" dirty="0" smtClean="0"/>
              <a:t> Song" Attack:</a:t>
            </a:r>
            <a:r>
              <a:rPr lang="en-US" dirty="0" smtClean="0"/>
              <a:t> In </a:t>
            </a:r>
            <a:r>
              <a:rPr lang="en-US" b="1" dirty="0" smtClean="0"/>
              <a:t>July 2025</a:t>
            </a:r>
            <a:r>
              <a:rPr lang="en-US" dirty="0" smtClean="0"/>
              <a:t>, in Mathura, a </a:t>
            </a:r>
            <a:r>
              <a:rPr lang="en-US" dirty="0" err="1" smtClean="0"/>
              <a:t>Dalit</a:t>
            </a:r>
            <a:r>
              <a:rPr lang="en-US" dirty="0" smtClean="0"/>
              <a:t> wedding party was assaulted with sticks and stones because they played songs celebrating Dr. B.R. </a:t>
            </a:r>
            <a:r>
              <a:rPr lang="en-US" dirty="0" err="1" smtClean="0"/>
              <a:t>Ambedkar</a:t>
            </a:r>
            <a:r>
              <a:rPr lang="en-US" dirty="0" smtClean="0"/>
              <a:t> and the </a:t>
            </a:r>
            <a:r>
              <a:rPr lang="en-US" dirty="0" err="1" smtClean="0"/>
              <a:t>Jatav</a:t>
            </a:r>
            <a:r>
              <a:rPr lang="en-US" dirty="0" smtClean="0"/>
              <a:t> community, which local dominant groups viewed as a "defiant" display of identity.</a:t>
            </a:r>
          </a:p>
          <a:p>
            <a:r>
              <a:rPr lang="en-US" b="1" dirty="0" smtClean="0"/>
              <a:t>Wristwatch and Ringtone Violence:</a:t>
            </a:r>
            <a:r>
              <a:rPr lang="en-US" dirty="0" smtClean="0"/>
              <a:t> Human rights reports have documented cases where </a:t>
            </a:r>
            <a:r>
              <a:rPr lang="en-US" dirty="0" err="1" smtClean="0"/>
              <a:t>Dalit</a:t>
            </a:r>
            <a:r>
              <a:rPr lang="en-US" dirty="0" smtClean="0"/>
              <a:t> youths were assaulted specifically for wearing a wristwatch or having a song about social justice as their phone's ringtone.</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fontScale="77500" lnSpcReduction="20000"/>
          </a:bodyPr>
          <a:lstStyle/>
          <a:p>
            <a:r>
              <a:rPr lang="en-US" b="1" dirty="0" smtClean="0"/>
              <a:t>2. Violence Over Ritual and Public Space</a:t>
            </a:r>
          </a:p>
          <a:p>
            <a:r>
              <a:rPr lang="en-US" dirty="0" smtClean="0"/>
              <a:t>These involve the enforcement of "purity and pollution" norms.</a:t>
            </a:r>
          </a:p>
          <a:p>
            <a:r>
              <a:rPr lang="en-US" b="1" dirty="0" smtClean="0"/>
              <a:t>The "Water Pot" Incident (September 2025):</a:t>
            </a:r>
            <a:r>
              <a:rPr lang="en-US" dirty="0" smtClean="0"/>
              <a:t> An 8-year-old </a:t>
            </a:r>
            <a:r>
              <a:rPr lang="en-US" dirty="0" err="1" smtClean="0"/>
              <a:t>Dalit</a:t>
            </a:r>
            <a:r>
              <a:rPr lang="en-US" dirty="0" smtClean="0"/>
              <a:t> boy in </a:t>
            </a:r>
            <a:r>
              <a:rPr lang="en-US" dirty="0" err="1" smtClean="0"/>
              <a:t>Barmer</a:t>
            </a:r>
            <a:r>
              <a:rPr lang="en-US" dirty="0" smtClean="0"/>
              <a:t>, Rajasthan, was severely beaten and hung upside down by a teacher/local for touching a water pot intended for "upper-caste" individuals.</a:t>
            </a:r>
          </a:p>
          <a:p>
            <a:r>
              <a:rPr lang="en-US" b="1" dirty="0" smtClean="0"/>
              <a:t>The "Cowshed" Humiliation (October 2025):</a:t>
            </a:r>
            <a:r>
              <a:rPr lang="en-US" dirty="0" smtClean="0"/>
              <a:t> In Himachal Pradesh, a 12-year-old </a:t>
            </a:r>
            <a:r>
              <a:rPr lang="en-US" dirty="0" err="1" smtClean="0"/>
              <a:t>Dalit</a:t>
            </a:r>
            <a:r>
              <a:rPr lang="en-US" dirty="0" smtClean="0"/>
              <a:t> boy reportedly died by suicide after being locked in a cowshed and publicly shamed for accidentally entering an "upper-caste" house.</a:t>
            </a:r>
          </a:p>
          <a:p>
            <a:r>
              <a:rPr lang="en-US" b="1" dirty="0" smtClean="0"/>
              <a:t>The </a:t>
            </a:r>
            <a:r>
              <a:rPr lang="en-US" b="1" dirty="0" err="1" smtClean="0"/>
              <a:t>Ganjam</a:t>
            </a:r>
            <a:r>
              <a:rPr lang="en-US" b="1" dirty="0" smtClean="0"/>
              <a:t> Crawling Incident (June 2025):</a:t>
            </a:r>
            <a:r>
              <a:rPr lang="en-US" dirty="0" smtClean="0"/>
              <a:t> In </a:t>
            </a:r>
            <a:r>
              <a:rPr lang="en-US" dirty="0" err="1" smtClean="0"/>
              <a:t>Odisha</a:t>
            </a:r>
            <a:r>
              <a:rPr lang="en-US" dirty="0" smtClean="0"/>
              <a:t>, a mob forcibly shaved the heads of two </a:t>
            </a:r>
            <a:r>
              <a:rPr lang="en-US" dirty="0" err="1" smtClean="0"/>
              <a:t>Dalit</a:t>
            </a:r>
            <a:r>
              <a:rPr lang="en-US" dirty="0" smtClean="0"/>
              <a:t> men, made them crawl on the ground, and forced them to drink sewage water over unverified allegations of cow smuggling.</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fontScale="85000" lnSpcReduction="10000"/>
          </a:bodyPr>
          <a:lstStyle/>
          <a:p>
            <a:r>
              <a:rPr lang="en-US" b="1" dirty="0" smtClean="0"/>
              <a:t>3. Economic and Land-Based Violence</a:t>
            </a:r>
          </a:p>
          <a:p>
            <a:r>
              <a:rPr lang="en-US" dirty="0" smtClean="0"/>
              <a:t>As marginalized groups gain economic mobility, violence is often used to "reset" the old order.</a:t>
            </a:r>
          </a:p>
          <a:p>
            <a:r>
              <a:rPr lang="en-US" b="1" dirty="0" smtClean="0"/>
              <a:t>Asset Destruction:</a:t>
            </a:r>
            <a:r>
              <a:rPr lang="en-US" dirty="0" smtClean="0"/>
              <a:t> A 2026 report by </a:t>
            </a:r>
            <a:r>
              <a:rPr lang="en-US" i="1" dirty="0" smtClean="0"/>
              <a:t>Evidence</a:t>
            </a:r>
            <a:r>
              <a:rPr lang="en-US" dirty="0" smtClean="0"/>
              <a:t> highlighted a pattern in Southern India where mobs don't just attack people; they systematically destroy "luxury items" like TVs, refrigerators, and VCD players in </a:t>
            </a:r>
            <a:r>
              <a:rPr lang="en-US" dirty="0" err="1" smtClean="0"/>
              <a:t>Dalit</a:t>
            </a:r>
            <a:r>
              <a:rPr lang="en-US" dirty="0" smtClean="0"/>
              <a:t> homes. This is a direct reaction to the </a:t>
            </a:r>
            <a:r>
              <a:rPr lang="en-US" b="1" dirty="0" smtClean="0"/>
              <a:t>visible economic upward mobility</a:t>
            </a:r>
            <a:r>
              <a:rPr lang="en-US" dirty="0" smtClean="0"/>
              <a:t> of the community.</a:t>
            </a:r>
          </a:p>
          <a:p>
            <a:r>
              <a:rPr lang="en-US" b="1" dirty="0" smtClean="0"/>
              <a:t>Land Seizures (July 2025):</a:t>
            </a:r>
            <a:r>
              <a:rPr lang="en-US" dirty="0" smtClean="0"/>
              <a:t> In rural Madhya Pradesh, </a:t>
            </a:r>
            <a:r>
              <a:rPr lang="en-US" dirty="0" err="1" smtClean="0"/>
              <a:t>Dalit</a:t>
            </a:r>
            <a:r>
              <a:rPr lang="en-US" dirty="0" smtClean="0"/>
              <a:t> families were beaten and their seeds confiscated by dominant-caste groups to prevent them from cultivating "common land" that they had legally been granted.</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smtClean="0"/>
              <a:t>4. Institutional and Educational "Murder"</a:t>
            </a:r>
          </a:p>
          <a:p>
            <a:r>
              <a:rPr lang="en-US" dirty="0" smtClean="0"/>
              <a:t>This refers to the structural pressure that leads to harm within elite institutions.</a:t>
            </a:r>
          </a:p>
          <a:p>
            <a:r>
              <a:rPr lang="en-US" b="1" dirty="0" smtClean="0"/>
              <a:t>Campus Isolation:</a:t>
            </a:r>
            <a:r>
              <a:rPr lang="en-US" dirty="0" smtClean="0"/>
              <a:t> The term "Institutional Murder" is used to describe the suicides of students like </a:t>
            </a:r>
            <a:r>
              <a:rPr lang="en-US" b="1" dirty="0" err="1" smtClean="0"/>
              <a:t>Rohith</a:t>
            </a:r>
            <a:r>
              <a:rPr lang="en-US" b="1" dirty="0" smtClean="0"/>
              <a:t> </a:t>
            </a:r>
            <a:r>
              <a:rPr lang="en-US" b="1" dirty="0" err="1" smtClean="0"/>
              <a:t>Vemula</a:t>
            </a:r>
            <a:r>
              <a:rPr lang="en-US" dirty="0" smtClean="0"/>
              <a:t> and </a:t>
            </a:r>
            <a:r>
              <a:rPr lang="en-US" b="1" dirty="0" err="1" smtClean="0"/>
              <a:t>Payal</a:t>
            </a:r>
            <a:r>
              <a:rPr lang="en-US" b="1" dirty="0" smtClean="0"/>
              <a:t> </a:t>
            </a:r>
            <a:r>
              <a:rPr lang="en-US" b="1" dirty="0" err="1" smtClean="0"/>
              <a:t>Tadvi</a:t>
            </a:r>
            <a:r>
              <a:rPr lang="en-US" dirty="0" smtClean="0"/>
              <a:t>. In 2026, activists continue to cite these as examples where the "violence" isn't a physical blow, but a systematic denial of fellowships, hostel access, and social dignity by university administrations.</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smtClean="0"/>
              <a:t>Conclusion &amp; The Way Forward</a:t>
            </a:r>
          </a:p>
          <a:p>
            <a:r>
              <a:rPr lang="en-US" b="1" dirty="0" smtClean="0"/>
              <a:t>Annihilation of Caste:</a:t>
            </a:r>
            <a:r>
              <a:rPr lang="en-US" dirty="0" smtClean="0"/>
              <a:t> Moving from "reforming" the system to dismantling the structure entirely.</a:t>
            </a:r>
          </a:p>
          <a:p>
            <a:r>
              <a:rPr lang="en-US" b="1" dirty="0" smtClean="0"/>
              <a:t>Radical Empathy and </a:t>
            </a:r>
            <a:r>
              <a:rPr lang="en-US" b="1" dirty="0" err="1" smtClean="0"/>
              <a:t>Allyship</a:t>
            </a:r>
            <a:r>
              <a:rPr lang="en-US" b="1" dirty="0" smtClean="0"/>
              <a:t>:</a:t>
            </a:r>
            <a:r>
              <a:rPr lang="en-US" dirty="0" smtClean="0"/>
              <a:t> Recognizing privilege and supporting grassroots anti-caste movements.</a:t>
            </a:r>
          </a:p>
          <a:p>
            <a:r>
              <a:rPr lang="en-US" b="1" dirty="0" smtClean="0"/>
              <a:t>Policy Shifts:</a:t>
            </a:r>
            <a:r>
              <a:rPr lang="en-US" dirty="0" smtClean="0"/>
              <a:t> Strengthening land reforms, ensuring workplace diversity, and de-stigmatizing labor.</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smtClean="0"/>
              <a:t>Economic Structural Violence</a:t>
            </a:r>
          </a:p>
          <a:p>
            <a:r>
              <a:rPr lang="en-US" b="1" dirty="0" smtClean="0"/>
              <a:t>The Labor Trap:</a:t>
            </a:r>
            <a:r>
              <a:rPr lang="en-US" dirty="0" smtClean="0"/>
              <a:t> Historical confinement of specific castes to "unclean" or manual labor (e.g., manual scavenging).</a:t>
            </a:r>
          </a:p>
          <a:p>
            <a:r>
              <a:rPr lang="en-US" b="1" dirty="0" smtClean="0"/>
              <a:t>Land Ownership:</a:t>
            </a:r>
            <a:r>
              <a:rPr lang="en-US" dirty="0" smtClean="0"/>
              <a:t> The vast majority of agricultural land is held by dominant castes, leaving </a:t>
            </a:r>
            <a:r>
              <a:rPr lang="en-US" dirty="0" err="1" smtClean="0"/>
              <a:t>Dalits</a:t>
            </a:r>
            <a:r>
              <a:rPr lang="en-US" dirty="0" smtClean="0"/>
              <a:t> as landless laborers.</a:t>
            </a:r>
          </a:p>
          <a:p>
            <a:r>
              <a:rPr lang="en-US" b="1" dirty="0" smtClean="0"/>
              <a:t>The Wealth Gap:</a:t>
            </a:r>
            <a:r>
              <a:rPr lang="en-US" dirty="0" smtClean="0"/>
              <a:t> Statistics showing the disparity in household assets and the "Hidden Apartheid" in corporate hiring practices.</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smtClean="0"/>
              <a:t>The Geography of Exclusion</a:t>
            </a:r>
          </a:p>
          <a:p>
            <a:r>
              <a:rPr lang="en-US" b="1" dirty="0" smtClean="0"/>
              <a:t>Spatial Segregation:</a:t>
            </a:r>
            <a:r>
              <a:rPr lang="en-US" dirty="0" smtClean="0"/>
              <a:t> Even today, many Indian villages are divided into the "Main Village" and the "Colony" or "Cheri" (</a:t>
            </a:r>
            <a:r>
              <a:rPr lang="en-US" dirty="0" err="1" smtClean="0"/>
              <a:t>Dalit</a:t>
            </a:r>
            <a:r>
              <a:rPr lang="en-US" dirty="0" smtClean="0"/>
              <a:t> hamlets).</a:t>
            </a:r>
          </a:p>
          <a:p>
            <a:r>
              <a:rPr lang="en-US" b="1" dirty="0" smtClean="0"/>
              <a:t>Resource </a:t>
            </a:r>
            <a:r>
              <a:rPr lang="en-US" b="1" dirty="0" err="1" smtClean="0"/>
              <a:t>Gatekeeping</a:t>
            </a:r>
            <a:r>
              <a:rPr lang="en-US" b="1" dirty="0" smtClean="0"/>
              <a:t>:</a:t>
            </a:r>
            <a:r>
              <a:rPr lang="en-US" dirty="0" smtClean="0"/>
              <a:t> Denying access to common property—wells, grazing lands, and cremation grounds.</a:t>
            </a:r>
          </a:p>
          <a:p>
            <a:r>
              <a:rPr lang="en-US" b="1" dirty="0" smtClean="0"/>
              <a:t>Urban Ghettos:</a:t>
            </a:r>
            <a:r>
              <a:rPr lang="en-US" dirty="0" smtClean="0"/>
              <a:t> How modern real estate markets use "</a:t>
            </a:r>
            <a:r>
              <a:rPr lang="en-US" dirty="0" err="1" smtClean="0"/>
              <a:t>veg</a:t>
            </a:r>
            <a:r>
              <a:rPr lang="en-US" dirty="0" smtClean="0"/>
              <a:t>-only" or "community preference" rules to maintain caste-based housing segregation.</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smtClean="0"/>
              <a:t>Violence in Education and Healthcare</a:t>
            </a:r>
          </a:p>
          <a:p>
            <a:r>
              <a:rPr lang="en-US" b="1" dirty="0" smtClean="0"/>
              <a:t>The "Hidden Curriculum":</a:t>
            </a:r>
            <a:r>
              <a:rPr lang="en-US" dirty="0" smtClean="0"/>
              <a:t> Discrimination in classrooms, from separate seating to biased grading.</a:t>
            </a:r>
          </a:p>
          <a:p>
            <a:r>
              <a:rPr lang="en-US" b="1" dirty="0" smtClean="0"/>
              <a:t>Institutional Murders:</a:t>
            </a:r>
            <a:r>
              <a:rPr lang="en-US" dirty="0" smtClean="0"/>
              <a:t> Discussing the tragic cases of students like </a:t>
            </a:r>
            <a:r>
              <a:rPr lang="en-US" dirty="0" err="1" smtClean="0"/>
              <a:t>Rohith</a:t>
            </a:r>
            <a:r>
              <a:rPr lang="en-US" dirty="0" smtClean="0"/>
              <a:t> </a:t>
            </a:r>
            <a:r>
              <a:rPr lang="en-US" dirty="0" err="1" smtClean="0"/>
              <a:t>Vemula</a:t>
            </a:r>
            <a:r>
              <a:rPr lang="en-US" dirty="0" smtClean="0"/>
              <a:t> and </a:t>
            </a:r>
            <a:r>
              <a:rPr lang="en-US" dirty="0" err="1" smtClean="0"/>
              <a:t>Payal</a:t>
            </a:r>
            <a:r>
              <a:rPr lang="en-US" dirty="0" smtClean="0"/>
              <a:t> </a:t>
            </a:r>
            <a:r>
              <a:rPr lang="en-US" dirty="0" err="1" smtClean="0"/>
              <a:t>Tadvi</a:t>
            </a:r>
            <a:r>
              <a:rPr lang="en-US" dirty="0" smtClean="0"/>
              <a:t> as results of structural pressure, not just individual failure.</a:t>
            </a:r>
          </a:p>
          <a:p>
            <a:r>
              <a:rPr lang="en-US" b="1" dirty="0" smtClean="0"/>
              <a:t>Health Outcomes:</a:t>
            </a:r>
            <a:r>
              <a:rPr lang="en-US" dirty="0" smtClean="0"/>
              <a:t> Lower life expectancy and higher infant mortality rates among marginalized castes due to lack of access and medical bias.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Caste related Issues</a:t>
            </a:r>
          </a:p>
          <a:p>
            <a:r>
              <a:rPr lang="en-US" dirty="0" smtClean="0"/>
              <a:t>To understand caste-related issues in India in 2026, one must look at them as a form of </a:t>
            </a:r>
            <a:r>
              <a:rPr lang="en-US" b="1" dirty="0" smtClean="0"/>
              <a:t>Structural Violence</a:t>
            </a:r>
            <a:r>
              <a:rPr lang="en-US" dirty="0" smtClean="0"/>
              <a:t>—where social, economic, and political systems work together to keep certain groups at a disadvantage.</a:t>
            </a:r>
          </a:p>
          <a:p>
            <a:r>
              <a:rPr lang="en-US" dirty="0" smtClean="0"/>
              <a:t>While "</a:t>
            </a:r>
            <a:r>
              <a:rPr lang="en-US" dirty="0" err="1" smtClean="0"/>
              <a:t>untouchability</a:t>
            </a:r>
            <a:r>
              <a:rPr lang="en-US" dirty="0" smtClean="0"/>
              <a:t>" is legally abolished, the </a:t>
            </a:r>
            <a:r>
              <a:rPr lang="en-US" i="1" dirty="0" smtClean="0"/>
              <a:t>structural</a:t>
            </a:r>
            <a:r>
              <a:rPr lang="en-US" dirty="0" smtClean="0"/>
              <a:t> reality of caste persists through modern institutions. Here are the key details on various caste-related issues currently unfolding.</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6172200"/>
          </a:xfrm>
        </p:spPr>
        <p:txBody>
          <a:bodyPr>
            <a:normAutofit fontScale="77500" lnSpcReduction="20000"/>
          </a:bodyPr>
          <a:lstStyle/>
          <a:p>
            <a:r>
              <a:rPr lang="en-US" b="1" dirty="0" smtClean="0"/>
              <a:t>1. Education: The Crisis in Higher Learning</a:t>
            </a:r>
          </a:p>
          <a:p>
            <a:r>
              <a:rPr lang="en-US" dirty="0" smtClean="0"/>
              <a:t>Educational institutions are often called "modern </a:t>
            </a:r>
            <a:r>
              <a:rPr lang="en-US" dirty="0" err="1" smtClean="0"/>
              <a:t>agrahara</a:t>
            </a:r>
            <a:r>
              <a:rPr lang="en-US" dirty="0" smtClean="0"/>
              <a:t>" (elite caste spaces) by critics. Recent data from 2024–2026 shows a significant rise in reported discrimination.</a:t>
            </a:r>
          </a:p>
          <a:p>
            <a:r>
              <a:rPr lang="en-US" b="1" dirty="0" smtClean="0"/>
              <a:t>Rising Complaints:</a:t>
            </a:r>
            <a:r>
              <a:rPr lang="en-US" dirty="0" smtClean="0"/>
              <a:t> Data submitted to the Supreme Court in </a:t>
            </a:r>
            <a:r>
              <a:rPr lang="en-US" b="1" dirty="0" smtClean="0"/>
              <a:t>January 2026</a:t>
            </a:r>
            <a:r>
              <a:rPr lang="en-US" dirty="0" smtClean="0"/>
              <a:t> revealed that complaints of caste-based discrimination in universities rose by </a:t>
            </a:r>
            <a:r>
              <a:rPr lang="en-US" b="1" dirty="0" smtClean="0"/>
              <a:t>118%</a:t>
            </a:r>
            <a:r>
              <a:rPr lang="en-US" dirty="0" smtClean="0"/>
              <a:t> over the past five years.</a:t>
            </a:r>
          </a:p>
          <a:p>
            <a:r>
              <a:rPr lang="en-US" b="1" dirty="0" smtClean="0"/>
              <a:t>The UGC Equity Regulations 2026:</a:t>
            </a:r>
            <a:r>
              <a:rPr lang="en-US" dirty="0" smtClean="0"/>
              <a:t> In early 2026, the University Grants Commission (UGC) notified new, stricter rules to protect SC, ST, and OBC students. These mandate:</a:t>
            </a:r>
          </a:p>
          <a:p>
            <a:pPr lvl="1"/>
            <a:r>
              <a:rPr lang="en-US" b="1" dirty="0" smtClean="0"/>
              <a:t>Equal Opportunity </a:t>
            </a:r>
            <a:r>
              <a:rPr lang="en-US" b="1" dirty="0" err="1" smtClean="0"/>
              <a:t>Centres</a:t>
            </a:r>
            <a:r>
              <a:rPr lang="en-US" b="1" dirty="0" smtClean="0"/>
              <a:t> (EOCs)</a:t>
            </a:r>
            <a:r>
              <a:rPr lang="en-US" dirty="0" smtClean="0"/>
              <a:t> in every college.</a:t>
            </a:r>
          </a:p>
          <a:p>
            <a:pPr lvl="1"/>
            <a:r>
              <a:rPr lang="en-US" b="1" dirty="0" smtClean="0"/>
              <a:t>24/7 </a:t>
            </a:r>
            <a:r>
              <a:rPr lang="en-US" b="1" dirty="0" err="1" smtClean="0"/>
              <a:t>Helplines</a:t>
            </a:r>
            <a:r>
              <a:rPr lang="en-US" dirty="0" smtClean="0"/>
              <a:t> for reporting harassment.</a:t>
            </a:r>
          </a:p>
          <a:p>
            <a:pPr lvl="1"/>
            <a:r>
              <a:rPr lang="en-US" b="1" dirty="0" smtClean="0"/>
              <a:t>Strict Time-Bounds:</a:t>
            </a:r>
            <a:r>
              <a:rPr lang="en-US" dirty="0" smtClean="0"/>
              <a:t> Complaints must be addressed within 24 hours.</a:t>
            </a:r>
          </a:p>
          <a:p>
            <a:r>
              <a:rPr lang="en-US" b="1" dirty="0" smtClean="0"/>
              <a:t>Institutional Bias:</a:t>
            </a:r>
            <a:r>
              <a:rPr lang="en-US" dirty="0" smtClean="0"/>
              <a:t> Despite these rules, the Supreme Court recently stayed parts of these regulations due to legal challenges regarding their definition of "discrimination," highlighting the ongoing friction in policy-making.</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normAutofit fontScale="77500" lnSpcReduction="20000"/>
          </a:bodyPr>
          <a:lstStyle/>
          <a:p>
            <a:r>
              <a:rPr lang="en-US" b="1" dirty="0" smtClean="0"/>
              <a:t>2. Economic Disparity and Land Ownership</a:t>
            </a:r>
          </a:p>
          <a:p>
            <a:r>
              <a:rPr lang="en-US" dirty="0" smtClean="0"/>
              <a:t>Caste is essentially a system of wealth distribution. The "structural" part of the violence is most visible in who owns the land and who performs the labor.</a:t>
            </a:r>
          </a:p>
          <a:p>
            <a:r>
              <a:rPr lang="en-US" b="1" dirty="0" smtClean="0"/>
              <a:t>The Land Gap:</a:t>
            </a:r>
            <a:r>
              <a:rPr lang="en-US" dirty="0" smtClean="0"/>
              <a:t> As of 2025–26, nearly </a:t>
            </a:r>
            <a:r>
              <a:rPr lang="en-US" b="1" dirty="0" smtClean="0"/>
              <a:t>71% of </a:t>
            </a:r>
            <a:r>
              <a:rPr lang="en-US" b="1" dirty="0" err="1" smtClean="0"/>
              <a:t>Dalits</a:t>
            </a:r>
            <a:r>
              <a:rPr lang="en-US" dirty="0" smtClean="0"/>
              <a:t> remain landless laborers. In states like Punjab and Bihar, this number goes up to 85%.</a:t>
            </a:r>
          </a:p>
          <a:p>
            <a:r>
              <a:rPr lang="en-US" b="1" dirty="0" smtClean="0"/>
              <a:t>Wealth Concentration:</a:t>
            </a:r>
            <a:r>
              <a:rPr lang="en-US" dirty="0" smtClean="0"/>
              <a:t> Upper castes (General category) own roughly </a:t>
            </a:r>
            <a:r>
              <a:rPr lang="en-US" b="1" dirty="0" smtClean="0"/>
              <a:t>1.5 times more land</a:t>
            </a:r>
            <a:r>
              <a:rPr lang="en-US" dirty="0" smtClean="0"/>
              <a:t> than their share of the population, while Scheduled Castes own only a fraction of their proportional share.</a:t>
            </a:r>
          </a:p>
          <a:p>
            <a:r>
              <a:rPr lang="en-US" b="1" dirty="0" smtClean="0"/>
              <a:t>Manual Scavenging:</a:t>
            </a:r>
            <a:r>
              <a:rPr lang="en-US" dirty="0" smtClean="0"/>
              <a:t> Despite being illegal, thousands are still forced into cleaning sewers and septic tanks—a job almost exclusively performed by specific sub-castes within the </a:t>
            </a:r>
            <a:r>
              <a:rPr lang="en-US" dirty="0" err="1" smtClean="0"/>
              <a:t>Dalit</a:t>
            </a:r>
            <a:r>
              <a:rPr lang="en-US" dirty="0" smtClean="0"/>
              <a:t> community.</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39</TotalTime>
  <Words>3384</Words>
  <Application>Microsoft Office PowerPoint</Application>
  <PresentationFormat>On-screen Show (4:3)</PresentationFormat>
  <Paragraphs>157</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Aspect</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13</cp:revision>
  <dcterms:created xsi:type="dcterms:W3CDTF">2006-08-16T00:00:00Z</dcterms:created>
  <dcterms:modified xsi:type="dcterms:W3CDTF">2026-03-17T04:21:59Z</dcterms:modified>
</cp:coreProperties>
</file>