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761999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838200"/>
            <a:ext cx="8229600" cy="5410200"/>
          </a:xfrm>
        </p:spPr>
        <p:txBody>
          <a:bodyPr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Topic-</a:t>
            </a:r>
            <a:r>
              <a:rPr lang="en-US" sz="4000" b="1" dirty="0" smtClean="0">
                <a:solidFill>
                  <a:schemeClr val="tx1"/>
                </a:solidFill>
              </a:rPr>
              <a:t>Social </a:t>
            </a:r>
            <a:r>
              <a:rPr lang="en-US" sz="4000" b="1" dirty="0" smtClean="0">
                <a:solidFill>
                  <a:schemeClr val="tx1"/>
                </a:solidFill>
              </a:rPr>
              <a:t>Contract Theory 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Presented by-</a:t>
            </a:r>
            <a:r>
              <a:rPr lang="en-US" b="1" dirty="0" err="1" smtClean="0">
                <a:solidFill>
                  <a:schemeClr val="tx1"/>
                </a:solidFill>
              </a:rPr>
              <a:t>Pranjal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Patiri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Science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Causes of Conflict in the State of Nature (According to Thomas Hobbes)</a:t>
            </a:r>
          </a:p>
          <a:p>
            <a:r>
              <a:rPr lang="en-US" dirty="0" smtClean="0"/>
              <a:t>In Hobbes’s </a:t>
            </a:r>
            <a:r>
              <a:rPr lang="en-US" b="1" dirty="0" smtClean="0"/>
              <a:t>State of Nature</a:t>
            </a:r>
            <a:r>
              <a:rPr lang="en-US" dirty="0" smtClean="0"/>
              <a:t>, there is no government, law, or authority — only individuals seeking to survive and satisfy their desires.</a:t>
            </a:r>
            <a:br>
              <a:rPr lang="en-US" dirty="0" smtClean="0"/>
            </a:br>
            <a:r>
              <a:rPr lang="en-US" dirty="0" smtClean="0"/>
              <a:t>Because all humans are </a:t>
            </a:r>
            <a:r>
              <a:rPr lang="en-US" b="1" dirty="0" smtClean="0"/>
              <a:t>naturally equal</a:t>
            </a:r>
            <a:r>
              <a:rPr lang="en-US" dirty="0" smtClean="0"/>
              <a:t>, </a:t>
            </a:r>
            <a:r>
              <a:rPr lang="en-US" b="1" dirty="0" smtClean="0"/>
              <a:t>self-interested</a:t>
            </a:r>
            <a:r>
              <a:rPr lang="en-US" dirty="0" smtClean="0"/>
              <a:t>, and </a:t>
            </a:r>
            <a:r>
              <a:rPr lang="en-US" b="1" dirty="0" smtClean="0"/>
              <a:t>motivated by fear and ambition</a:t>
            </a:r>
            <a:r>
              <a:rPr lang="en-US" dirty="0" smtClean="0"/>
              <a:t>, their interactions lead inevitably to </a:t>
            </a:r>
            <a:r>
              <a:rPr lang="en-US" b="1" dirty="0" smtClean="0"/>
              <a:t>conflict and insecurity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Hobbes identified </a:t>
            </a:r>
            <a:r>
              <a:rPr lang="en-US" b="1" dirty="0" smtClean="0"/>
              <a:t>three main causes of conflict</a:t>
            </a:r>
            <a:r>
              <a:rPr lang="en-US" dirty="0" smtClean="0"/>
              <a:t> in the State of Nature: </a:t>
            </a:r>
            <a:r>
              <a:rPr lang="en-US" b="1" dirty="0" smtClean="0"/>
              <a:t>Competition, Diffidence (Fear), and Glory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1. Competition – For Gain and Resources</a:t>
            </a:r>
          </a:p>
          <a:p>
            <a:r>
              <a:rPr lang="en-US" dirty="0" smtClean="0"/>
              <a:t>People compete to obtain what they desire — </a:t>
            </a:r>
            <a:r>
              <a:rPr lang="en-US" b="1" dirty="0" smtClean="0"/>
              <a:t>food, shelter, power, and possessions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Since resources are limited and everyone has similar abilities, rivalry is unavoidable.</a:t>
            </a:r>
          </a:p>
          <a:p>
            <a:r>
              <a:rPr lang="en-US" dirty="0" smtClean="0"/>
              <a:t>This competition leads to </a:t>
            </a:r>
            <a:r>
              <a:rPr lang="en-US" b="1" dirty="0" smtClean="0"/>
              <a:t>aggression and violence</a:t>
            </a:r>
            <a:r>
              <a:rPr lang="en-US" dirty="0" smtClean="0"/>
              <a:t> as each person tries to secure resources before others can.</a:t>
            </a:r>
          </a:p>
          <a:p>
            <a:r>
              <a:rPr lang="en-US" dirty="0" smtClean="0"/>
              <a:t>Example: Competing for survival needs or territory.</a:t>
            </a:r>
          </a:p>
          <a:p>
            <a:r>
              <a:rPr lang="en-US" dirty="0" smtClean="0"/>
              <a:t>“The first cause of quarrel is competition; men invade for gain.” — </a:t>
            </a:r>
            <a:r>
              <a:rPr lang="en-US" i="1" dirty="0" smtClean="0"/>
              <a:t>Hobbes, Leviathan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Diffidence (Fear) – For Safety and Self-Preservation</a:t>
            </a:r>
          </a:p>
          <a:p>
            <a:r>
              <a:rPr lang="en-US" dirty="0" smtClean="0"/>
              <a:t>“Diffidence” means </a:t>
            </a:r>
            <a:r>
              <a:rPr lang="en-US" b="1" dirty="0" smtClean="0"/>
              <a:t>mistrust or fear of others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the absence of authority, individuals fear being attacked or harmed by others.</a:t>
            </a:r>
          </a:p>
          <a:p>
            <a:r>
              <a:rPr lang="en-US" dirty="0" smtClean="0"/>
              <a:t>To protect themselves, people often </a:t>
            </a:r>
            <a:r>
              <a:rPr lang="en-US" b="1" dirty="0" smtClean="0"/>
              <a:t>strike first</a:t>
            </a:r>
            <a:r>
              <a:rPr lang="en-US" dirty="0" smtClean="0"/>
              <a:t> — leading to a cycle of mutual suspicion and violence.</a:t>
            </a:r>
          </a:p>
          <a:p>
            <a:r>
              <a:rPr lang="en-US" dirty="0" smtClean="0"/>
              <a:t>Thus, even self-defense becomes a cause of conflict.</a:t>
            </a:r>
          </a:p>
          <a:p>
            <a:r>
              <a:rPr lang="en-US" dirty="0" smtClean="0"/>
              <a:t>“The second cause is diffidence; men invade for safety.” — </a:t>
            </a:r>
            <a:r>
              <a:rPr lang="en-US" i="1" dirty="0" smtClean="0"/>
              <a:t>Hobbes, Leviathan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3. Glory – For Reputation and Honor</a:t>
            </a:r>
          </a:p>
          <a:p>
            <a:r>
              <a:rPr lang="en-US" dirty="0" smtClean="0"/>
              <a:t>Humans also desire </a:t>
            </a:r>
            <a:r>
              <a:rPr lang="en-US" b="1" dirty="0" smtClean="0"/>
              <a:t>respect, recognition, and status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Any insult or threat to reputation can provoke violence, even when survival is not at stake.</a:t>
            </a:r>
          </a:p>
          <a:p>
            <a:r>
              <a:rPr lang="en-US" dirty="0" smtClean="0"/>
              <a:t>The quest for </a:t>
            </a:r>
            <a:r>
              <a:rPr lang="en-US" b="1" dirty="0" smtClean="0"/>
              <a:t>honor and pride</a:t>
            </a:r>
            <a:r>
              <a:rPr lang="en-US" dirty="0" smtClean="0"/>
              <a:t> leads people to fight unnecessarily, just to assert dominance or defend ego.</a:t>
            </a:r>
          </a:p>
          <a:p>
            <a:r>
              <a:rPr lang="en-US" dirty="0" smtClean="0"/>
              <a:t>“The third cause is glory; men invade for reputation.” — </a:t>
            </a:r>
            <a:r>
              <a:rPr lang="en-US" i="1" dirty="0" smtClean="0"/>
              <a:t>Hobbes, Leviathan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Absence of Common Power</a:t>
            </a:r>
          </a:p>
          <a:p>
            <a:r>
              <a:rPr lang="en-US" dirty="0" smtClean="0"/>
              <a:t>In the State of Nature, there is </a:t>
            </a:r>
            <a:r>
              <a:rPr lang="en-US" b="1" dirty="0" smtClean="0"/>
              <a:t>no common authority or sovereign</a:t>
            </a:r>
            <a:r>
              <a:rPr lang="en-US" dirty="0" smtClean="0"/>
              <a:t> to maintain order.</a:t>
            </a:r>
          </a:p>
          <a:p>
            <a:r>
              <a:rPr lang="en-US" dirty="0" smtClean="0"/>
              <a:t>Without laws or justice, individuals act as their own judges and avengers.</a:t>
            </a:r>
          </a:p>
          <a:p>
            <a:r>
              <a:rPr lang="en-US" dirty="0" smtClean="0"/>
              <a:t>This results in a </a:t>
            </a:r>
            <a:r>
              <a:rPr lang="en-US" b="1" dirty="0" smtClean="0"/>
              <a:t>state of perpetual war</a:t>
            </a:r>
            <a:r>
              <a:rPr lang="en-US" dirty="0" smtClean="0"/>
              <a:t>, where everyone lives in constant fear and insecurity.</a:t>
            </a:r>
          </a:p>
          <a:p>
            <a:r>
              <a:rPr lang="en-US" dirty="0" smtClean="0"/>
              <a:t>“During the time men live without a common power to keep them all in awe, they are in that condition which is called war.” — </a:t>
            </a:r>
            <a:r>
              <a:rPr lang="en-US" i="1" dirty="0" smtClean="0"/>
              <a:t>Hobbes, Leviathan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Consequences of Continuous Conflict</a:t>
            </a:r>
          </a:p>
          <a:p>
            <a:r>
              <a:rPr lang="en-US" dirty="0" smtClean="0"/>
              <a:t>Life becomes filled with </a:t>
            </a:r>
            <a:r>
              <a:rPr lang="en-US" b="1" dirty="0" smtClean="0"/>
              <a:t>danger, fear, and uncertainty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is </a:t>
            </a:r>
            <a:r>
              <a:rPr lang="en-US" b="1" dirty="0" smtClean="0"/>
              <a:t>no agriculture, trade, industry, or culture</a:t>
            </a:r>
            <a:r>
              <a:rPr lang="en-US" dirty="0" smtClean="0"/>
              <a:t>, since safety is never guaranteed.</a:t>
            </a:r>
          </a:p>
          <a:p>
            <a:r>
              <a:rPr lang="en-US" dirty="0" smtClean="0"/>
              <a:t>Hobbes summed it up famously:</a:t>
            </a:r>
          </a:p>
          <a:p>
            <a:r>
              <a:rPr lang="en-US" dirty="0" smtClean="0"/>
              <a:t>“In such condition, there is no place for industry... and the life of man is solitary, poor, nasty, brutish, and short.”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The Social Contract According to Thomas Hobbes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Social Contract</a:t>
            </a:r>
            <a:r>
              <a:rPr lang="en-US" dirty="0" smtClean="0"/>
              <a:t> is the central idea in </a:t>
            </a:r>
            <a:r>
              <a:rPr lang="en-US" b="1" dirty="0" smtClean="0"/>
              <a:t>Thomas Hobbes’s political philosophy</a:t>
            </a:r>
            <a:r>
              <a:rPr lang="en-US" dirty="0" smtClean="0"/>
              <a:t>, explained in his major work </a:t>
            </a:r>
            <a:r>
              <a:rPr lang="en-US" b="1" i="1" dirty="0" smtClean="0"/>
              <a:t>Leviathan</a:t>
            </a:r>
            <a:r>
              <a:rPr lang="en-US" b="1" dirty="0" smtClean="0"/>
              <a:t> (1651)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It describes how and why individuals come together to form a </a:t>
            </a:r>
            <a:r>
              <a:rPr lang="en-US" b="1" dirty="0" smtClean="0"/>
              <a:t>civil society and government</a:t>
            </a:r>
            <a:r>
              <a:rPr lang="en-US" dirty="0" smtClean="0"/>
              <a:t> — escaping the chaos of the </a:t>
            </a:r>
            <a:r>
              <a:rPr lang="en-US" b="1" dirty="0" smtClean="0"/>
              <a:t>State of Nature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1. Meaning of the Social Contract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Social Contract</a:t>
            </a:r>
            <a:r>
              <a:rPr lang="en-US" dirty="0" smtClean="0"/>
              <a:t> is an </a:t>
            </a:r>
            <a:r>
              <a:rPr lang="en-US" b="1" dirty="0" smtClean="0"/>
              <a:t>imaginary or hypothetical agreement</a:t>
            </a:r>
            <a:r>
              <a:rPr lang="en-US" dirty="0" smtClean="0"/>
              <a:t> among free and rational individuals.</a:t>
            </a:r>
          </a:p>
          <a:p>
            <a:r>
              <a:rPr lang="en-US" dirty="0" smtClean="0"/>
              <a:t>It is </a:t>
            </a:r>
            <a:r>
              <a:rPr lang="en-US" b="1" dirty="0" smtClean="0"/>
              <a:t>not a historical event</a:t>
            </a:r>
            <a:r>
              <a:rPr lang="en-US" dirty="0" smtClean="0"/>
              <a:t>, but a philosophical explanation of the </a:t>
            </a:r>
            <a:r>
              <a:rPr lang="en-US" b="1" dirty="0" smtClean="0"/>
              <a:t>origin of political authority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this contract, people agree to </a:t>
            </a:r>
            <a:r>
              <a:rPr lang="en-US" b="1" dirty="0" smtClean="0"/>
              <a:t>surrender certain natural freedoms</a:t>
            </a:r>
            <a:r>
              <a:rPr lang="en-US" dirty="0" smtClean="0"/>
              <a:t> in exchange for </a:t>
            </a:r>
            <a:r>
              <a:rPr lang="en-US" b="1" dirty="0" smtClean="0"/>
              <a:t>security, peace, and social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“A commonwealth is instituted when a multitude of men agree... to confer all their power and strength upon one man or assembly of men.” — </a:t>
            </a:r>
            <a:r>
              <a:rPr lang="en-US" i="1" dirty="0" smtClean="0"/>
              <a:t>Hobbes, Leviathan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2. Reason for Entering the Contract</a:t>
            </a:r>
          </a:p>
          <a:p>
            <a:r>
              <a:rPr lang="en-US" dirty="0" smtClean="0"/>
              <a:t>In the </a:t>
            </a:r>
            <a:r>
              <a:rPr lang="en-US" b="1" dirty="0" smtClean="0"/>
              <a:t>State of Nature</a:t>
            </a:r>
            <a:r>
              <a:rPr lang="en-US" dirty="0" smtClean="0"/>
              <a:t>, life was full of fear, danger, and insecurity — a “war of every man against every man.”</a:t>
            </a:r>
          </a:p>
          <a:p>
            <a:r>
              <a:rPr lang="en-US" dirty="0" smtClean="0"/>
              <a:t>Humans, being </a:t>
            </a:r>
            <a:r>
              <a:rPr lang="en-US" b="1" dirty="0" smtClean="0"/>
              <a:t>rational</a:t>
            </a:r>
            <a:r>
              <a:rPr lang="en-US" dirty="0" smtClean="0"/>
              <a:t>, realize that such a condition threatens their survival.</a:t>
            </a:r>
          </a:p>
          <a:p>
            <a:r>
              <a:rPr lang="en-US" dirty="0" smtClean="0"/>
              <a:t>To secure peace and protection, they decide to form a </a:t>
            </a:r>
            <a:r>
              <a:rPr lang="en-US" b="1" dirty="0" smtClean="0"/>
              <a:t>common authority</a:t>
            </a:r>
            <a:r>
              <a:rPr lang="en-US" dirty="0" smtClean="0"/>
              <a:t> — the </a:t>
            </a:r>
            <a:r>
              <a:rPr lang="en-US" b="1" dirty="0" smtClean="0"/>
              <a:t>sovereign</a:t>
            </a:r>
            <a:r>
              <a:rPr lang="en-US" dirty="0" smtClean="0"/>
              <a:t> — through mutual agreement.</a:t>
            </a:r>
          </a:p>
          <a:p>
            <a:endParaRPr lang="en-US" dirty="0" smtClean="0"/>
          </a:p>
          <a:p>
            <a:r>
              <a:rPr lang="en-US" b="1" dirty="0" smtClean="0"/>
              <a:t>3. Nature of the Agreement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agreement is made among individuals themselves</a:t>
            </a:r>
            <a:r>
              <a:rPr lang="en-US" dirty="0" smtClean="0"/>
              <a:t>, not between the people and the ruler.</a:t>
            </a:r>
          </a:p>
          <a:p>
            <a:r>
              <a:rPr lang="en-US" dirty="0" smtClean="0"/>
              <a:t>Each person says, in effect:</a:t>
            </a:r>
          </a:p>
          <a:p>
            <a:r>
              <a:rPr lang="en-US" dirty="0" smtClean="0"/>
              <a:t>“I authorize and give up my right of governing myself to this man or assembly, on condition that you do the same.”</a:t>
            </a:r>
          </a:p>
          <a:p>
            <a:r>
              <a:rPr lang="en-US" dirty="0" smtClean="0"/>
              <a:t>Thus, the </a:t>
            </a:r>
            <a:r>
              <a:rPr lang="en-US" b="1" dirty="0" smtClean="0"/>
              <a:t>sovereign</a:t>
            </a:r>
            <a:r>
              <a:rPr lang="en-US" dirty="0" smtClean="0"/>
              <a:t> is created by the people, but </a:t>
            </a:r>
            <a:r>
              <a:rPr lang="en-US" b="1" dirty="0" smtClean="0"/>
              <a:t>not a party</a:t>
            </a:r>
            <a:r>
              <a:rPr lang="en-US" dirty="0" smtClean="0"/>
              <a:t> to the contract.</a:t>
            </a:r>
          </a:p>
          <a:p>
            <a:r>
              <a:rPr lang="en-US" dirty="0" smtClean="0"/>
              <a:t>Once created, the sovereign’s power is </a:t>
            </a:r>
            <a:r>
              <a:rPr lang="en-US" b="1" dirty="0" smtClean="0"/>
              <a:t>absolute and indivisible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b="1" dirty="0" smtClean="0"/>
              <a:t>4. Main Features of the Social Contract</a:t>
            </a:r>
          </a:p>
          <a:p>
            <a:r>
              <a:rPr lang="en-US" b="1" dirty="0" smtClean="0"/>
              <a:t>Voluntary Agreement:</a:t>
            </a:r>
            <a:r>
              <a:rPr lang="en-US" dirty="0" smtClean="0"/>
              <a:t> Formed by individuals out of their own rational choice.</a:t>
            </a:r>
          </a:p>
          <a:p>
            <a:r>
              <a:rPr lang="en-US" b="1" dirty="0" smtClean="0"/>
              <a:t>Transfer of Rights:</a:t>
            </a:r>
            <a:r>
              <a:rPr lang="en-US" dirty="0" smtClean="0"/>
              <a:t> People surrender all natural rights except the right to life.</a:t>
            </a:r>
          </a:p>
          <a:p>
            <a:r>
              <a:rPr lang="en-US" b="1" dirty="0" smtClean="0"/>
              <a:t>Creation of Sovereign Power:</a:t>
            </a:r>
            <a:r>
              <a:rPr lang="en-US" dirty="0" smtClean="0"/>
              <a:t> A ruler or assembly is empowered to maintain law and order.</a:t>
            </a:r>
          </a:p>
          <a:p>
            <a:r>
              <a:rPr lang="en-US" b="1" dirty="0" smtClean="0"/>
              <a:t>Absolute Authority:</a:t>
            </a:r>
            <a:r>
              <a:rPr lang="en-US" dirty="0" smtClean="0"/>
              <a:t> The sovereign cannot be disobeyed, divided, or overthrown.</a:t>
            </a:r>
          </a:p>
          <a:p>
            <a:r>
              <a:rPr lang="en-US" b="1" dirty="0" smtClean="0"/>
              <a:t>Obligation of Citizens:</a:t>
            </a:r>
            <a:r>
              <a:rPr lang="en-US" dirty="0" smtClean="0"/>
              <a:t> People are bound to obey the laws for their own protection and peace.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5. Role of the Sovereign</a:t>
            </a:r>
          </a:p>
          <a:p>
            <a:r>
              <a:rPr lang="en-US" dirty="0" smtClean="0"/>
              <a:t>The sovereign (monarch or assembly) is the </a:t>
            </a:r>
            <a:r>
              <a:rPr lang="en-US" b="1" dirty="0" smtClean="0"/>
              <a:t>source of law, justice, and morality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Maintains </a:t>
            </a:r>
            <a:r>
              <a:rPr lang="en-US" b="1" dirty="0" smtClean="0"/>
              <a:t>peace and security</a:t>
            </a:r>
            <a:r>
              <a:rPr lang="en-US" dirty="0" smtClean="0"/>
              <a:t> within society.</a:t>
            </a:r>
          </a:p>
          <a:p>
            <a:r>
              <a:rPr lang="en-US" dirty="0" smtClean="0"/>
              <a:t>Has the power to </a:t>
            </a:r>
            <a:r>
              <a:rPr lang="en-US" b="1" dirty="0" smtClean="0"/>
              <a:t>punish disobedience</a:t>
            </a:r>
            <a:r>
              <a:rPr lang="en-US" dirty="0" smtClean="0"/>
              <a:t> and ensure that citizens honor their obligations.</a:t>
            </a:r>
          </a:p>
          <a:p>
            <a:r>
              <a:rPr lang="en-US" dirty="0" smtClean="0"/>
              <a:t>Represents the </a:t>
            </a:r>
            <a:r>
              <a:rPr lang="en-US" b="1" dirty="0" smtClean="0"/>
              <a:t>collective will</a:t>
            </a:r>
            <a:r>
              <a:rPr lang="en-US" dirty="0" smtClean="0"/>
              <a:t> of all individuals.</a:t>
            </a:r>
          </a:p>
          <a:p>
            <a:r>
              <a:rPr lang="en-US" b="1" dirty="0" smtClean="0"/>
              <a:t>6. Irrevocability of the Contract</a:t>
            </a:r>
          </a:p>
          <a:p>
            <a:r>
              <a:rPr lang="en-US" dirty="0" smtClean="0"/>
              <a:t>Once the sovereign power is established, the </a:t>
            </a:r>
            <a:r>
              <a:rPr lang="en-US" b="1" dirty="0" smtClean="0"/>
              <a:t>contract cannot be revoked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Subjects cannot rebel or withdraw consent because that would return them to the </a:t>
            </a:r>
            <a:r>
              <a:rPr lang="en-US" b="1" dirty="0" smtClean="0"/>
              <a:t>chaos of the State of Nature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Even an unjust ruler is better than no ruler at all, according to Hobbes.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smtClean="0"/>
              <a:t>Introduction</a:t>
            </a:r>
          </a:p>
          <a:p>
            <a:pPr algn="just"/>
            <a:r>
              <a:rPr lang="en-US" dirty="0" smtClean="0"/>
              <a:t>The Social Contract Theory is one of the most influential ideas in political philosophy.</a:t>
            </a:r>
          </a:p>
          <a:p>
            <a:pPr algn="just"/>
            <a:r>
              <a:rPr lang="en-US" dirty="0" smtClean="0"/>
              <a:t>It explains the origin of society and the legitimacy of state authority.</a:t>
            </a:r>
          </a:p>
          <a:p>
            <a:pPr algn="just"/>
            <a:r>
              <a:rPr lang="en-US" b="1" dirty="0" smtClean="0"/>
              <a:t>Thomas Hobbes (1588–1679)</a:t>
            </a:r>
            <a:r>
              <a:rPr lang="en-US" dirty="0" smtClean="0"/>
              <a:t> is often regarded as the first modern thinker to systematically present this theory.</a:t>
            </a:r>
          </a:p>
          <a:p>
            <a:pPr algn="just"/>
            <a:r>
              <a:rPr lang="en-US" dirty="0" smtClean="0"/>
              <a:t>His major work: </a:t>
            </a:r>
            <a:r>
              <a:rPr lang="en-US" b="1" dirty="0" smtClean="0"/>
              <a:t>“Leviathan” (1651)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b="1" dirty="0" smtClean="0"/>
              <a:t>7. Purpose and Importance</a:t>
            </a:r>
          </a:p>
          <a:p>
            <a:r>
              <a:rPr lang="en-US" dirty="0" smtClean="0"/>
              <a:t>To ensure </a:t>
            </a:r>
            <a:r>
              <a:rPr lang="en-US" b="1" dirty="0" smtClean="0"/>
              <a:t>peace, order, and protection</a:t>
            </a:r>
            <a:r>
              <a:rPr lang="en-US" dirty="0" smtClean="0"/>
              <a:t> in society.</a:t>
            </a:r>
          </a:p>
          <a:p>
            <a:r>
              <a:rPr lang="en-US" dirty="0" smtClean="0"/>
              <a:t>To provide the basis of </a:t>
            </a:r>
            <a:r>
              <a:rPr lang="en-US" b="1" dirty="0" smtClean="0"/>
              <a:t>political obligation</a:t>
            </a:r>
            <a:r>
              <a:rPr lang="en-US" dirty="0" smtClean="0"/>
              <a:t> — people obey laws because they have consented to them indirectly.</a:t>
            </a:r>
          </a:p>
          <a:p>
            <a:r>
              <a:rPr lang="en-US" dirty="0" smtClean="0"/>
              <a:t>To justify the existence of the </a:t>
            </a:r>
            <a:r>
              <a:rPr lang="en-US" b="1" dirty="0" smtClean="0"/>
              <a:t>state and government</a:t>
            </a:r>
            <a:r>
              <a:rPr lang="en-US" dirty="0" smtClean="0"/>
              <a:t> through human reason rather than divine right.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Nature of the Sovereign According to Thomas Hobbes</a:t>
            </a:r>
          </a:p>
          <a:p>
            <a:r>
              <a:rPr lang="en-US" dirty="0" smtClean="0"/>
              <a:t>In </a:t>
            </a:r>
            <a:r>
              <a:rPr lang="en-US" b="1" dirty="0" smtClean="0"/>
              <a:t>Thomas Hobbes’s Social Contract Theory</a:t>
            </a:r>
            <a:r>
              <a:rPr lang="en-US" dirty="0" smtClean="0"/>
              <a:t>, the </a:t>
            </a:r>
            <a:r>
              <a:rPr lang="en-US" b="1" dirty="0" smtClean="0"/>
              <a:t>sovereign</a:t>
            </a:r>
            <a:r>
              <a:rPr lang="en-US" dirty="0" smtClean="0"/>
              <a:t> is the ultimate authority created by individuals to escape the </a:t>
            </a:r>
            <a:r>
              <a:rPr lang="en-US" b="1" dirty="0" smtClean="0"/>
              <a:t>anarchy of the State of Nature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Hobbes believed that </a:t>
            </a:r>
            <a:r>
              <a:rPr lang="en-US" b="1" dirty="0" smtClean="0"/>
              <a:t>peace, order, and security</a:t>
            </a:r>
            <a:r>
              <a:rPr lang="en-US" dirty="0" smtClean="0"/>
              <a:t> can be maintained only through a </a:t>
            </a:r>
            <a:r>
              <a:rPr lang="en-US" b="1" dirty="0" smtClean="0"/>
              <a:t>powerful and undivided sovereign</a:t>
            </a:r>
            <a:r>
              <a:rPr lang="en-US" dirty="0" smtClean="0"/>
              <a:t> who possesses </a:t>
            </a:r>
            <a:r>
              <a:rPr lang="en-US" b="1" dirty="0" smtClean="0"/>
              <a:t>absolute authority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1. Origin of the Sovereign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sovereign</a:t>
            </a:r>
            <a:r>
              <a:rPr lang="en-US" dirty="0" smtClean="0"/>
              <a:t> is established through the </a:t>
            </a:r>
            <a:r>
              <a:rPr lang="en-US" b="1" dirty="0" smtClean="0"/>
              <a:t>Social Contract</a:t>
            </a:r>
            <a:r>
              <a:rPr lang="en-US" dirty="0" smtClean="0"/>
              <a:t> among individuals.</a:t>
            </a:r>
          </a:p>
          <a:p>
            <a:r>
              <a:rPr lang="en-US" dirty="0" smtClean="0"/>
              <a:t>Each person voluntarily </a:t>
            </a:r>
            <a:r>
              <a:rPr lang="en-US" b="1" dirty="0" smtClean="0"/>
              <a:t>surrenders their natural rights</a:t>
            </a:r>
            <a:r>
              <a:rPr lang="en-US" dirty="0" smtClean="0"/>
              <a:t> and </a:t>
            </a:r>
            <a:r>
              <a:rPr lang="en-US" b="1" dirty="0" smtClean="0"/>
              <a:t>authorizes the sovereign</a:t>
            </a:r>
            <a:r>
              <a:rPr lang="en-US" dirty="0" smtClean="0"/>
              <a:t> to act on their behalf.</a:t>
            </a:r>
          </a:p>
          <a:p>
            <a:r>
              <a:rPr lang="en-US" dirty="0" smtClean="0"/>
              <a:t>The sovereign is </a:t>
            </a:r>
            <a:r>
              <a:rPr lang="en-US" b="1" dirty="0" smtClean="0"/>
              <a:t>not a party</a:t>
            </a:r>
            <a:r>
              <a:rPr lang="en-US" dirty="0" smtClean="0"/>
              <a:t> to the contract but its </a:t>
            </a:r>
            <a:r>
              <a:rPr lang="en-US" b="1" dirty="0" smtClean="0"/>
              <a:t>creation and beneficiary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authority comes from the </a:t>
            </a:r>
            <a:r>
              <a:rPr lang="en-US" b="1" dirty="0" smtClean="0"/>
              <a:t>collective consent</a:t>
            </a:r>
            <a:r>
              <a:rPr lang="en-US" dirty="0" smtClean="0"/>
              <a:t> of the people.</a:t>
            </a:r>
          </a:p>
          <a:p>
            <a:r>
              <a:rPr lang="en-US" dirty="0" smtClean="0"/>
              <a:t>“A commonwealth is instituted when a multitude of men agree... to confer all their power and strength upon one man or assembly of men.” — </a:t>
            </a:r>
            <a:r>
              <a:rPr lang="en-US" i="1" dirty="0" smtClean="0"/>
              <a:t>Hobbes, Leviathan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2. Absolute and Undivided Power</a:t>
            </a:r>
          </a:p>
          <a:p>
            <a:r>
              <a:rPr lang="en-US" dirty="0" smtClean="0"/>
              <a:t>The sovereign’s power is </a:t>
            </a:r>
            <a:r>
              <a:rPr lang="en-US" b="1" dirty="0" smtClean="0"/>
              <a:t>absolute</a:t>
            </a:r>
            <a:r>
              <a:rPr lang="en-US" dirty="0" smtClean="0"/>
              <a:t>, meaning </a:t>
            </a:r>
            <a:r>
              <a:rPr lang="en-US" b="1" dirty="0" smtClean="0"/>
              <a:t>unlimited and unconditional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can be </a:t>
            </a:r>
            <a:r>
              <a:rPr lang="en-US" b="1" dirty="0" smtClean="0"/>
              <a:t>no division</a:t>
            </a:r>
            <a:r>
              <a:rPr lang="en-US" dirty="0" smtClean="0"/>
              <a:t> of power between institutions, as this would lead to conflict.</a:t>
            </a:r>
          </a:p>
          <a:p>
            <a:r>
              <a:rPr lang="en-US" dirty="0" smtClean="0"/>
              <a:t>A divided or limited authority would bring back the </a:t>
            </a:r>
            <a:r>
              <a:rPr lang="en-US" b="1" dirty="0" smtClean="0"/>
              <a:t>chaos</a:t>
            </a:r>
            <a:r>
              <a:rPr lang="en-US" dirty="0" smtClean="0"/>
              <a:t> of the State of Nature.</a:t>
            </a:r>
          </a:p>
          <a:p>
            <a:r>
              <a:rPr lang="en-US" dirty="0" smtClean="0"/>
              <a:t>The sovereign stands </a:t>
            </a:r>
            <a:r>
              <a:rPr lang="en-US" b="1" dirty="0" smtClean="0"/>
              <a:t>above law and criticism</a:t>
            </a:r>
            <a:r>
              <a:rPr lang="en-US" dirty="0" smtClean="0"/>
              <a:t>, since his authority is the very source of law.</a:t>
            </a:r>
          </a:p>
          <a:p>
            <a:endParaRPr lang="en-US" dirty="0" smtClean="0"/>
          </a:p>
          <a:p>
            <a:r>
              <a:rPr lang="en-US" b="1" dirty="0" smtClean="0"/>
              <a:t>3. Indivisibility of Sovereignty</a:t>
            </a:r>
          </a:p>
          <a:p>
            <a:r>
              <a:rPr lang="en-US" dirty="0" smtClean="0"/>
              <a:t>Sovereignty cannot be </a:t>
            </a:r>
            <a:r>
              <a:rPr lang="en-US" b="1" dirty="0" smtClean="0"/>
              <a:t>shared or divided</a:t>
            </a:r>
            <a:r>
              <a:rPr lang="en-US" dirty="0" smtClean="0"/>
              <a:t> among multiple bodies (e.g., Parliament and King).</a:t>
            </a:r>
          </a:p>
          <a:p>
            <a:r>
              <a:rPr lang="en-US" dirty="0" smtClean="0"/>
              <a:t>Division of power creates weakness and instability.</a:t>
            </a:r>
          </a:p>
          <a:p>
            <a:r>
              <a:rPr lang="en-US" dirty="0" smtClean="0"/>
              <a:t>Only a </a:t>
            </a:r>
            <a:r>
              <a:rPr lang="en-US" b="1" dirty="0" smtClean="0"/>
              <a:t>single, supreme authority</a:t>
            </a:r>
            <a:r>
              <a:rPr lang="en-US" dirty="0" smtClean="0"/>
              <a:t> can ensure unity and peace.</a:t>
            </a:r>
          </a:p>
          <a:p>
            <a:r>
              <a:rPr lang="en-US" dirty="0" smtClean="0"/>
              <a:t>“The sovereign power cannot be forfeited.” — </a:t>
            </a:r>
            <a:r>
              <a:rPr lang="en-US" i="1" dirty="0" smtClean="0"/>
              <a:t>Hobbes, Leviathan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4. Source of Law and Justice</a:t>
            </a:r>
          </a:p>
          <a:p>
            <a:r>
              <a:rPr lang="en-US" dirty="0" smtClean="0"/>
              <a:t>The sovereign is the </a:t>
            </a:r>
            <a:r>
              <a:rPr lang="en-US" b="1" dirty="0" smtClean="0"/>
              <a:t>creator and enforcer of laws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Whatever the sovereign commands becomes </a:t>
            </a:r>
            <a:r>
              <a:rPr lang="en-US" b="1" dirty="0" smtClean="0"/>
              <a:t>law</a:t>
            </a:r>
            <a:r>
              <a:rPr lang="en-US" dirty="0" smtClean="0"/>
              <a:t>; there is no standard of right or wrong beyond his authority.</a:t>
            </a:r>
          </a:p>
          <a:p>
            <a:r>
              <a:rPr lang="en-US" b="1" dirty="0" smtClean="0"/>
              <a:t>Justice</a:t>
            </a:r>
            <a:r>
              <a:rPr lang="en-US" dirty="0" smtClean="0"/>
              <a:t> is defined by the sovereign’s will — obedience to law equals justice.</a:t>
            </a:r>
          </a:p>
          <a:p>
            <a:r>
              <a:rPr lang="en-US" dirty="0" smtClean="0"/>
              <a:t>“Law is the command of him who hath the sovereign power.” — </a:t>
            </a:r>
            <a:r>
              <a:rPr lang="en-US" i="1" dirty="0" smtClean="0"/>
              <a:t>Hobbes, Leviathan</a:t>
            </a:r>
          </a:p>
          <a:p>
            <a:endParaRPr lang="en-US" dirty="0" smtClean="0"/>
          </a:p>
          <a:p>
            <a:r>
              <a:rPr lang="en-US" b="1" dirty="0" smtClean="0"/>
              <a:t>5. Role and Functions of the Sovereign</a:t>
            </a:r>
          </a:p>
          <a:p>
            <a:r>
              <a:rPr lang="en-US" b="1" dirty="0" smtClean="0"/>
              <a:t>Maintain peace and security</a:t>
            </a:r>
            <a:r>
              <a:rPr lang="en-US" dirty="0" smtClean="0"/>
              <a:t> within society.</a:t>
            </a:r>
          </a:p>
          <a:p>
            <a:r>
              <a:rPr lang="en-US" b="1" dirty="0" smtClean="0"/>
              <a:t>Protect the lives and property</a:t>
            </a:r>
            <a:r>
              <a:rPr lang="en-US" dirty="0" smtClean="0"/>
              <a:t> of citizens.</a:t>
            </a:r>
          </a:p>
          <a:p>
            <a:r>
              <a:rPr lang="en-US" b="1" dirty="0" smtClean="0"/>
              <a:t>Enforce laws</a:t>
            </a:r>
            <a:r>
              <a:rPr lang="en-US" dirty="0" smtClean="0"/>
              <a:t> and administer justice.</a:t>
            </a:r>
          </a:p>
          <a:p>
            <a:r>
              <a:rPr lang="en-US" b="1" dirty="0" smtClean="0"/>
              <a:t>Represent the common will</a:t>
            </a:r>
            <a:r>
              <a:rPr lang="en-US" dirty="0" smtClean="0"/>
              <a:t> of the people.</a:t>
            </a:r>
          </a:p>
          <a:p>
            <a:r>
              <a:rPr lang="en-US" b="1" dirty="0" smtClean="0"/>
              <a:t>Defend the state</a:t>
            </a:r>
            <a:r>
              <a:rPr lang="en-US" dirty="0" smtClean="0"/>
              <a:t> against external threats.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b="1" dirty="0" smtClean="0"/>
              <a:t>6. Sovereign’s Accountability</a:t>
            </a:r>
          </a:p>
          <a:p>
            <a:r>
              <a:rPr lang="en-US" dirty="0" smtClean="0"/>
              <a:t>Hobbes argued that the sovereign is </a:t>
            </a:r>
            <a:r>
              <a:rPr lang="en-US" b="1" dirty="0" smtClean="0"/>
              <a:t>not accountable</a:t>
            </a:r>
            <a:r>
              <a:rPr lang="en-US" dirty="0" smtClean="0"/>
              <a:t> to the people.</a:t>
            </a:r>
          </a:p>
          <a:p>
            <a:r>
              <a:rPr lang="en-US" dirty="0" smtClean="0"/>
              <a:t>Since he is not part of the contract, citizens </a:t>
            </a:r>
            <a:r>
              <a:rPr lang="en-US" b="1" dirty="0" smtClean="0"/>
              <a:t>cannot lawfully rebel or disobey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Even if the sovereign is unjust, rebellion is worse because it brings society back to the </a:t>
            </a:r>
            <a:r>
              <a:rPr lang="en-US" b="1" dirty="0" smtClean="0"/>
              <a:t>State of Nature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“The obligation of subjects to the sovereign lasts as long and no longer than the power </a:t>
            </a:r>
            <a:r>
              <a:rPr lang="en-US" dirty="0" err="1" smtClean="0"/>
              <a:t>lasteth</a:t>
            </a:r>
            <a:r>
              <a:rPr lang="en-US" dirty="0" smtClean="0"/>
              <a:t> by which he is able to protect them.” — </a:t>
            </a:r>
            <a:r>
              <a:rPr lang="en-US" i="1" dirty="0" smtClean="0"/>
              <a:t>Hobbes, Leviathan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b="1" dirty="0" smtClean="0"/>
              <a:t>7. Types of Sovereignty</a:t>
            </a:r>
          </a:p>
          <a:p>
            <a:r>
              <a:rPr lang="en-US" dirty="0" smtClean="0"/>
              <a:t>Hobbes recognized </a:t>
            </a:r>
            <a:r>
              <a:rPr lang="en-US" b="1" dirty="0" smtClean="0"/>
              <a:t>three possible forms</a:t>
            </a:r>
            <a:r>
              <a:rPr lang="en-US" dirty="0" smtClean="0"/>
              <a:t> of sovereign authority:</a:t>
            </a:r>
          </a:p>
          <a:p>
            <a:r>
              <a:rPr lang="en-US" b="1" dirty="0" smtClean="0"/>
              <a:t>Monarchy</a:t>
            </a:r>
            <a:r>
              <a:rPr lang="en-US" dirty="0" smtClean="0"/>
              <a:t> – Rule by one person (preferred by Hobbes).</a:t>
            </a:r>
          </a:p>
          <a:p>
            <a:r>
              <a:rPr lang="en-US" b="1" dirty="0" smtClean="0"/>
              <a:t>Aristocracy</a:t>
            </a:r>
            <a:r>
              <a:rPr lang="en-US" dirty="0" smtClean="0"/>
              <a:t> – Rule by a few elites.</a:t>
            </a:r>
          </a:p>
          <a:p>
            <a:r>
              <a:rPr lang="en-US" b="1" dirty="0" smtClean="0"/>
              <a:t>Democracy</a:t>
            </a:r>
            <a:r>
              <a:rPr lang="en-US" dirty="0" smtClean="0"/>
              <a:t> – Rule by the assembly of all citizens.</a:t>
            </a:r>
            <a:br>
              <a:rPr lang="en-US" dirty="0" smtClean="0"/>
            </a:br>
            <a:r>
              <a:rPr lang="en-US" dirty="0" smtClean="0"/>
              <a:t>However, Hobbes strongly favored </a:t>
            </a:r>
            <a:r>
              <a:rPr lang="en-US" b="1" dirty="0" smtClean="0"/>
              <a:t>absolute monarchy</a:t>
            </a:r>
            <a:r>
              <a:rPr lang="en-US" dirty="0" smtClean="0"/>
              <a:t>, as it ensured unity and stability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8. Rights of the Sovereign</a:t>
            </a:r>
          </a:p>
          <a:p>
            <a:r>
              <a:rPr lang="en-US" b="1" dirty="0" smtClean="0"/>
              <a:t>Right to make and enforce laws.</a:t>
            </a:r>
            <a:endParaRPr lang="en-US" dirty="0" smtClean="0"/>
          </a:p>
          <a:p>
            <a:r>
              <a:rPr lang="en-US" b="1" dirty="0" smtClean="0"/>
              <a:t>Right to control military and defense.</a:t>
            </a:r>
            <a:endParaRPr lang="en-US" dirty="0" smtClean="0"/>
          </a:p>
          <a:p>
            <a:r>
              <a:rPr lang="en-US" b="1" dirty="0" smtClean="0"/>
              <a:t>Right to decide on war and peace.</a:t>
            </a:r>
            <a:endParaRPr lang="en-US" dirty="0" smtClean="0"/>
          </a:p>
          <a:p>
            <a:r>
              <a:rPr lang="en-US" b="1" dirty="0" smtClean="0"/>
              <a:t>Right to appoint officials and judges.</a:t>
            </a:r>
            <a:endParaRPr lang="en-US" dirty="0" smtClean="0"/>
          </a:p>
          <a:p>
            <a:r>
              <a:rPr lang="en-US" b="1" dirty="0" smtClean="0"/>
              <a:t>Right to determine religion and education.</a:t>
            </a:r>
            <a:endParaRPr lang="en-US" dirty="0" smtClean="0"/>
          </a:p>
          <a:p>
            <a:r>
              <a:rPr lang="en-US" b="1" dirty="0" smtClean="0"/>
              <a:t>Right to interpret and define justice.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b="1" dirty="0" smtClean="0"/>
              <a:t>9. Limits of the Sovereign’s Power</a:t>
            </a:r>
          </a:p>
          <a:p>
            <a:r>
              <a:rPr lang="en-US" dirty="0" smtClean="0"/>
              <a:t>Although absolute, the sovereign’s authority is </a:t>
            </a:r>
            <a:r>
              <a:rPr lang="en-US" b="1" dirty="0" smtClean="0"/>
              <a:t>not arbitrary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primary purpose of sovereignty is to </a:t>
            </a:r>
            <a:r>
              <a:rPr lang="en-US" b="1" dirty="0" smtClean="0"/>
              <a:t>preserve peace and protect citizens’ lives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the sovereign </a:t>
            </a:r>
            <a:r>
              <a:rPr lang="en-US" b="1" dirty="0" smtClean="0"/>
              <a:t>fails to protect</a:t>
            </a:r>
            <a:r>
              <a:rPr lang="en-US" dirty="0" smtClean="0"/>
              <a:t> the people, the contract becomes meaningless — protection and obedience go hand in hand.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6172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Significance of Hobbes’ Theory</a:t>
            </a:r>
          </a:p>
          <a:p>
            <a:r>
              <a:rPr lang="en-US" dirty="0" smtClean="0"/>
              <a:t>Thomas Hobbes’s </a:t>
            </a:r>
            <a:r>
              <a:rPr lang="en-US" b="1" dirty="0" smtClean="0"/>
              <a:t>Social Contract Theory</a:t>
            </a:r>
            <a:r>
              <a:rPr lang="en-US" dirty="0" smtClean="0"/>
              <a:t>, presented in his seminal work </a:t>
            </a:r>
            <a:r>
              <a:rPr lang="en-US" b="1" i="1" dirty="0" smtClean="0"/>
              <a:t>Leviathan</a:t>
            </a:r>
            <a:r>
              <a:rPr lang="en-US" b="1" dirty="0" smtClean="0"/>
              <a:t> (1651)</a:t>
            </a:r>
            <a:r>
              <a:rPr lang="en-US" dirty="0" smtClean="0"/>
              <a:t>, is one of the </a:t>
            </a:r>
            <a:r>
              <a:rPr lang="en-US" b="1" dirty="0" smtClean="0"/>
              <a:t>most influential foundations of modern political thought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It marked a shift from traditional, religious explanations of political authority to a </a:t>
            </a:r>
            <a:r>
              <a:rPr lang="en-US" b="1" dirty="0" smtClean="0"/>
              <a:t>rational and secular justification of the state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The significance of Hobbes’s theory lies in its </a:t>
            </a:r>
            <a:r>
              <a:rPr lang="en-US" b="1" dirty="0" smtClean="0"/>
              <a:t>philosophical originality</a:t>
            </a:r>
            <a:r>
              <a:rPr lang="en-US" dirty="0" smtClean="0"/>
              <a:t>, </a:t>
            </a:r>
            <a:r>
              <a:rPr lang="en-US" b="1" dirty="0" smtClean="0"/>
              <a:t>scientific approach</a:t>
            </a:r>
            <a:r>
              <a:rPr lang="en-US" dirty="0" smtClean="0"/>
              <a:t>, and </a:t>
            </a:r>
            <a:r>
              <a:rPr lang="en-US" b="1" dirty="0" smtClean="0"/>
              <a:t>lasting impact</a:t>
            </a:r>
            <a:r>
              <a:rPr lang="en-US" dirty="0" smtClean="0"/>
              <a:t> on political science and governance.</a:t>
            </a:r>
          </a:p>
          <a:p>
            <a:endParaRPr lang="en-US" dirty="0" smtClean="0"/>
          </a:p>
          <a:p>
            <a:r>
              <a:rPr lang="en-US" b="1" dirty="0" smtClean="0"/>
              <a:t>1. Foundation of Modern Political Philosophy</a:t>
            </a:r>
          </a:p>
          <a:p>
            <a:r>
              <a:rPr lang="en-US" dirty="0" smtClean="0"/>
              <a:t>Hobbes is regarded as the </a:t>
            </a:r>
            <a:r>
              <a:rPr lang="en-US" b="1" dirty="0" smtClean="0"/>
              <a:t>father of modern political philosophy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 was the first thinker to explain the </a:t>
            </a:r>
            <a:r>
              <a:rPr lang="en-US" b="1" dirty="0" smtClean="0"/>
              <a:t>origin of the state</a:t>
            </a:r>
            <a:r>
              <a:rPr lang="en-US" dirty="0" smtClean="0"/>
              <a:t> not through divine will or natural hierarchy, but through </a:t>
            </a:r>
            <a:r>
              <a:rPr lang="en-US" b="1" dirty="0" smtClean="0"/>
              <a:t>human reason and consent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Social Contract Theory replaced </a:t>
            </a:r>
            <a:r>
              <a:rPr lang="en-US" b="1" dirty="0" smtClean="0"/>
              <a:t>theological explanations</a:t>
            </a:r>
            <a:r>
              <a:rPr lang="en-US" dirty="0" smtClean="0"/>
              <a:t> with a </a:t>
            </a:r>
            <a:r>
              <a:rPr lang="en-US" b="1" dirty="0" smtClean="0"/>
              <a:t>rational, secular, and human-centered</a:t>
            </a:r>
            <a:r>
              <a:rPr lang="en-US" dirty="0" smtClean="0"/>
              <a:t> approach to politics.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2. Introduction of the Concept of Social Contract</a:t>
            </a:r>
          </a:p>
          <a:p>
            <a:r>
              <a:rPr lang="en-US" dirty="0" smtClean="0"/>
              <a:t>Hobbes laid the </a:t>
            </a:r>
            <a:r>
              <a:rPr lang="en-US" b="1" dirty="0" smtClean="0"/>
              <a:t>foundation of social contract theory</a:t>
            </a:r>
            <a:r>
              <a:rPr lang="en-US" dirty="0" smtClean="0"/>
              <a:t>, later developed by </a:t>
            </a:r>
            <a:r>
              <a:rPr lang="en-US" b="1" dirty="0" smtClean="0"/>
              <a:t>Locke</a:t>
            </a:r>
            <a:r>
              <a:rPr lang="en-US" dirty="0" smtClean="0"/>
              <a:t> and </a:t>
            </a:r>
            <a:r>
              <a:rPr lang="en-US" b="1" dirty="0" smtClean="0"/>
              <a:t>Rousseau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 introduced the idea that </a:t>
            </a:r>
            <a:r>
              <a:rPr lang="en-US" b="1" dirty="0" smtClean="0"/>
              <a:t>political authority arises from an agreement among individuals</a:t>
            </a:r>
            <a:r>
              <a:rPr lang="en-US" dirty="0" smtClean="0"/>
              <a:t>, not from hereditary or divine right.</a:t>
            </a:r>
          </a:p>
          <a:p>
            <a:r>
              <a:rPr lang="en-US" dirty="0" smtClean="0"/>
              <a:t>This concept became the </a:t>
            </a:r>
            <a:r>
              <a:rPr lang="en-US" b="1" dirty="0" smtClean="0"/>
              <a:t>cornerstone of modern democracy</a:t>
            </a:r>
            <a:r>
              <a:rPr lang="en-US" dirty="0" smtClean="0"/>
              <a:t>, even though Hobbes himself favored absolute monarchy.</a:t>
            </a:r>
          </a:p>
          <a:p>
            <a:endParaRPr lang="en-US" dirty="0" smtClean="0"/>
          </a:p>
          <a:p>
            <a:r>
              <a:rPr lang="en-US" b="1" dirty="0" smtClean="0"/>
              <a:t>3. Rational Basis of Political Authority</a:t>
            </a:r>
          </a:p>
          <a:p>
            <a:r>
              <a:rPr lang="en-US" dirty="0" smtClean="0"/>
              <a:t>Hobbes justified government on the basis of </a:t>
            </a:r>
            <a:r>
              <a:rPr lang="en-US" b="1" dirty="0" smtClean="0"/>
              <a:t>rational self-interest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Individuals consent to be governed because it is </a:t>
            </a:r>
            <a:r>
              <a:rPr lang="en-US" b="1" dirty="0" smtClean="0"/>
              <a:t>reasonable</a:t>
            </a:r>
            <a:r>
              <a:rPr lang="en-US" dirty="0" smtClean="0"/>
              <a:t> to trade some freedom for </a:t>
            </a:r>
            <a:r>
              <a:rPr lang="en-US" b="1" dirty="0" smtClean="0"/>
              <a:t>security and peace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rational approach helped shape modern ideas of </a:t>
            </a:r>
            <a:r>
              <a:rPr lang="en-US" b="1" dirty="0" smtClean="0"/>
              <a:t>legal obligation</a:t>
            </a:r>
            <a:r>
              <a:rPr lang="en-US" dirty="0" smtClean="0"/>
              <a:t> and </a:t>
            </a:r>
            <a:r>
              <a:rPr lang="en-US" b="1" dirty="0" smtClean="0"/>
              <a:t>citizenship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6172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Meaning of Social Contract Theory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Social Contract Theory</a:t>
            </a:r>
            <a:r>
              <a:rPr lang="en-US" dirty="0" smtClean="0"/>
              <a:t> is a fundamental concept in political philosophy that seeks to explain the </a:t>
            </a:r>
            <a:r>
              <a:rPr lang="en-US" b="1" dirty="0" smtClean="0"/>
              <a:t>origin, purpose, and legitimacy of the state and political authority</a:t>
            </a:r>
            <a:r>
              <a:rPr lang="en-US" dirty="0" smtClean="0"/>
              <a:t>. It is based on the idea that society and government are the result of an </a:t>
            </a:r>
            <a:r>
              <a:rPr lang="en-US" b="1" dirty="0" smtClean="0"/>
              <a:t>implicit or explicit agreement</a:t>
            </a:r>
            <a:r>
              <a:rPr lang="en-US" dirty="0" smtClean="0"/>
              <a:t> among individuals.</a:t>
            </a:r>
          </a:p>
          <a:p>
            <a:endParaRPr lang="en-US" dirty="0" smtClean="0"/>
          </a:p>
          <a:p>
            <a:r>
              <a:rPr lang="en-US" dirty="0" smtClean="0"/>
              <a:t>Here are the key details:</a:t>
            </a:r>
          </a:p>
          <a:p>
            <a:r>
              <a:rPr lang="en-US" b="1" dirty="0" smtClean="0"/>
              <a:t>1. Basic Idea</a:t>
            </a:r>
          </a:p>
          <a:p>
            <a:r>
              <a:rPr lang="en-US" dirty="0" smtClean="0"/>
              <a:t>The theory suggests that before the formation of organized society, humans lived in a </a:t>
            </a:r>
            <a:r>
              <a:rPr lang="en-US" b="1" dirty="0" smtClean="0"/>
              <a:t>State of Nature</a:t>
            </a:r>
            <a:r>
              <a:rPr lang="en-US" dirty="0" smtClean="0"/>
              <a:t> — a condition without laws, government, or authority.</a:t>
            </a:r>
          </a:p>
          <a:p>
            <a:r>
              <a:rPr lang="en-US" dirty="0" smtClean="0"/>
              <a:t>Life in this state was uncertain and insecure, leading individuals to agree on a </a:t>
            </a:r>
            <a:r>
              <a:rPr lang="en-US" b="1" dirty="0" smtClean="0"/>
              <a:t>contract</a:t>
            </a:r>
            <a:r>
              <a:rPr lang="en-US" dirty="0" smtClean="0"/>
              <a:t> to establish order and protection.</a:t>
            </a:r>
          </a:p>
          <a:p>
            <a:r>
              <a:rPr lang="en-US" dirty="0" smtClean="0"/>
              <a:t>Through this agreement, individuals </a:t>
            </a:r>
            <a:r>
              <a:rPr lang="en-US" b="1" dirty="0" smtClean="0"/>
              <a:t>surrender certain freedoms</a:t>
            </a:r>
            <a:r>
              <a:rPr lang="en-US" dirty="0" smtClean="0"/>
              <a:t> in exchange for </a:t>
            </a:r>
            <a:r>
              <a:rPr lang="en-US" b="1" dirty="0" smtClean="0"/>
              <a:t>security and social stability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4. Secularization of Political Thought</a:t>
            </a:r>
          </a:p>
          <a:p>
            <a:r>
              <a:rPr lang="en-US" dirty="0" smtClean="0"/>
              <a:t>Before Hobbes, political power was often justified by </a:t>
            </a:r>
            <a:r>
              <a:rPr lang="en-US" b="1" dirty="0" smtClean="0"/>
              <a:t>divine right</a:t>
            </a:r>
            <a:r>
              <a:rPr lang="en-US" dirty="0" smtClean="0"/>
              <a:t> or </a:t>
            </a:r>
            <a:r>
              <a:rPr lang="en-US" b="1" dirty="0" smtClean="0"/>
              <a:t>religious doctrine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Hobbes made the </a:t>
            </a:r>
            <a:r>
              <a:rPr lang="en-US" b="1" dirty="0" smtClean="0"/>
              <a:t>state independent of religion</a:t>
            </a:r>
            <a:r>
              <a:rPr lang="en-US" dirty="0" smtClean="0"/>
              <a:t>, arguing that political authority should be </a:t>
            </a:r>
            <a:r>
              <a:rPr lang="en-US" b="1" dirty="0" smtClean="0"/>
              <a:t>based on human agreement and law</a:t>
            </a:r>
            <a:r>
              <a:rPr lang="en-US" dirty="0" smtClean="0"/>
              <a:t>, not on God’s command.</a:t>
            </a:r>
          </a:p>
          <a:p>
            <a:r>
              <a:rPr lang="en-US" dirty="0" smtClean="0"/>
              <a:t>This was a major step toward </a:t>
            </a:r>
            <a:r>
              <a:rPr lang="en-US" b="1" dirty="0" smtClean="0"/>
              <a:t>modern secular governance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5. Emphasis on Law, Order, and Security</a:t>
            </a:r>
          </a:p>
          <a:p>
            <a:r>
              <a:rPr lang="en-US" dirty="0" smtClean="0"/>
              <a:t>Hobbes highlighted the necessity of a </a:t>
            </a:r>
            <a:r>
              <a:rPr lang="en-US" b="1" dirty="0" smtClean="0"/>
              <a:t>strong central authority</a:t>
            </a:r>
            <a:r>
              <a:rPr lang="en-US" dirty="0" smtClean="0"/>
              <a:t> to prevent chaos and civil war.</a:t>
            </a:r>
          </a:p>
          <a:p>
            <a:r>
              <a:rPr lang="en-US" dirty="0" smtClean="0"/>
              <a:t>His theory underscored that </a:t>
            </a:r>
            <a:r>
              <a:rPr lang="en-US" b="1" dirty="0" smtClean="0"/>
              <a:t>peace and stability</a:t>
            </a:r>
            <a:r>
              <a:rPr lang="en-US" dirty="0" smtClean="0"/>
              <a:t> are the primary purposes of government.</a:t>
            </a:r>
          </a:p>
          <a:p>
            <a:r>
              <a:rPr lang="en-US" dirty="0" smtClean="0"/>
              <a:t>This has influenced modern states to prioritize </a:t>
            </a:r>
            <a:r>
              <a:rPr lang="en-US" b="1" dirty="0" smtClean="0"/>
              <a:t>law enforcement, internal order, and national security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6. Contribution to the Concept of Sovereignty</a:t>
            </a:r>
          </a:p>
          <a:p>
            <a:r>
              <a:rPr lang="en-US" dirty="0" smtClean="0"/>
              <a:t>Hobbes developed one of the </a:t>
            </a:r>
            <a:r>
              <a:rPr lang="en-US" b="1" dirty="0" smtClean="0"/>
              <a:t>earliest and clearest notions of sovereignty</a:t>
            </a:r>
            <a:r>
              <a:rPr lang="en-US" dirty="0" smtClean="0"/>
              <a:t> — </a:t>
            </a:r>
            <a:r>
              <a:rPr lang="en-US" b="1" dirty="0" smtClean="0"/>
              <a:t>absolute, indivisible, and supreme authority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idea influenced later thinkers like </a:t>
            </a:r>
            <a:r>
              <a:rPr lang="en-US" b="1" dirty="0" smtClean="0"/>
              <a:t>Jean </a:t>
            </a:r>
            <a:r>
              <a:rPr lang="en-US" b="1" dirty="0" err="1" smtClean="0"/>
              <a:t>Bodin</a:t>
            </a:r>
            <a:r>
              <a:rPr lang="en-US" dirty="0" smtClean="0"/>
              <a:t>, </a:t>
            </a:r>
            <a:r>
              <a:rPr lang="en-US" b="1" dirty="0" smtClean="0"/>
              <a:t>Austin</a:t>
            </a:r>
            <a:r>
              <a:rPr lang="en-US" dirty="0" smtClean="0"/>
              <a:t>, and </a:t>
            </a:r>
            <a:r>
              <a:rPr lang="en-US" b="1" dirty="0" smtClean="0"/>
              <a:t>Hegel</a:t>
            </a:r>
            <a:r>
              <a:rPr lang="en-US" dirty="0" smtClean="0"/>
              <a:t>, and shaped the concept of </a:t>
            </a:r>
            <a:r>
              <a:rPr lang="en-US" b="1" dirty="0" smtClean="0"/>
              <a:t>modern statehood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idea that the </a:t>
            </a:r>
            <a:r>
              <a:rPr lang="en-US" b="1" dirty="0" smtClean="0"/>
              <a:t>state holds ultimate power</a:t>
            </a:r>
            <a:r>
              <a:rPr lang="en-US" dirty="0" smtClean="0"/>
              <a:t> remains central in political and legal theory today.</a:t>
            </a:r>
          </a:p>
          <a:p>
            <a:endParaRPr lang="en-US" dirty="0" smtClean="0"/>
          </a:p>
          <a:p>
            <a:r>
              <a:rPr lang="en-US" b="1" dirty="0" smtClean="0"/>
              <a:t>7. Psychological and Scientific Approach</a:t>
            </a:r>
          </a:p>
          <a:p>
            <a:r>
              <a:rPr lang="en-US" dirty="0" smtClean="0"/>
              <a:t>Hobbes applied a </a:t>
            </a:r>
            <a:r>
              <a:rPr lang="en-US" b="1" dirty="0" smtClean="0"/>
              <a:t>mechanistic and scientific method</a:t>
            </a:r>
            <a:r>
              <a:rPr lang="en-US" dirty="0" smtClean="0"/>
              <a:t> to politics, influenced by the scientific revolution of his time.</a:t>
            </a:r>
          </a:p>
          <a:p>
            <a:r>
              <a:rPr lang="en-US" dirty="0" smtClean="0"/>
              <a:t>He analyzed human behavior in terms of </a:t>
            </a:r>
            <a:r>
              <a:rPr lang="en-US" b="1" dirty="0" smtClean="0"/>
              <a:t>motives, passions, and rational calculations</a:t>
            </a:r>
            <a:r>
              <a:rPr lang="en-US" dirty="0" smtClean="0"/>
              <a:t>, similar to physical laws.</a:t>
            </a:r>
          </a:p>
          <a:p>
            <a:r>
              <a:rPr lang="en-US" dirty="0" smtClean="0"/>
              <a:t>This made political science more </a:t>
            </a:r>
            <a:r>
              <a:rPr lang="en-US" b="1" dirty="0" smtClean="0"/>
              <a:t>systematic, empirical, and analytical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8. Basis for Modern Theories of Governance</a:t>
            </a:r>
          </a:p>
          <a:p>
            <a:r>
              <a:rPr lang="en-US" dirty="0" smtClean="0"/>
              <a:t>Though Hobbes justified </a:t>
            </a:r>
            <a:r>
              <a:rPr lang="en-US" b="1" dirty="0" smtClean="0"/>
              <a:t>absolute monarchy</a:t>
            </a:r>
            <a:r>
              <a:rPr lang="en-US" dirty="0" smtClean="0"/>
              <a:t>, his principles of </a:t>
            </a:r>
            <a:r>
              <a:rPr lang="en-US" b="1" dirty="0" smtClean="0"/>
              <a:t>contract, consent, and authority</a:t>
            </a:r>
            <a:r>
              <a:rPr lang="en-US" dirty="0" smtClean="0"/>
              <a:t> provided the </a:t>
            </a:r>
            <a:r>
              <a:rPr lang="en-US" b="1" dirty="0" smtClean="0"/>
              <a:t>philosophical foundation</a:t>
            </a:r>
            <a:r>
              <a:rPr lang="en-US" dirty="0" smtClean="0"/>
              <a:t> for later </a:t>
            </a:r>
            <a:r>
              <a:rPr lang="en-US" b="1" dirty="0" smtClean="0"/>
              <a:t>liberal and democratic</a:t>
            </a:r>
            <a:r>
              <a:rPr lang="en-US" dirty="0" smtClean="0"/>
              <a:t> theories.</a:t>
            </a:r>
          </a:p>
          <a:p>
            <a:r>
              <a:rPr lang="en-US" dirty="0" smtClean="0"/>
              <a:t>Thinkers like </a:t>
            </a:r>
            <a:r>
              <a:rPr lang="en-US" b="1" dirty="0" smtClean="0"/>
              <a:t>John Locke</a:t>
            </a:r>
            <a:r>
              <a:rPr lang="en-US" dirty="0" smtClean="0"/>
              <a:t> and </a:t>
            </a:r>
            <a:r>
              <a:rPr lang="en-US" b="1" dirty="0" smtClean="0"/>
              <a:t>Jean-Jacques Rousseau</a:t>
            </a:r>
            <a:r>
              <a:rPr lang="en-US" dirty="0" smtClean="0"/>
              <a:t> built upon Hobbes’s ideas, but modified them toward </a:t>
            </a:r>
            <a:r>
              <a:rPr lang="en-US" b="1" dirty="0" smtClean="0"/>
              <a:t>individual rights and popular sovereignty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9. Realistic View of Human Nature</a:t>
            </a:r>
          </a:p>
          <a:p>
            <a:r>
              <a:rPr lang="en-US" dirty="0" smtClean="0"/>
              <a:t>Hobbes introduced a </a:t>
            </a:r>
            <a:r>
              <a:rPr lang="en-US" b="1" dirty="0" smtClean="0"/>
              <a:t>realistic and pragmatic</a:t>
            </a:r>
            <a:r>
              <a:rPr lang="en-US" dirty="0" smtClean="0"/>
              <a:t> understanding of human behavior — self-interest, fear, and desire for power.</a:t>
            </a:r>
          </a:p>
          <a:p>
            <a:r>
              <a:rPr lang="en-US" dirty="0" smtClean="0"/>
              <a:t>His view remains relevant in </a:t>
            </a:r>
            <a:r>
              <a:rPr lang="en-US" b="1" dirty="0" smtClean="0"/>
              <a:t>political realism</a:t>
            </a:r>
            <a:r>
              <a:rPr lang="en-US" dirty="0" smtClean="0"/>
              <a:t>, </a:t>
            </a:r>
            <a:r>
              <a:rPr lang="en-US" b="1" dirty="0" smtClean="0"/>
              <a:t>international relations</a:t>
            </a:r>
            <a:r>
              <a:rPr lang="en-US" dirty="0" smtClean="0"/>
              <a:t>, and </a:t>
            </a:r>
            <a:r>
              <a:rPr lang="en-US" b="1" dirty="0" smtClean="0"/>
              <a:t>public administration</a:t>
            </a:r>
            <a:r>
              <a:rPr lang="en-US" dirty="0" smtClean="0"/>
              <a:t>, where power and order are central concerns.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10. Influence on Modern Political and Legal Systems</a:t>
            </a:r>
          </a:p>
          <a:p>
            <a:r>
              <a:rPr lang="en-US" dirty="0" smtClean="0"/>
              <a:t>Hobbes’s insistence on </a:t>
            </a:r>
            <a:r>
              <a:rPr lang="en-US" b="1" dirty="0" smtClean="0"/>
              <a:t>obedience to law and authority</a:t>
            </a:r>
            <a:r>
              <a:rPr lang="en-US" dirty="0" smtClean="0"/>
              <a:t> to maintain peace influenced the development of </a:t>
            </a:r>
            <a:r>
              <a:rPr lang="en-US" b="1" dirty="0" smtClean="0"/>
              <a:t>modern bureaucratic and legal institutions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ideas resonate in modern constitutional debates about </a:t>
            </a:r>
            <a:r>
              <a:rPr lang="en-US" b="1" dirty="0" smtClean="0"/>
              <a:t>security vs. liberty</a:t>
            </a:r>
            <a:r>
              <a:rPr lang="en-US" dirty="0" smtClean="0"/>
              <a:t>, </a:t>
            </a:r>
            <a:r>
              <a:rPr lang="en-US" b="1" dirty="0" smtClean="0"/>
              <a:t>authority vs. individual freedom</a:t>
            </a:r>
            <a:r>
              <a:rPr lang="en-US" dirty="0" smtClean="0"/>
              <a:t>, and </a:t>
            </a:r>
            <a:r>
              <a:rPr lang="en-US" b="1" dirty="0" smtClean="0"/>
              <a:t>law vs. morality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152400"/>
            <a:ext cx="8229600" cy="1222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Criticisms of Thomas Hobbes’s Social Contract Theory</a:t>
            </a:r>
          </a:p>
          <a:p>
            <a:r>
              <a:rPr lang="en-US" dirty="0" smtClean="0"/>
              <a:t>While </a:t>
            </a:r>
            <a:r>
              <a:rPr lang="en-US" b="1" dirty="0" smtClean="0"/>
              <a:t>Thomas Hobbes’s Social Contract Theory</a:t>
            </a:r>
            <a:r>
              <a:rPr lang="en-US" dirty="0" smtClean="0"/>
              <a:t> is groundbreaking in political thought, it has also faced </a:t>
            </a:r>
            <a:r>
              <a:rPr lang="en-US" b="1" dirty="0" smtClean="0"/>
              <a:t>strong criticism</a:t>
            </a:r>
            <a:r>
              <a:rPr lang="en-US" dirty="0" smtClean="0"/>
              <a:t> from later philosophers and political theorists.</a:t>
            </a:r>
            <a:br>
              <a:rPr lang="en-US" dirty="0" smtClean="0"/>
            </a:br>
            <a:r>
              <a:rPr lang="en-US" dirty="0" smtClean="0"/>
              <a:t>Critics argue that Hobbes’s ideas are </a:t>
            </a:r>
            <a:r>
              <a:rPr lang="en-US" b="1" dirty="0" smtClean="0"/>
              <a:t>too authoritarian</a:t>
            </a:r>
            <a:r>
              <a:rPr lang="en-US" dirty="0" smtClean="0"/>
              <a:t>, </a:t>
            </a:r>
            <a:r>
              <a:rPr lang="en-US" b="1" dirty="0" smtClean="0"/>
              <a:t>pessimistic about human nature</a:t>
            </a:r>
            <a:r>
              <a:rPr lang="en-US" dirty="0" smtClean="0"/>
              <a:t>, and </a:t>
            </a:r>
            <a:r>
              <a:rPr lang="en-US" b="1" dirty="0" smtClean="0"/>
              <a:t>incompatible with freedom and democracy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Below are the major </a:t>
            </a:r>
            <a:r>
              <a:rPr lang="en-US" b="1" dirty="0" smtClean="0"/>
              <a:t>criticisms</a:t>
            </a:r>
            <a:r>
              <a:rPr lang="en-US" dirty="0" smtClean="0"/>
              <a:t> of Hobbes’s theory:</a:t>
            </a:r>
          </a:p>
          <a:p>
            <a:endParaRPr lang="en-US" dirty="0" smtClean="0"/>
          </a:p>
          <a:p>
            <a:r>
              <a:rPr lang="en-US" b="1" dirty="0" smtClean="0"/>
              <a:t>1. Pessimistic View of Human Nature</a:t>
            </a:r>
          </a:p>
          <a:p>
            <a:r>
              <a:rPr lang="en-US" dirty="0" smtClean="0"/>
              <a:t>Hobbes’s assumption that humans are naturally </a:t>
            </a:r>
            <a:r>
              <a:rPr lang="en-US" b="1" dirty="0" smtClean="0"/>
              <a:t>selfish, violent, and power-hungry</a:t>
            </a:r>
            <a:r>
              <a:rPr lang="en-US" dirty="0" smtClean="0"/>
              <a:t> is considered overly negative.</a:t>
            </a:r>
          </a:p>
          <a:p>
            <a:r>
              <a:rPr lang="en-US" dirty="0" smtClean="0"/>
              <a:t>Thinkers like </a:t>
            </a:r>
            <a:r>
              <a:rPr lang="en-US" b="1" dirty="0" smtClean="0"/>
              <a:t>John Locke</a:t>
            </a:r>
            <a:r>
              <a:rPr lang="en-US" dirty="0" smtClean="0"/>
              <a:t> and </a:t>
            </a:r>
            <a:r>
              <a:rPr lang="en-US" b="1" dirty="0" smtClean="0"/>
              <a:t>Jean-Jacques Rousseau</a:t>
            </a:r>
            <a:r>
              <a:rPr lang="en-US" dirty="0" smtClean="0"/>
              <a:t> argued that humans are </a:t>
            </a:r>
            <a:r>
              <a:rPr lang="en-US" b="1" dirty="0" smtClean="0"/>
              <a:t>capable of reason, cooperation, and morality</a:t>
            </a:r>
            <a:r>
              <a:rPr lang="en-US" dirty="0" smtClean="0"/>
              <a:t> even without government.</a:t>
            </a:r>
          </a:p>
          <a:p>
            <a:r>
              <a:rPr lang="en-US" dirty="0" smtClean="0"/>
              <a:t>This extreme pessimism justifies unnecessary authoritarian control.</a:t>
            </a:r>
          </a:p>
          <a:p>
            <a:r>
              <a:rPr lang="en-US" dirty="0" smtClean="0"/>
              <a:t>Rousseau said: “Man is born free, and everywhere he is in chains.” — directly opposing Hobbes’s view.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858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2. Justification of Absolute Monarchy</a:t>
            </a:r>
          </a:p>
          <a:p>
            <a:r>
              <a:rPr lang="en-US" dirty="0" smtClean="0"/>
              <a:t>Hobbes’s idea of </a:t>
            </a:r>
            <a:r>
              <a:rPr lang="en-US" b="1" dirty="0" smtClean="0"/>
              <a:t>absolute sovereignty</a:t>
            </a:r>
            <a:r>
              <a:rPr lang="en-US" dirty="0" smtClean="0"/>
              <a:t> has been criticized as a </a:t>
            </a:r>
            <a:r>
              <a:rPr lang="en-US" b="1" dirty="0" smtClean="0"/>
              <a:t>defense of despotism</a:t>
            </a:r>
            <a:r>
              <a:rPr lang="en-US" dirty="0" smtClean="0"/>
              <a:t>.</a:t>
            </a:r>
          </a:p>
          <a:p>
            <a:r>
              <a:rPr lang="en-US" dirty="0" smtClean="0"/>
              <a:t>By granting unlimited power to the ruler, Hobbes’s system leaves no room for </a:t>
            </a:r>
            <a:r>
              <a:rPr lang="en-US" b="1" dirty="0" smtClean="0"/>
              <a:t>freedom, accountability, or popular participation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Critics argue that absolute power can easily lead to </a:t>
            </a:r>
            <a:r>
              <a:rPr lang="en-US" b="1" dirty="0" smtClean="0"/>
              <a:t>tyranny and oppression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3. Denial of Right to Revolution</a:t>
            </a:r>
          </a:p>
          <a:p>
            <a:r>
              <a:rPr lang="en-US" dirty="0" smtClean="0"/>
              <a:t>In Hobbes’s theory, once individuals transfer their rights to the sovereign, they </a:t>
            </a:r>
            <a:r>
              <a:rPr lang="en-US" b="1" dirty="0" smtClean="0"/>
              <a:t>cannot withdraw consent or revolt</a:t>
            </a:r>
            <a:r>
              <a:rPr lang="en-US" dirty="0" smtClean="0"/>
              <a:t>, regardless of how unjust the ruler becomes.</a:t>
            </a:r>
          </a:p>
          <a:p>
            <a:r>
              <a:rPr lang="en-US" dirty="0" smtClean="0"/>
              <a:t>This makes the people </a:t>
            </a:r>
            <a:r>
              <a:rPr lang="en-US" b="1" dirty="0" smtClean="0"/>
              <a:t>helpless under tyranny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Later thinkers like </a:t>
            </a:r>
            <a:r>
              <a:rPr lang="en-US" b="1" dirty="0" smtClean="0"/>
              <a:t>Locke</a:t>
            </a:r>
            <a:r>
              <a:rPr lang="en-US" dirty="0" smtClean="0"/>
              <a:t> insisted that people have a </a:t>
            </a:r>
            <a:r>
              <a:rPr lang="en-US" b="1" dirty="0" smtClean="0"/>
              <a:t>right to rebel</a:t>
            </a:r>
            <a:r>
              <a:rPr lang="en-US" dirty="0" smtClean="0"/>
              <a:t> against oppressive governments.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4. Ignoring Moral and Religious Values</a:t>
            </a:r>
          </a:p>
          <a:p>
            <a:r>
              <a:rPr lang="en-US" dirty="0" smtClean="0"/>
              <a:t>Hobbes’s political philosophy is </a:t>
            </a:r>
            <a:r>
              <a:rPr lang="en-US" b="1" dirty="0" smtClean="0"/>
              <a:t>highly secular and materialistic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 separates politics from morality and religion, defining justice only by </a:t>
            </a:r>
            <a:r>
              <a:rPr lang="en-US" b="1" dirty="0" smtClean="0"/>
              <a:t>obedience to law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Critics argue that </a:t>
            </a:r>
            <a:r>
              <a:rPr lang="en-US" b="1" dirty="0" smtClean="0"/>
              <a:t>law without moral conscience</a:t>
            </a:r>
            <a:r>
              <a:rPr lang="en-US" dirty="0" smtClean="0"/>
              <a:t> can justify immoral or oppressive actions by the state.</a:t>
            </a:r>
          </a:p>
          <a:p>
            <a:endParaRPr lang="en-US" dirty="0" smtClean="0"/>
          </a:p>
          <a:p>
            <a:r>
              <a:rPr lang="en-US" b="1" dirty="0" smtClean="0"/>
              <a:t>5. Contradiction in the Idea of Consent</a:t>
            </a:r>
          </a:p>
          <a:p>
            <a:r>
              <a:rPr lang="en-US" dirty="0" smtClean="0"/>
              <a:t>Hobbes’s concept of a </a:t>
            </a:r>
            <a:r>
              <a:rPr lang="en-US" b="1" dirty="0" smtClean="0"/>
              <a:t>social contract</a:t>
            </a:r>
            <a:r>
              <a:rPr lang="en-US" dirty="0" smtClean="0"/>
              <a:t> is contradictory.</a:t>
            </a:r>
          </a:p>
          <a:p>
            <a:r>
              <a:rPr lang="en-US" dirty="0" smtClean="0"/>
              <a:t>If people </a:t>
            </a:r>
            <a:r>
              <a:rPr lang="en-US" b="1" dirty="0" smtClean="0"/>
              <a:t>completely surrender</a:t>
            </a:r>
            <a:r>
              <a:rPr lang="en-US" dirty="0" smtClean="0"/>
              <a:t> their rights to the sovereign, they </a:t>
            </a:r>
            <a:r>
              <a:rPr lang="en-US" b="1" dirty="0" smtClean="0"/>
              <a:t>lose all real freedom and consent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contract that destroys the liberty of those who made it </a:t>
            </a:r>
            <a:r>
              <a:rPr lang="en-US" b="1" dirty="0" smtClean="0"/>
              <a:t>ceases to be valid or voluntary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5715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6. Unrealistic and Hypothetical Nature</a:t>
            </a:r>
          </a:p>
          <a:p>
            <a:r>
              <a:rPr lang="en-US" dirty="0" smtClean="0"/>
              <a:t>Critics point out that Hobbes’s </a:t>
            </a:r>
            <a:r>
              <a:rPr lang="en-US" b="1" dirty="0" smtClean="0"/>
              <a:t>State of Nature</a:t>
            </a:r>
            <a:r>
              <a:rPr lang="en-US" dirty="0" smtClean="0"/>
              <a:t> and </a:t>
            </a:r>
            <a:r>
              <a:rPr lang="en-US" b="1" dirty="0" smtClean="0"/>
              <a:t>Social Contract</a:t>
            </a:r>
            <a:r>
              <a:rPr lang="en-US" dirty="0" smtClean="0"/>
              <a:t> are </a:t>
            </a:r>
            <a:r>
              <a:rPr lang="en-US" b="1" dirty="0" smtClean="0"/>
              <a:t>imaginary and </a:t>
            </a:r>
            <a:r>
              <a:rPr lang="en-US" b="1" dirty="0" err="1" smtClean="0"/>
              <a:t>ahistorical</a:t>
            </a:r>
            <a:r>
              <a:rPr lang="en-US" dirty="0" smtClean="0"/>
              <a:t> — there is no evidence that such a contract ever took place.</a:t>
            </a:r>
          </a:p>
          <a:p>
            <a:r>
              <a:rPr lang="en-US" dirty="0" smtClean="0"/>
              <a:t>It is a </a:t>
            </a:r>
            <a:r>
              <a:rPr lang="en-US" b="1" dirty="0" smtClean="0"/>
              <a:t>philosophical fiction</a:t>
            </a:r>
            <a:r>
              <a:rPr lang="en-US" dirty="0" smtClean="0"/>
              <a:t>, not a historical explanation of how governments actually formed.</a:t>
            </a:r>
          </a:p>
          <a:p>
            <a:endParaRPr lang="en-US" dirty="0" smtClean="0"/>
          </a:p>
          <a:p>
            <a:r>
              <a:rPr lang="en-US" b="1" dirty="0" smtClean="0"/>
              <a:t>7. Neglect of Individual Rights</a:t>
            </a:r>
          </a:p>
          <a:p>
            <a:r>
              <a:rPr lang="en-US" dirty="0" smtClean="0"/>
              <a:t>Hobbes gives almost </a:t>
            </a:r>
            <a:r>
              <a:rPr lang="en-US" b="1" dirty="0" smtClean="0"/>
              <a:t>no importance to individual liberty or rights</a:t>
            </a:r>
            <a:r>
              <a:rPr lang="en-US" dirty="0" smtClean="0"/>
              <a:t> once the state is established.</a:t>
            </a:r>
          </a:p>
          <a:p>
            <a:r>
              <a:rPr lang="en-US" dirty="0" smtClean="0"/>
              <a:t>Citizens must obey the sovereign unconditionally, even if their personal rights are violated.</a:t>
            </a:r>
          </a:p>
          <a:p>
            <a:r>
              <a:rPr lang="en-US" dirty="0" smtClean="0"/>
              <a:t>This contradicts the principles of </a:t>
            </a:r>
            <a:r>
              <a:rPr lang="en-US" b="1" dirty="0" smtClean="0"/>
              <a:t>modern democracy and human rights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8. Overemphasis on Fear and Coercion</a:t>
            </a:r>
          </a:p>
          <a:p>
            <a:r>
              <a:rPr lang="en-US" dirty="0" smtClean="0"/>
              <a:t>Hobbes believed that obedience to authority should be maintained through </a:t>
            </a:r>
            <a:r>
              <a:rPr lang="en-US" b="1" dirty="0" smtClean="0"/>
              <a:t>fear of punishment</a:t>
            </a:r>
            <a:r>
              <a:rPr lang="en-US" dirty="0" smtClean="0"/>
              <a:t>, not moral duty or civic virtue.</a:t>
            </a:r>
          </a:p>
          <a:p>
            <a:r>
              <a:rPr lang="en-US" dirty="0" smtClean="0"/>
              <a:t>Critics argue this view creates a </a:t>
            </a:r>
            <a:r>
              <a:rPr lang="en-US" b="1" dirty="0" smtClean="0"/>
              <a:t>repressive and fearful society</a:t>
            </a:r>
            <a:r>
              <a:rPr lang="en-US" dirty="0" smtClean="0"/>
              <a:t> rather than one based on cooperation and justice.</a:t>
            </a:r>
          </a:p>
          <a:p>
            <a:endParaRPr lang="en-US" dirty="0" smtClean="0"/>
          </a:p>
          <a:p>
            <a:r>
              <a:rPr lang="en-US" b="1" dirty="0" smtClean="0"/>
              <a:t>9. Absence of Separation of Powers</a:t>
            </a:r>
          </a:p>
          <a:p>
            <a:r>
              <a:rPr lang="en-US" dirty="0" smtClean="0"/>
              <a:t>Hobbes’s model lacks the </a:t>
            </a:r>
            <a:r>
              <a:rPr lang="en-US" b="1" dirty="0" smtClean="0"/>
              <a:t>division of powers</a:t>
            </a:r>
            <a:r>
              <a:rPr lang="en-US" dirty="0" smtClean="0"/>
              <a:t> (legislative, executive, judicial).</a:t>
            </a:r>
          </a:p>
          <a:p>
            <a:r>
              <a:rPr lang="en-US" dirty="0" smtClean="0"/>
              <a:t>All authority is concentrated in the hands of one ruler or body, increasing the risk of </a:t>
            </a:r>
            <a:r>
              <a:rPr lang="en-US" b="1" dirty="0" smtClean="0"/>
              <a:t>abuse of power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Later thinkers like </a:t>
            </a:r>
            <a:r>
              <a:rPr lang="en-US" b="1" dirty="0" smtClean="0"/>
              <a:t>Montesquieu</a:t>
            </a:r>
            <a:r>
              <a:rPr lang="en-US" dirty="0" smtClean="0"/>
              <a:t> argued that separation of powers is essential to prevent tyranny.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10. Conflict with Democratic Ideals</a:t>
            </a:r>
          </a:p>
          <a:p>
            <a:r>
              <a:rPr lang="en-US" dirty="0" smtClean="0"/>
              <a:t>Hobbes’s political system is </a:t>
            </a:r>
            <a:r>
              <a:rPr lang="en-US" b="1" dirty="0" smtClean="0"/>
              <a:t>undemocratic</a:t>
            </a:r>
            <a:r>
              <a:rPr lang="en-US" dirty="0" smtClean="0"/>
              <a:t>, as it denies </a:t>
            </a:r>
            <a:r>
              <a:rPr lang="en-US" b="1" dirty="0" smtClean="0"/>
              <a:t>people’s participation, accountability, and equality</a:t>
            </a:r>
            <a:r>
              <a:rPr lang="en-US" dirty="0" smtClean="0"/>
              <a:t> in governance.</a:t>
            </a:r>
          </a:p>
          <a:p>
            <a:r>
              <a:rPr lang="en-US" dirty="0" smtClean="0"/>
              <a:t>Modern political theory values </a:t>
            </a:r>
            <a:r>
              <a:rPr lang="en-US" b="1" dirty="0" smtClean="0"/>
              <a:t>popular sovereignty</a:t>
            </a:r>
            <a:r>
              <a:rPr lang="en-US" dirty="0" smtClean="0"/>
              <a:t> and </a:t>
            </a:r>
            <a:r>
              <a:rPr lang="en-US" b="1" dirty="0" smtClean="0"/>
              <a:t>rule of law</a:t>
            </a:r>
            <a:r>
              <a:rPr lang="en-US" dirty="0" smtClean="0"/>
              <a:t>, which Hobbes’s absolute sovereign disregards.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2. The Nature of the Contract</a:t>
            </a:r>
          </a:p>
          <a:p>
            <a:r>
              <a:rPr lang="en-US" dirty="0" smtClean="0"/>
              <a:t>The contract is an </a:t>
            </a:r>
            <a:r>
              <a:rPr lang="en-US" b="1" dirty="0" smtClean="0"/>
              <a:t>imaginary or hypothetical agreement</a:t>
            </a:r>
            <a:r>
              <a:rPr lang="en-US" dirty="0" smtClean="0"/>
              <a:t>, not a historical event.</a:t>
            </a:r>
          </a:p>
          <a:p>
            <a:r>
              <a:rPr lang="en-US" dirty="0" smtClean="0"/>
              <a:t>It represents the </a:t>
            </a:r>
            <a:r>
              <a:rPr lang="en-US" b="1" dirty="0" smtClean="0"/>
              <a:t>rational decision</a:t>
            </a:r>
            <a:r>
              <a:rPr lang="en-US" dirty="0" smtClean="0"/>
              <a:t> of individuals to form a society and government.</a:t>
            </a:r>
          </a:p>
          <a:p>
            <a:r>
              <a:rPr lang="en-US" dirty="0" smtClean="0"/>
              <a:t>Individuals collectively agree to </a:t>
            </a:r>
            <a:r>
              <a:rPr lang="en-US" b="1" dirty="0" smtClean="0"/>
              <a:t>obey common laws</a:t>
            </a:r>
            <a:r>
              <a:rPr lang="en-US" dirty="0" smtClean="0"/>
              <a:t> and recognize a </a:t>
            </a:r>
            <a:r>
              <a:rPr lang="en-US" b="1" dirty="0" smtClean="0"/>
              <a:t>sovereign authority</a:t>
            </a:r>
            <a:r>
              <a:rPr lang="en-US" dirty="0" smtClean="0"/>
              <a:t> to ensure peace and justice.</a:t>
            </a:r>
          </a:p>
          <a:p>
            <a:endParaRPr lang="en-US" dirty="0" smtClean="0"/>
          </a:p>
          <a:p>
            <a:r>
              <a:rPr lang="en-US" b="1" dirty="0" smtClean="0"/>
              <a:t>3. Purpose of the Social Contract</a:t>
            </a:r>
          </a:p>
          <a:p>
            <a:r>
              <a:rPr lang="en-US" dirty="0" smtClean="0"/>
              <a:t>To </a:t>
            </a:r>
            <a:r>
              <a:rPr lang="en-US" b="1" dirty="0" smtClean="0"/>
              <a:t>end the chaos</a:t>
            </a:r>
            <a:r>
              <a:rPr lang="en-US" dirty="0" smtClean="0"/>
              <a:t> and insecurity of the State of Nature.</a:t>
            </a:r>
          </a:p>
          <a:p>
            <a:r>
              <a:rPr lang="en-US" dirty="0" smtClean="0"/>
              <a:t>To establish a </a:t>
            </a:r>
            <a:r>
              <a:rPr lang="en-US" b="1" dirty="0" smtClean="0"/>
              <a:t>civil society</a:t>
            </a:r>
            <a:r>
              <a:rPr lang="en-US" dirty="0" smtClean="0"/>
              <a:t> governed by laws.</a:t>
            </a:r>
          </a:p>
          <a:p>
            <a:r>
              <a:rPr lang="en-US" dirty="0" smtClean="0"/>
              <a:t>To protect </a:t>
            </a:r>
            <a:r>
              <a:rPr lang="en-US" b="1" dirty="0" smtClean="0"/>
              <a:t>life, liberty, and property</a:t>
            </a:r>
            <a:r>
              <a:rPr lang="en-US" dirty="0" smtClean="0"/>
              <a:t> (as later expanded by Locke and Rousseau).</a:t>
            </a:r>
          </a:p>
          <a:p>
            <a:r>
              <a:rPr lang="en-US" dirty="0" smtClean="0"/>
              <a:t>To create a system where </a:t>
            </a:r>
            <a:r>
              <a:rPr lang="en-US" b="1" dirty="0" smtClean="0"/>
              <a:t>individual rights</a:t>
            </a:r>
            <a:r>
              <a:rPr lang="en-US" dirty="0" smtClean="0"/>
              <a:t> are balanced with </a:t>
            </a:r>
            <a:r>
              <a:rPr lang="en-US" b="1" dirty="0" smtClean="0"/>
              <a:t>collective order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4. According to Thomas Hobbes</a:t>
            </a:r>
          </a:p>
          <a:p>
            <a:r>
              <a:rPr lang="en-US" dirty="0" smtClean="0"/>
              <a:t>For Hobbes, the Social Contract meant </a:t>
            </a:r>
            <a:r>
              <a:rPr lang="en-US" b="1" dirty="0" smtClean="0"/>
              <a:t>absolute submission to a sovereign</a:t>
            </a:r>
            <a:r>
              <a:rPr lang="en-US" dirty="0" smtClean="0"/>
              <a:t> (the Leviathan).</a:t>
            </a:r>
          </a:p>
          <a:p>
            <a:r>
              <a:rPr lang="en-US" dirty="0" smtClean="0"/>
              <a:t>People give up all rights except the right to life, and in return, the sovereign provides </a:t>
            </a:r>
            <a:r>
              <a:rPr lang="en-US" b="1" dirty="0" smtClean="0"/>
              <a:t>law, order, and protection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ensures peace and prevents the “war of every man against every man.”</a:t>
            </a:r>
          </a:p>
          <a:p>
            <a:endParaRPr lang="en-US" dirty="0" smtClean="0"/>
          </a:p>
          <a:p>
            <a:r>
              <a:rPr lang="en-US" b="1" dirty="0" smtClean="0"/>
              <a:t>5. Theoretical Essence</a:t>
            </a:r>
          </a:p>
          <a:p>
            <a:r>
              <a:rPr lang="en-US" dirty="0" smtClean="0"/>
              <a:t>The Social Contract Theory is both a </a:t>
            </a:r>
            <a:r>
              <a:rPr lang="en-US" b="1" dirty="0" smtClean="0"/>
              <a:t>moral and political</a:t>
            </a:r>
            <a:r>
              <a:rPr lang="en-US" dirty="0" smtClean="0"/>
              <a:t> concept.</a:t>
            </a:r>
          </a:p>
          <a:p>
            <a:r>
              <a:rPr lang="en-US" dirty="0" smtClean="0"/>
              <a:t>It justifies political authority based on </a:t>
            </a:r>
            <a:r>
              <a:rPr lang="en-US" b="1" dirty="0" smtClean="0"/>
              <a:t>consent</a:t>
            </a:r>
            <a:r>
              <a:rPr lang="en-US" dirty="0" smtClean="0"/>
              <a:t> rather than divine or hereditary right.</a:t>
            </a:r>
          </a:p>
          <a:p>
            <a:r>
              <a:rPr lang="en-US" dirty="0" smtClean="0"/>
              <a:t>It represents a </a:t>
            </a:r>
            <a:r>
              <a:rPr lang="en-US" b="1" dirty="0" smtClean="0"/>
              <a:t>shift from traditional to modern political thinking</a:t>
            </a:r>
            <a:r>
              <a:rPr lang="en-US" dirty="0" smtClean="0"/>
              <a:t>, emphasizing </a:t>
            </a:r>
            <a:r>
              <a:rPr lang="en-US" b="1" dirty="0" smtClean="0"/>
              <a:t>reason, equality, and human choice</a:t>
            </a:r>
            <a:r>
              <a:rPr lang="en-US" dirty="0" smtClean="0"/>
              <a:t> in forming governments.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Human Nature According to Thomas Hobbes</a:t>
            </a:r>
          </a:p>
          <a:p>
            <a:r>
              <a:rPr lang="en-US" dirty="0" smtClean="0"/>
              <a:t>Thomas Hobbes’s understanding of </a:t>
            </a:r>
            <a:r>
              <a:rPr lang="en-US" b="1" dirty="0" smtClean="0"/>
              <a:t>human nature</a:t>
            </a:r>
            <a:r>
              <a:rPr lang="en-US" dirty="0" smtClean="0"/>
              <a:t> is central to his </a:t>
            </a:r>
            <a:r>
              <a:rPr lang="en-US" b="1" dirty="0" smtClean="0"/>
              <a:t>Social Contract Theory</a:t>
            </a:r>
            <a:r>
              <a:rPr lang="en-US" dirty="0" smtClean="0"/>
              <a:t>. He believed that political order and authority are necessary because of the </a:t>
            </a:r>
            <a:r>
              <a:rPr lang="en-US" b="1" dirty="0" smtClean="0"/>
              <a:t>selfish and competitive instincts</a:t>
            </a:r>
            <a:r>
              <a:rPr lang="en-US" dirty="0" smtClean="0"/>
              <a:t> inherent in human beings. His ideas about human nature are mainly expressed in his famous work </a:t>
            </a:r>
            <a:r>
              <a:rPr lang="en-US" b="1" i="1" dirty="0" smtClean="0"/>
              <a:t>Leviathan</a:t>
            </a:r>
            <a:r>
              <a:rPr lang="en-US" b="1" dirty="0" smtClean="0"/>
              <a:t> (1651)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1. Humans as Self-Interested Beings</a:t>
            </a:r>
          </a:p>
          <a:p>
            <a:r>
              <a:rPr lang="en-US" dirty="0" smtClean="0"/>
              <a:t>Hobbes viewed humans as </a:t>
            </a:r>
            <a:r>
              <a:rPr lang="en-US" b="1" dirty="0" smtClean="0"/>
              <a:t>fundamentally self-interested</a:t>
            </a:r>
            <a:r>
              <a:rPr lang="en-US" dirty="0" smtClean="0"/>
              <a:t> and motivated by the desire for </a:t>
            </a:r>
            <a:r>
              <a:rPr lang="en-US" b="1" dirty="0" smtClean="0"/>
              <a:t>self-preservation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Every individual acts to maximize personal gain and avoid harm or pain.</a:t>
            </a:r>
          </a:p>
          <a:p>
            <a:r>
              <a:rPr lang="en-US" dirty="0" smtClean="0"/>
              <a:t>There is no natural tendency toward cooperation or morality without external authority.</a:t>
            </a:r>
          </a:p>
          <a:p>
            <a:r>
              <a:rPr lang="en-US" dirty="0" smtClean="0"/>
              <a:t>“Of the voluntary acts of every man, the object is some good to himself.” — </a:t>
            </a:r>
            <a:r>
              <a:rPr lang="en-US" i="1" dirty="0" smtClean="0"/>
              <a:t>Hobbes, Leviathan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2. Equality of Ability and Vulnerability</a:t>
            </a:r>
          </a:p>
          <a:p>
            <a:r>
              <a:rPr lang="en-US" dirty="0" smtClean="0"/>
              <a:t>All humans are </a:t>
            </a:r>
            <a:r>
              <a:rPr lang="en-US" b="1" dirty="0" smtClean="0"/>
              <a:t>naturally equal</a:t>
            </a:r>
            <a:r>
              <a:rPr lang="en-US" dirty="0" smtClean="0"/>
              <a:t> in physical and mental capacities.</a:t>
            </a:r>
          </a:p>
          <a:p>
            <a:r>
              <a:rPr lang="en-US" dirty="0" smtClean="0"/>
              <a:t>Even if one person is stronger or smarter, the weaker can still harm the stronger (for example, through alliances or deception).</a:t>
            </a:r>
          </a:p>
          <a:p>
            <a:r>
              <a:rPr lang="en-US" dirty="0" smtClean="0"/>
              <a:t>This equality leads to </a:t>
            </a:r>
            <a:r>
              <a:rPr lang="en-US" b="1" dirty="0" smtClean="0"/>
              <a:t>mutual fear and suspicion</a:t>
            </a:r>
            <a:r>
              <a:rPr lang="en-US" dirty="0" smtClean="0"/>
              <a:t>, as no one is secure from the threat of others.</a:t>
            </a:r>
          </a:p>
          <a:p>
            <a:endParaRPr lang="en-US" dirty="0" smtClean="0"/>
          </a:p>
          <a:p>
            <a:r>
              <a:rPr lang="en-US" b="1" dirty="0" smtClean="0"/>
              <a:t>3. Passions and Desires</a:t>
            </a:r>
          </a:p>
          <a:p>
            <a:r>
              <a:rPr lang="en-US" dirty="0" smtClean="0"/>
              <a:t>Human behavior is driven by </a:t>
            </a:r>
            <a:r>
              <a:rPr lang="en-US" b="1" dirty="0" smtClean="0"/>
              <a:t>passions</a:t>
            </a:r>
            <a:r>
              <a:rPr lang="en-US" dirty="0" smtClean="0"/>
              <a:t>, especially:</a:t>
            </a:r>
          </a:p>
          <a:p>
            <a:pPr lvl="1"/>
            <a:r>
              <a:rPr lang="en-US" b="1" dirty="0" smtClean="0"/>
              <a:t>Desire for power</a:t>
            </a:r>
            <a:r>
              <a:rPr lang="en-US" dirty="0" smtClean="0"/>
              <a:t> – to achieve future goods.</a:t>
            </a:r>
          </a:p>
          <a:p>
            <a:pPr lvl="1"/>
            <a:r>
              <a:rPr lang="en-US" b="1" dirty="0" smtClean="0"/>
              <a:t>Fear of death</a:t>
            </a:r>
            <a:r>
              <a:rPr lang="en-US" dirty="0" smtClean="0"/>
              <a:t> – the strongest motivator toward peace and order.</a:t>
            </a:r>
          </a:p>
          <a:p>
            <a:pPr lvl="1"/>
            <a:r>
              <a:rPr lang="en-US" b="1" dirty="0" smtClean="0"/>
              <a:t>Desire for comfort and reputation</a:t>
            </a:r>
            <a:r>
              <a:rPr lang="en-US" dirty="0" smtClean="0"/>
              <a:t> – leading to conflict and competition.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4. Absence of Morality in Natural State</a:t>
            </a:r>
          </a:p>
          <a:p>
            <a:r>
              <a:rPr lang="en-US" dirty="0" smtClean="0"/>
              <a:t>In the </a:t>
            </a:r>
            <a:r>
              <a:rPr lang="en-US" b="1" dirty="0" smtClean="0"/>
              <a:t>State of Nature</a:t>
            </a:r>
            <a:r>
              <a:rPr lang="en-US" dirty="0" smtClean="0"/>
              <a:t>, there are </a:t>
            </a:r>
            <a:r>
              <a:rPr lang="en-US" b="1" dirty="0" smtClean="0"/>
              <a:t>no moral or legal standards</a:t>
            </a:r>
            <a:r>
              <a:rPr lang="en-US" dirty="0" smtClean="0"/>
              <a:t> because there is no common authority.</a:t>
            </a:r>
          </a:p>
          <a:p>
            <a:r>
              <a:rPr lang="en-US" dirty="0" smtClean="0"/>
              <a:t>Concepts like justice, right, and wrong have no meaning without a governing power.</a:t>
            </a:r>
          </a:p>
          <a:p>
            <a:r>
              <a:rPr lang="en-US" dirty="0" smtClean="0"/>
              <a:t>Morality arises </a:t>
            </a:r>
            <a:r>
              <a:rPr lang="en-US" b="1" dirty="0" smtClean="0"/>
              <a:t>only after</a:t>
            </a:r>
            <a:r>
              <a:rPr lang="en-US" dirty="0" smtClean="0"/>
              <a:t> the establishment of a sovereign who enforces laws.</a:t>
            </a:r>
          </a:p>
          <a:p>
            <a:r>
              <a:rPr lang="en-US" dirty="0" smtClean="0"/>
              <a:t>“Where there is no common power, there is no law; where no law, no injustice.” — </a:t>
            </a:r>
            <a:r>
              <a:rPr lang="en-US" i="1" dirty="0" smtClean="0"/>
              <a:t>Leviathan</a:t>
            </a:r>
          </a:p>
          <a:p>
            <a:endParaRPr lang="en-US" dirty="0" smtClean="0"/>
          </a:p>
          <a:p>
            <a:r>
              <a:rPr lang="en-US" b="1" dirty="0" smtClean="0"/>
              <a:t>5. Rationality and Fear as Sources of Order</a:t>
            </a:r>
          </a:p>
          <a:p>
            <a:r>
              <a:rPr lang="en-US" dirty="0" smtClean="0"/>
              <a:t>Despite their selfishness, humans are </a:t>
            </a:r>
            <a:r>
              <a:rPr lang="en-US" b="1" dirty="0" smtClean="0"/>
              <a:t>rational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They realize that continued conflict threatens survival.</a:t>
            </a:r>
          </a:p>
          <a:p>
            <a:r>
              <a:rPr lang="en-US" dirty="0" smtClean="0"/>
              <a:t>This rational calculation leads people to </a:t>
            </a:r>
            <a:r>
              <a:rPr lang="en-US" b="1" dirty="0" smtClean="0"/>
              <a:t>seek peace</a:t>
            </a:r>
            <a:r>
              <a:rPr lang="en-US" dirty="0" smtClean="0"/>
              <a:t> through a </a:t>
            </a:r>
            <a:r>
              <a:rPr lang="en-US" b="1" dirty="0" smtClean="0"/>
              <a:t>social contract</a:t>
            </a:r>
            <a:r>
              <a:rPr lang="en-US" dirty="0" smtClean="0"/>
              <a:t>, surrendering certain freedoms to a powerful authority.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b="1" dirty="0" smtClean="0"/>
              <a:t>6. Pessimistic View of Human Nature</a:t>
            </a:r>
          </a:p>
          <a:p>
            <a:r>
              <a:rPr lang="en-US" dirty="0" smtClean="0"/>
              <a:t>Hobbes’s view is often described as </a:t>
            </a:r>
            <a:r>
              <a:rPr lang="en-US" b="1" dirty="0" smtClean="0"/>
              <a:t>pessimistic</a:t>
            </a:r>
            <a:r>
              <a:rPr lang="en-US" dirty="0" smtClean="0"/>
              <a:t>, because he believed that without strong government, humans would live in a constant state of </a:t>
            </a:r>
            <a:r>
              <a:rPr lang="en-US" b="1" dirty="0" smtClean="0"/>
              <a:t>war and insecurity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Life in this condition, he famously said, would be:</a:t>
            </a:r>
          </a:p>
          <a:p>
            <a:r>
              <a:rPr lang="en-US" dirty="0" smtClean="0"/>
              <a:t>“Solitary, poor, nasty, brutish, and short.”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</TotalTime>
  <Words>3235</Words>
  <Application>Microsoft Office PowerPoint</Application>
  <PresentationFormat>On-screen Show (4:3)</PresentationFormat>
  <Paragraphs>281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Origin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Contract Theory </dc:title>
  <dc:creator>Admin</dc:creator>
  <cp:lastModifiedBy>Admin</cp:lastModifiedBy>
  <cp:revision>9</cp:revision>
  <dcterms:created xsi:type="dcterms:W3CDTF">2006-08-16T00:00:00Z</dcterms:created>
  <dcterms:modified xsi:type="dcterms:W3CDTF">2026-03-16T04:46:32Z</dcterms:modified>
</cp:coreProperties>
</file>