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8579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143000"/>
            <a:ext cx="80010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Topic: Thomas </a:t>
            </a:r>
            <a:r>
              <a:rPr lang="en-US" b="1" dirty="0" smtClean="0"/>
              <a:t>Hobbes (</a:t>
            </a:r>
            <a:r>
              <a:rPr lang="en-US" b="1" dirty="0" smtClean="0"/>
              <a:t>1588–1679- The State of Nature</a:t>
            </a:r>
          </a:p>
          <a:p>
            <a:r>
              <a:rPr lang="en-US" b="1" dirty="0" smtClean="0"/>
              <a:t>Presented by- </a:t>
            </a:r>
            <a:r>
              <a:rPr lang="en-US" b="1" dirty="0" err="1" smtClean="0"/>
              <a:t>Pranjal</a:t>
            </a:r>
            <a:r>
              <a:rPr lang="en-US" b="1" dirty="0" smtClean="0"/>
              <a:t> </a:t>
            </a:r>
            <a:r>
              <a:rPr lang="en-US" b="1" dirty="0" err="1" smtClean="0"/>
              <a:t>Patiri</a:t>
            </a:r>
            <a:endParaRPr lang="en-US" b="1" dirty="0" smtClean="0"/>
          </a:p>
          <a:p>
            <a:r>
              <a:rPr lang="en-US" b="1" dirty="0" smtClean="0"/>
              <a:t>Associate Professor</a:t>
            </a:r>
          </a:p>
          <a:p>
            <a:r>
              <a:rPr lang="en-US" b="1" dirty="0" smtClean="0"/>
              <a:t>Department of Political Science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Human Nature According to Thomas Hobbes</a:t>
            </a:r>
          </a:p>
          <a:p>
            <a:endParaRPr lang="en-US" b="1" dirty="0" smtClean="0"/>
          </a:p>
          <a:p>
            <a:r>
              <a:rPr lang="en-US" b="1" dirty="0" smtClean="0"/>
              <a:t>1. Central Idea</a:t>
            </a:r>
          </a:p>
          <a:p>
            <a:r>
              <a:rPr lang="en-US" dirty="0" smtClean="0"/>
              <a:t>Hobbes believed that </a:t>
            </a:r>
            <a:r>
              <a:rPr lang="en-US" b="1" dirty="0" smtClean="0"/>
              <a:t>understanding human nature</a:t>
            </a:r>
            <a:r>
              <a:rPr lang="en-US" dirty="0" smtClean="0"/>
              <a:t> is essential to explain the need for government and laws.</a:t>
            </a:r>
          </a:p>
          <a:p>
            <a:r>
              <a:rPr lang="en-US" dirty="0" smtClean="0"/>
              <a:t>He viewed human beings as </a:t>
            </a:r>
            <a:r>
              <a:rPr lang="en-US" b="1" dirty="0" smtClean="0"/>
              <a:t>rational but self-interested creatures</a:t>
            </a:r>
            <a:r>
              <a:rPr lang="en-US" dirty="0" smtClean="0"/>
              <a:t>, primarily motivated by </a:t>
            </a:r>
            <a:r>
              <a:rPr lang="en-US" b="1" dirty="0" smtClean="0"/>
              <a:t>desire, fear, and self-preservation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outlook on human nature was </a:t>
            </a:r>
            <a:r>
              <a:rPr lang="en-US" b="1" dirty="0" smtClean="0"/>
              <a:t>realistic and pessimistic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Self-Interest and Desire</a:t>
            </a:r>
          </a:p>
          <a:p>
            <a:r>
              <a:rPr lang="en-US" dirty="0" smtClean="0"/>
              <a:t>Every human action, according to Hobbes, is driven by </a:t>
            </a:r>
            <a:r>
              <a:rPr lang="en-US" b="1" dirty="0" smtClean="0"/>
              <a:t>self-interest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naturally seek what gives them </a:t>
            </a:r>
            <a:r>
              <a:rPr lang="en-US" b="1" dirty="0" smtClean="0"/>
              <a:t>pleasure</a:t>
            </a:r>
            <a:r>
              <a:rPr lang="en-US" dirty="0" smtClean="0"/>
              <a:t> and avoid what causes </a:t>
            </a:r>
            <a:r>
              <a:rPr lang="en-US" b="1" dirty="0" smtClean="0"/>
              <a:t>pain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main motive behind human behavior is the </a:t>
            </a:r>
            <a:r>
              <a:rPr lang="en-US" b="1" dirty="0" smtClean="0"/>
              <a:t>pursuit of power and security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wrote:</a:t>
            </a:r>
          </a:p>
          <a:p>
            <a:r>
              <a:rPr lang="en-US" dirty="0" smtClean="0"/>
              <a:t>“A perpetual and restless desire of power after power, that ceased  only in death.”</a:t>
            </a:r>
          </a:p>
          <a:p>
            <a:endParaRPr lang="en-US" dirty="0" smtClean="0"/>
          </a:p>
          <a:p>
            <a:r>
              <a:rPr lang="en-US" b="1" dirty="0" smtClean="0"/>
              <a:t>3. Equality of Human Beings</a:t>
            </a:r>
          </a:p>
          <a:p>
            <a:r>
              <a:rPr lang="en-US" dirty="0" smtClean="0"/>
              <a:t>Hobbes argued that all people are </a:t>
            </a:r>
            <a:r>
              <a:rPr lang="en-US" b="1" dirty="0" smtClean="0"/>
              <a:t>naturally equal</a:t>
            </a:r>
            <a:r>
              <a:rPr lang="en-US" dirty="0" smtClean="0"/>
              <a:t> in the State of Nature.</a:t>
            </a:r>
          </a:p>
          <a:p>
            <a:r>
              <a:rPr lang="en-US" dirty="0" smtClean="0"/>
              <a:t>Even if some are stronger or smarter, everyone has the </a:t>
            </a:r>
            <a:r>
              <a:rPr lang="en-US" b="1" dirty="0" smtClean="0"/>
              <a:t>capacity to harm or kill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equality creates </a:t>
            </a:r>
            <a:r>
              <a:rPr lang="en-US" b="1" dirty="0" smtClean="0"/>
              <a:t>competition and fear</a:t>
            </a:r>
            <a:r>
              <a:rPr lang="en-US" dirty="0" smtClean="0"/>
              <a:t>, leading to conflict.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4. Fear and Insecurity</a:t>
            </a:r>
          </a:p>
          <a:p>
            <a:r>
              <a:rPr lang="en-US" dirty="0" smtClean="0"/>
              <a:t>The most powerful emotion in humans, according to Hobbes, is </a:t>
            </a:r>
            <a:r>
              <a:rPr lang="en-US" b="1" dirty="0" smtClean="0"/>
              <a:t>fear</a:t>
            </a:r>
            <a:r>
              <a:rPr lang="en-US" dirty="0" smtClean="0"/>
              <a:t>—especially the </a:t>
            </a:r>
            <a:r>
              <a:rPr lang="en-US" b="1" dirty="0" smtClean="0"/>
              <a:t>fear of death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there is no authority in the State of Nature, everyone lives in </a:t>
            </a:r>
            <a:r>
              <a:rPr lang="en-US" b="1" dirty="0" smtClean="0"/>
              <a:t>constant insecurity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fear ultimately drives people to seek </a:t>
            </a:r>
            <a:r>
              <a:rPr lang="en-US" b="1" dirty="0" smtClean="0"/>
              <a:t>peace</a:t>
            </a:r>
            <a:r>
              <a:rPr lang="en-US" dirty="0" smtClean="0"/>
              <a:t> through the creation of a </a:t>
            </a:r>
            <a:r>
              <a:rPr lang="en-US" b="1" dirty="0" smtClean="0"/>
              <a:t>social contract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Reason and Rationality</a:t>
            </a:r>
          </a:p>
          <a:p>
            <a:r>
              <a:rPr lang="en-US" dirty="0" smtClean="0"/>
              <a:t>Although humans are selfish, Hobbes believed they are also </a:t>
            </a:r>
            <a:r>
              <a:rPr lang="en-US" b="1" dirty="0" smtClean="0"/>
              <a:t>rational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Through reason, they understand that living in a state of constant conflict is harmful.</a:t>
            </a:r>
          </a:p>
          <a:p>
            <a:r>
              <a:rPr lang="en-US" dirty="0" smtClean="0"/>
              <a:t>This rationality leads them to </a:t>
            </a:r>
            <a:r>
              <a:rPr lang="en-US" b="1" dirty="0" smtClean="0"/>
              <a:t>form a government</a:t>
            </a:r>
            <a:r>
              <a:rPr lang="en-US" dirty="0" smtClean="0"/>
              <a:t> to ensure safety and stability.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6. </a:t>
            </a:r>
            <a:r>
              <a:rPr lang="en-US" b="1" dirty="0" err="1" smtClean="0"/>
              <a:t>Conflictual</a:t>
            </a:r>
            <a:r>
              <a:rPr lang="en-US" b="1" dirty="0" smtClean="0"/>
              <a:t> Nature of Man</a:t>
            </a:r>
          </a:p>
          <a:p>
            <a:r>
              <a:rPr lang="en-US" dirty="0" smtClean="0"/>
              <a:t>Hobbes saw human relations as dominated by three causes of conflict:</a:t>
            </a:r>
          </a:p>
          <a:p>
            <a:pPr lvl="1"/>
            <a:r>
              <a:rPr lang="en-US" b="1" dirty="0" smtClean="0"/>
              <a:t>Competition</a:t>
            </a:r>
            <a:r>
              <a:rPr lang="en-US" dirty="0" smtClean="0"/>
              <a:t> – for gain.</a:t>
            </a:r>
          </a:p>
          <a:p>
            <a:pPr lvl="1"/>
            <a:r>
              <a:rPr lang="en-US" b="1" dirty="0" smtClean="0"/>
              <a:t>Diffidence (Fear)</a:t>
            </a:r>
            <a:r>
              <a:rPr lang="en-US" dirty="0" smtClean="0"/>
              <a:t> – for safety.</a:t>
            </a:r>
          </a:p>
          <a:p>
            <a:pPr lvl="1"/>
            <a:r>
              <a:rPr lang="en-US" b="1" dirty="0" smtClean="0"/>
              <a:t>Glory</a:t>
            </a:r>
            <a:r>
              <a:rPr lang="en-US" dirty="0" smtClean="0"/>
              <a:t> – for reputation and honor.</a:t>
            </a:r>
          </a:p>
          <a:p>
            <a:r>
              <a:rPr lang="en-US" dirty="0" smtClean="0"/>
              <a:t>These causes make the State of Nature a </a:t>
            </a:r>
            <a:r>
              <a:rPr lang="en-US" b="1" dirty="0" smtClean="0"/>
              <a:t>state of war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7. Moral Implications</a:t>
            </a:r>
          </a:p>
          <a:p>
            <a:r>
              <a:rPr lang="en-US" dirty="0" smtClean="0"/>
              <a:t>In the State of Nature, </a:t>
            </a:r>
            <a:r>
              <a:rPr lang="en-US" b="1" dirty="0" smtClean="0"/>
              <a:t>moral values</a:t>
            </a:r>
            <a:r>
              <a:rPr lang="en-US" dirty="0" smtClean="0"/>
              <a:t> like justice or injustice do not exist, since there is no common authority.</a:t>
            </a:r>
          </a:p>
          <a:p>
            <a:r>
              <a:rPr lang="en-US" dirty="0" smtClean="0"/>
              <a:t>Morality and law arise </a:t>
            </a:r>
            <a:r>
              <a:rPr lang="en-US" b="1" dirty="0" smtClean="0"/>
              <a:t>only after the establishment of the State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Summary Table</a:t>
            </a:r>
          </a:p>
          <a:p>
            <a:r>
              <a:rPr lang="en-US" dirty="0" smtClean="0"/>
              <a:t>Aspect			Hobbes’ View</a:t>
            </a:r>
          </a:p>
          <a:p>
            <a:r>
              <a:rPr lang="en-US" dirty="0" smtClean="0"/>
              <a:t>Nature of Man---		Selfish, power-seeking, and 				fearful</a:t>
            </a:r>
          </a:p>
          <a:p>
            <a:r>
              <a:rPr lang="en-US" dirty="0" smtClean="0"/>
              <a:t>Guiding Emotions-	Desire and fear</a:t>
            </a:r>
            <a:br>
              <a:rPr lang="en-US" dirty="0" smtClean="0"/>
            </a:br>
            <a:r>
              <a:rPr lang="en-US" dirty="0" smtClean="0"/>
              <a:t>Equality--			Natural equality leads to 					conflict</a:t>
            </a:r>
          </a:p>
          <a:p>
            <a:r>
              <a:rPr lang="en-US" dirty="0" smtClean="0"/>
              <a:t>Rationality--		Enables humans to seek peace 				and form government</a:t>
            </a:r>
          </a:p>
          <a:p>
            <a:r>
              <a:rPr lang="en-US" dirty="0" smtClean="0"/>
              <a:t>Goal of Action--		Self-preservation and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Life in the State of Nature</a:t>
            </a:r>
          </a:p>
          <a:p>
            <a:r>
              <a:rPr lang="en-US" b="1" dirty="0" smtClean="0"/>
              <a:t>1. Absence of Authority and Law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there is </a:t>
            </a:r>
            <a:r>
              <a:rPr lang="en-US" b="1" dirty="0" smtClean="0"/>
              <a:t>no government, no ruler, no laws, and no moral authority</a:t>
            </a:r>
            <a:r>
              <a:rPr lang="en-US" dirty="0" smtClean="0"/>
              <a:t> to control human behavior.</a:t>
            </a:r>
          </a:p>
          <a:p>
            <a:r>
              <a:rPr lang="en-US" dirty="0" smtClean="0"/>
              <a:t>Each person acts solely according to their </a:t>
            </a:r>
            <a:r>
              <a:rPr lang="en-US" b="1" dirty="0" smtClean="0"/>
              <a:t>own will and desires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is </a:t>
            </a:r>
            <a:r>
              <a:rPr lang="en-US" b="1" dirty="0" smtClean="0"/>
              <a:t>no common power</a:t>
            </a:r>
            <a:r>
              <a:rPr lang="en-US" dirty="0" smtClean="0"/>
              <a:t> to enforce justice or settle disputes.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2. Complete Freedom</a:t>
            </a:r>
          </a:p>
          <a:p>
            <a:r>
              <a:rPr lang="en-US" dirty="0" smtClean="0"/>
              <a:t>Everyone has </a:t>
            </a:r>
            <a:r>
              <a:rPr lang="en-US" b="1" dirty="0" smtClean="0"/>
              <a:t>complete liberty</a:t>
            </a:r>
            <a:r>
              <a:rPr lang="en-US" dirty="0" smtClean="0"/>
              <a:t> to do whatever they believe is necessary for their </a:t>
            </a:r>
            <a:r>
              <a:rPr lang="en-US" b="1" dirty="0" smtClean="0"/>
              <a:t>survival and self-interest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absolute freedom leads to </a:t>
            </a:r>
            <a:r>
              <a:rPr lang="en-US" b="1" dirty="0" smtClean="0"/>
              <a:t>conflict</a:t>
            </a:r>
            <a:r>
              <a:rPr lang="en-US" dirty="0" smtClean="0"/>
              <a:t>, as individuals pursue their goals without restraint.</a:t>
            </a:r>
          </a:p>
          <a:p>
            <a:r>
              <a:rPr lang="en-US" dirty="0" smtClean="0"/>
              <a:t>There are </a:t>
            </a:r>
            <a:r>
              <a:rPr lang="en-US" b="1" dirty="0" smtClean="0"/>
              <a:t>no rights or duties</a:t>
            </a:r>
            <a:r>
              <a:rPr lang="en-US" dirty="0" smtClean="0"/>
              <a:t>, since there is </a:t>
            </a:r>
            <a:r>
              <a:rPr lang="en-US" b="1" dirty="0" smtClean="0"/>
              <a:t>no legal framework</a:t>
            </a:r>
            <a:r>
              <a:rPr lang="en-US" dirty="0" smtClean="0"/>
              <a:t> to define them.</a:t>
            </a:r>
          </a:p>
          <a:p>
            <a:endParaRPr lang="en-US" dirty="0" smtClean="0"/>
          </a:p>
          <a:p>
            <a:r>
              <a:rPr lang="en-US" b="1" dirty="0" smtClean="0"/>
              <a:t>3. Constant State of War</a:t>
            </a:r>
          </a:p>
          <a:p>
            <a:r>
              <a:rPr lang="en-US" dirty="0" smtClean="0"/>
              <a:t>Hobbes described the State of Nature as a </a:t>
            </a:r>
            <a:r>
              <a:rPr lang="en-US" b="1" dirty="0" smtClean="0"/>
              <a:t>“war of every man against every man.”</a:t>
            </a:r>
            <a:endParaRPr lang="en-US" dirty="0" smtClean="0"/>
          </a:p>
          <a:p>
            <a:r>
              <a:rPr lang="en-US" dirty="0" smtClean="0"/>
              <a:t>Conflict arises because humans are:</a:t>
            </a:r>
          </a:p>
          <a:p>
            <a:pPr lvl="1"/>
            <a:r>
              <a:rPr lang="en-US" b="1" dirty="0" smtClean="0"/>
              <a:t>Competitive</a:t>
            </a:r>
            <a:r>
              <a:rPr lang="en-US" dirty="0" smtClean="0"/>
              <a:t> (for gain),</a:t>
            </a:r>
          </a:p>
          <a:p>
            <a:pPr lvl="1"/>
            <a:r>
              <a:rPr lang="en-US" b="1" dirty="0" smtClean="0"/>
              <a:t>Fearful</a:t>
            </a:r>
            <a:r>
              <a:rPr lang="en-US" dirty="0" smtClean="0"/>
              <a:t> (for safety), and</a:t>
            </a:r>
          </a:p>
          <a:p>
            <a:pPr lvl="1"/>
            <a:r>
              <a:rPr lang="en-US" b="1" dirty="0" smtClean="0"/>
              <a:t>Proud</a:t>
            </a:r>
            <a:r>
              <a:rPr lang="en-US" dirty="0" smtClean="0"/>
              <a:t> (for reputation).</a:t>
            </a:r>
          </a:p>
          <a:p>
            <a:r>
              <a:rPr lang="en-US" dirty="0" smtClean="0"/>
              <a:t>Everyone lives in </a:t>
            </a:r>
            <a:r>
              <a:rPr lang="en-US" b="1" dirty="0" smtClean="0"/>
              <a:t>fear of attack</a:t>
            </a:r>
            <a:r>
              <a:rPr lang="en-US" dirty="0" smtClean="0"/>
              <a:t>, and violence becomes common.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4. Lack of Security and Peace</a:t>
            </a:r>
          </a:p>
          <a:p>
            <a:r>
              <a:rPr lang="en-US" dirty="0" smtClean="0"/>
              <a:t>Without an authority to ensure safety, </a:t>
            </a:r>
            <a:r>
              <a:rPr lang="en-US" b="1" dirty="0" smtClean="0"/>
              <a:t>life is full of fear, danger, and 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is </a:t>
            </a:r>
            <a:r>
              <a:rPr lang="en-US" b="1" dirty="0" smtClean="0"/>
              <a:t>no trust or cooperation</a:t>
            </a:r>
            <a:r>
              <a:rPr lang="en-US" dirty="0" smtClean="0"/>
              <a:t> among individuals.</a:t>
            </a:r>
          </a:p>
          <a:p>
            <a:r>
              <a:rPr lang="en-US" dirty="0" smtClean="0"/>
              <a:t>Hobbes wrote:</a:t>
            </a:r>
          </a:p>
          <a:p>
            <a:r>
              <a:rPr lang="en-US" dirty="0" smtClean="0"/>
              <a:t>“There is continual fear, and danger of violent death.”</a:t>
            </a:r>
          </a:p>
          <a:p>
            <a:endParaRPr lang="en-US" dirty="0" smtClean="0"/>
          </a:p>
          <a:p>
            <a:r>
              <a:rPr lang="en-US" b="1" dirty="0" smtClean="0"/>
              <a:t>5. Absence of Industry and Progress</a:t>
            </a:r>
          </a:p>
          <a:p>
            <a:r>
              <a:rPr lang="en-US" dirty="0" smtClean="0"/>
              <a:t>Since no one is safe, there is </a:t>
            </a:r>
            <a:r>
              <a:rPr lang="en-US" b="1" dirty="0" smtClean="0"/>
              <a:t>no agriculture, trade, culture, or scientific progress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cannot plan for the future or enjoy peace.</a:t>
            </a:r>
          </a:p>
          <a:p>
            <a:r>
              <a:rPr lang="en-US" dirty="0" smtClean="0"/>
              <a:t>Life becomes focused only on </a:t>
            </a:r>
            <a:r>
              <a:rPr lang="en-US" b="1" dirty="0" smtClean="0"/>
              <a:t>immediate survival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6. Famous Description</a:t>
            </a:r>
          </a:p>
          <a:p>
            <a:r>
              <a:rPr lang="en-US" dirty="0" smtClean="0"/>
              <a:t>Hobbes famously summarized life in the State of Nature as: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Solitary, poor, nasty, brutish, and short.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This phrase captures the </a:t>
            </a:r>
            <a:r>
              <a:rPr lang="en-US" b="1" dirty="0" smtClean="0"/>
              <a:t>miserable and insecure existence</a:t>
            </a:r>
            <a:r>
              <a:rPr lang="en-US" dirty="0" smtClean="0"/>
              <a:t> of humans without authority.</a:t>
            </a:r>
          </a:p>
          <a:p>
            <a:endParaRPr lang="en-US" dirty="0" smtClean="0"/>
          </a:p>
          <a:p>
            <a:r>
              <a:rPr lang="en-US" b="1" dirty="0" smtClean="0"/>
              <a:t>7. The Need for Social Contract</a:t>
            </a:r>
          </a:p>
          <a:p>
            <a:r>
              <a:rPr lang="en-US" dirty="0" smtClean="0"/>
              <a:t>The misery of life in the State of Nature leads people to realize the need for </a:t>
            </a:r>
            <a:r>
              <a:rPr lang="en-US" b="1" dirty="0" smtClean="0"/>
              <a:t>peace and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Through </a:t>
            </a:r>
            <a:r>
              <a:rPr lang="en-US" b="1" dirty="0" smtClean="0"/>
              <a:t>reason and fear</a:t>
            </a:r>
            <a:r>
              <a:rPr lang="en-US" dirty="0" smtClean="0"/>
              <a:t>, humans agree to </a:t>
            </a:r>
            <a:r>
              <a:rPr lang="en-US" b="1" dirty="0" smtClean="0"/>
              <a:t>surrender some of their freedom</a:t>
            </a:r>
            <a:r>
              <a:rPr lang="en-US" dirty="0" smtClean="0"/>
              <a:t> to a sovereign authority.</a:t>
            </a:r>
          </a:p>
          <a:p>
            <a:r>
              <a:rPr lang="en-US" dirty="0" smtClean="0"/>
              <a:t>This agreement forms the basis of </a:t>
            </a:r>
            <a:r>
              <a:rPr lang="en-US" b="1" dirty="0" smtClean="0"/>
              <a:t>civil society and government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b="1" dirty="0" smtClean="0"/>
              <a:t>Summary Table</a:t>
            </a:r>
          </a:p>
          <a:p>
            <a:r>
              <a:rPr lang="en-US" b="1" dirty="0" smtClean="0"/>
              <a:t>Aspect		Condition in State of Nature</a:t>
            </a:r>
          </a:p>
          <a:p>
            <a:r>
              <a:rPr lang="en-US" dirty="0" smtClean="0"/>
              <a:t>Authority	--	None</a:t>
            </a:r>
          </a:p>
          <a:p>
            <a:r>
              <a:rPr lang="en-US" dirty="0" smtClean="0"/>
              <a:t>Freedom--	Unlimited, but dangerous</a:t>
            </a:r>
          </a:p>
          <a:p>
            <a:r>
              <a:rPr lang="en-US" dirty="0" smtClean="0"/>
              <a:t>Security--		Constant fear and violence</a:t>
            </a:r>
          </a:p>
          <a:p>
            <a:r>
              <a:rPr lang="en-US" dirty="0" smtClean="0"/>
              <a:t>Human Relations--	Conflict and distrust</a:t>
            </a:r>
          </a:p>
          <a:p>
            <a:r>
              <a:rPr lang="en-US" dirty="0" smtClean="0"/>
              <a:t>Economic Activity--	Absent</a:t>
            </a:r>
          </a:p>
          <a:p>
            <a:r>
              <a:rPr lang="en-US" dirty="0" smtClean="0"/>
              <a:t>Quality of Life--		Solitary, poor, nasty, brutish, 				and short</a:t>
            </a:r>
          </a:p>
          <a:p>
            <a:r>
              <a:rPr lang="en-US" dirty="0" smtClean="0"/>
              <a:t>Outcome	--		Leads to formation of the 				Social Contract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Life Sketch of Thomas Hobbes (1588–1679)</a:t>
            </a:r>
          </a:p>
          <a:p>
            <a:pPr algn="just"/>
            <a:r>
              <a:rPr lang="en-US" b="1" dirty="0" smtClean="0"/>
              <a:t>Early Life</a:t>
            </a:r>
          </a:p>
          <a:p>
            <a:pPr algn="just"/>
            <a:r>
              <a:rPr lang="en-US" b="1" dirty="0" smtClean="0"/>
              <a:t>Born:</a:t>
            </a:r>
            <a:r>
              <a:rPr lang="en-US" dirty="0" smtClean="0"/>
              <a:t> April 5, 1588, in </a:t>
            </a:r>
            <a:r>
              <a:rPr lang="en-US" dirty="0" err="1" smtClean="0"/>
              <a:t>Malmesbury</a:t>
            </a:r>
            <a:r>
              <a:rPr lang="en-US" dirty="0" smtClean="0"/>
              <a:t>, Wiltshire, England.</a:t>
            </a:r>
          </a:p>
          <a:p>
            <a:pPr algn="just"/>
            <a:r>
              <a:rPr lang="en-US" dirty="0" smtClean="0"/>
              <a:t>His father was a clergyman, but Hobbes was largely raised by his wealthy uncle after his father fled due to a local dispute.</a:t>
            </a:r>
          </a:p>
          <a:p>
            <a:pPr algn="just"/>
            <a:r>
              <a:rPr lang="en-US" dirty="0" smtClean="0"/>
              <a:t>He was a </a:t>
            </a:r>
            <a:r>
              <a:rPr lang="en-US" b="1" dirty="0" smtClean="0"/>
              <a:t>child of fear</a:t>
            </a:r>
            <a:r>
              <a:rPr lang="en-US" dirty="0" smtClean="0"/>
              <a:t>, as he was born during the year of the </a:t>
            </a:r>
            <a:r>
              <a:rPr lang="en-US" b="1" dirty="0" smtClean="0"/>
              <a:t>Spanish Armada</a:t>
            </a:r>
            <a:r>
              <a:rPr lang="en-US" dirty="0" smtClean="0"/>
              <a:t>; Hobbes famously said,</a:t>
            </a:r>
          </a:p>
          <a:p>
            <a:pPr algn="just"/>
            <a:r>
              <a:rPr lang="en-US" dirty="0" smtClean="0"/>
              <a:t>“My mother gave birth to twins—myself and fear.”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Causes of Conflict in the State of Nature</a:t>
            </a:r>
          </a:p>
          <a:p>
            <a:r>
              <a:rPr lang="en-US" b="1" dirty="0" smtClean="0"/>
              <a:t>1. Introduction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there is </a:t>
            </a:r>
            <a:r>
              <a:rPr lang="en-US" b="1" dirty="0" smtClean="0"/>
              <a:t>no government or common authority</a:t>
            </a:r>
            <a:r>
              <a:rPr lang="en-US" dirty="0" smtClean="0"/>
              <a:t> to enforce rules or ensure peace.</a:t>
            </a:r>
          </a:p>
          <a:p>
            <a:r>
              <a:rPr lang="en-US" dirty="0" smtClean="0"/>
              <a:t>Every individual acts according to their </a:t>
            </a:r>
            <a:r>
              <a:rPr lang="en-US" b="1" dirty="0" smtClean="0"/>
              <a:t>own desires, interests, and fears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a result, conflict is </a:t>
            </a:r>
            <a:r>
              <a:rPr lang="en-US" b="1" dirty="0" smtClean="0"/>
              <a:t>inevitable and continuous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identified </a:t>
            </a:r>
            <a:r>
              <a:rPr lang="en-US" b="1" dirty="0" smtClean="0"/>
              <a:t>three main causes of conflict</a:t>
            </a:r>
            <a:r>
              <a:rPr lang="en-US" dirty="0" smtClean="0"/>
              <a:t> among human beings in this condition:</a:t>
            </a:r>
            <a:br>
              <a:rPr lang="en-US" dirty="0" smtClean="0"/>
            </a:br>
            <a:r>
              <a:rPr lang="en-US" b="1" dirty="0" smtClean="0"/>
              <a:t>Competition, Diffidence (Fear), and Glory.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Competition (For Gain)</a:t>
            </a:r>
          </a:p>
          <a:p>
            <a:r>
              <a:rPr lang="en-US" dirty="0" smtClean="0"/>
              <a:t>People compete to acquire what they want — such as </a:t>
            </a:r>
            <a:r>
              <a:rPr lang="en-US" b="1" dirty="0" smtClean="0"/>
              <a:t>wealth, resources, power, or possessions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resources are limited, individuals try to </a:t>
            </a:r>
            <a:r>
              <a:rPr lang="en-US" b="1" dirty="0" smtClean="0"/>
              <a:t>outdo or overpower others</a:t>
            </a:r>
            <a:r>
              <a:rPr lang="en-US" dirty="0" smtClean="0"/>
              <a:t> to achieve their goals.</a:t>
            </a:r>
          </a:p>
          <a:p>
            <a:r>
              <a:rPr lang="en-US" dirty="0" smtClean="0"/>
              <a:t>This struggle for gain leads to </a:t>
            </a:r>
            <a:r>
              <a:rPr lang="en-US" b="1" dirty="0" smtClean="0"/>
              <a:t>violence, theft, and aggression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Fighting for land, food, or shelter.</a:t>
            </a:r>
          </a:p>
          <a:p>
            <a:endParaRPr lang="en-US" dirty="0" smtClean="0"/>
          </a:p>
          <a:p>
            <a:r>
              <a:rPr lang="en-US" b="1" dirty="0" smtClean="0"/>
              <a:t>3. Diffidence (For Safety)</a:t>
            </a:r>
          </a:p>
          <a:p>
            <a:r>
              <a:rPr lang="en-US" dirty="0" smtClean="0"/>
              <a:t>“Diffidence” means </a:t>
            </a:r>
            <a:r>
              <a:rPr lang="en-US" b="1" dirty="0" smtClean="0"/>
              <a:t>fear or mistrust of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State of Nature, everyone fears being attacked or harmed by others.</a:t>
            </a:r>
          </a:p>
          <a:p>
            <a:r>
              <a:rPr lang="en-US" dirty="0" smtClean="0"/>
              <a:t>To ensure personal safety, individuals may </a:t>
            </a:r>
            <a:r>
              <a:rPr lang="en-US" b="1" dirty="0" smtClean="0"/>
              <a:t>strike first</a:t>
            </a:r>
            <a:r>
              <a:rPr lang="en-US" dirty="0" smtClean="0"/>
              <a:t> or take </a:t>
            </a:r>
            <a:r>
              <a:rPr lang="en-US" b="1" dirty="0" smtClean="0"/>
              <a:t>pre-emptive actions</a:t>
            </a:r>
            <a:r>
              <a:rPr lang="en-US" dirty="0" smtClean="0"/>
              <a:t> against others.</a:t>
            </a:r>
          </a:p>
          <a:p>
            <a:r>
              <a:rPr lang="en-US" dirty="0" smtClean="0"/>
              <a:t>This mutual suspicion creates a </a:t>
            </a:r>
            <a:r>
              <a:rPr lang="en-US" b="1" dirty="0" smtClean="0"/>
              <a:t>cycle of insecurity and violence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Glory (For Reputation or Honor)</a:t>
            </a:r>
          </a:p>
          <a:p>
            <a:r>
              <a:rPr lang="en-US" dirty="0" smtClean="0"/>
              <a:t>Human beings desire </a:t>
            </a:r>
            <a:r>
              <a:rPr lang="en-US" b="1" dirty="0" smtClean="0"/>
              <a:t>respect, recognition, and status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fight to defend their </a:t>
            </a:r>
            <a:r>
              <a:rPr lang="en-US" b="1" dirty="0" smtClean="0"/>
              <a:t>honor, pride, or reputation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Even small insults or challenges can lead to </a:t>
            </a:r>
            <a:r>
              <a:rPr lang="en-US" b="1" dirty="0" smtClean="0"/>
              <a:t>conflict and revenge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cause reflects the </a:t>
            </a:r>
            <a:r>
              <a:rPr lang="en-US" b="1" dirty="0" smtClean="0"/>
              <a:t>emotional and psychological side</a:t>
            </a:r>
            <a:r>
              <a:rPr lang="en-US" dirty="0" smtClean="0"/>
              <a:t> of human behavior.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6477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Consequences (Nature)of the State of Nature</a:t>
            </a:r>
          </a:p>
          <a:p>
            <a:r>
              <a:rPr lang="en-US" b="1" dirty="0" smtClean="0"/>
              <a:t>1. Introduction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there is </a:t>
            </a:r>
            <a:r>
              <a:rPr lang="en-US" b="1" dirty="0" smtClean="0"/>
              <a:t>no government, no law, and no moral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individual acts on </a:t>
            </a:r>
            <a:r>
              <a:rPr lang="en-US" b="1" dirty="0" smtClean="0"/>
              <a:t>self-interest and instinct for survival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absence of order leads to </a:t>
            </a:r>
            <a:r>
              <a:rPr lang="en-US" b="1" dirty="0" smtClean="0"/>
              <a:t>chaos, fear, and insecurity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described this condition as a </a:t>
            </a:r>
            <a:r>
              <a:rPr lang="en-US" b="1" dirty="0" smtClean="0"/>
              <a:t>“state of war — of every man against every man.”</a:t>
            </a:r>
          </a:p>
          <a:p>
            <a:endParaRPr lang="en-US" dirty="0" smtClean="0"/>
          </a:p>
          <a:p>
            <a:r>
              <a:rPr lang="en-US" b="1" dirty="0" smtClean="0"/>
              <a:t>2. Constant Fear and Insecurity</a:t>
            </a:r>
          </a:p>
          <a:p>
            <a:r>
              <a:rPr lang="en-US" dirty="0" smtClean="0"/>
              <a:t>People live in </a:t>
            </a:r>
            <a:r>
              <a:rPr lang="en-US" b="1" dirty="0" smtClean="0"/>
              <a:t>constant fear of attack and death</a:t>
            </a:r>
            <a:r>
              <a:rPr lang="en-US" dirty="0" smtClean="0"/>
              <a:t> because there is no authority to protect them.</a:t>
            </a:r>
          </a:p>
          <a:p>
            <a:r>
              <a:rPr lang="en-US" dirty="0" smtClean="0"/>
              <a:t>No one can trust another person, as all act according to self-interest.</a:t>
            </a:r>
          </a:p>
          <a:p>
            <a:r>
              <a:rPr lang="en-US" dirty="0" smtClean="0"/>
              <a:t>Life becomes unstable and filled with anxiety.</a:t>
            </a:r>
          </a:p>
          <a:p>
            <a:r>
              <a:rPr lang="en-US" dirty="0" smtClean="0"/>
              <a:t>Hobbes stated that in such a condition, people live in </a:t>
            </a:r>
            <a:r>
              <a:rPr lang="en-US" b="1" dirty="0" smtClean="0"/>
              <a:t>“continual fear and danger of violent death.”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Absence of Justice and Morality</a:t>
            </a:r>
          </a:p>
          <a:p>
            <a:r>
              <a:rPr lang="en-US" dirty="0" smtClean="0"/>
              <a:t>In the State of Nature, </a:t>
            </a:r>
            <a:r>
              <a:rPr lang="en-US" b="1" dirty="0" smtClean="0"/>
              <a:t>concepts like justice, right, and wrong have no meaning</a:t>
            </a:r>
            <a:r>
              <a:rPr lang="en-US" dirty="0" smtClean="0"/>
              <a:t>, since they depend on laws and a governing power.</a:t>
            </a:r>
          </a:p>
          <a:p>
            <a:r>
              <a:rPr lang="en-US" dirty="0" smtClean="0"/>
              <a:t>Without a social contract, there are </a:t>
            </a:r>
            <a:r>
              <a:rPr lang="en-US" b="1" dirty="0" smtClean="0"/>
              <a:t>no moral obligations or duties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Everyone has the </a:t>
            </a:r>
            <a:r>
              <a:rPr lang="en-US" b="1" dirty="0" smtClean="0"/>
              <a:t>natural right</a:t>
            </a:r>
            <a:r>
              <a:rPr lang="en-US" dirty="0" smtClean="0"/>
              <a:t> to do anything necessary for self-preservation, even if it harms others.</a:t>
            </a:r>
          </a:p>
          <a:p>
            <a:endParaRPr lang="en-US" dirty="0" smtClean="0"/>
          </a:p>
          <a:p>
            <a:r>
              <a:rPr lang="en-US" b="1" dirty="0" smtClean="0"/>
              <a:t>4. No Property or Ownership</a:t>
            </a:r>
          </a:p>
          <a:p>
            <a:r>
              <a:rPr lang="en-US" dirty="0" smtClean="0"/>
              <a:t>There can be </a:t>
            </a:r>
            <a:r>
              <a:rPr lang="en-US" b="1" dirty="0" smtClean="0"/>
              <a:t>no secure property or possessions</a:t>
            </a:r>
            <a:r>
              <a:rPr lang="en-US" dirty="0" smtClean="0"/>
              <a:t>, as there are </a:t>
            </a:r>
            <a:r>
              <a:rPr lang="en-US" b="1" dirty="0" smtClean="0"/>
              <a:t>no laws to define ownership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one person possesses today may be taken by another tomorrow through force.</a:t>
            </a:r>
          </a:p>
          <a:p>
            <a:r>
              <a:rPr lang="en-US" dirty="0" smtClean="0"/>
              <a:t>Property rights arise </a:t>
            </a:r>
            <a:r>
              <a:rPr lang="en-US" b="1" dirty="0" smtClean="0"/>
              <a:t>only after the creation of civil society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5. No Industry, Trade, or Progress</a:t>
            </a:r>
          </a:p>
          <a:p>
            <a:r>
              <a:rPr lang="en-US" dirty="0" smtClean="0"/>
              <a:t>Insecurity prevents people from engaging in productive activities such as </a:t>
            </a:r>
            <a:r>
              <a:rPr lang="en-US" b="1" dirty="0" smtClean="0"/>
              <a:t>farming, trade, or invention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is no stability for planning or cooperation.</a:t>
            </a:r>
          </a:p>
          <a:p>
            <a:r>
              <a:rPr lang="en-US" dirty="0" smtClean="0"/>
              <a:t>Hobbes said there is </a:t>
            </a:r>
            <a:r>
              <a:rPr lang="en-US" b="1" dirty="0" smtClean="0"/>
              <a:t>“no industry, no arts, no letters, no society.”</a:t>
            </a:r>
            <a:endParaRPr lang="en-US" dirty="0" smtClean="0"/>
          </a:p>
          <a:p>
            <a:r>
              <a:rPr lang="en-US" dirty="0" smtClean="0"/>
              <a:t>As a result, </a:t>
            </a:r>
            <a:r>
              <a:rPr lang="en-US" b="1" dirty="0" smtClean="0"/>
              <a:t>civilization cannot develop</a:t>
            </a:r>
            <a:r>
              <a:rPr lang="en-US" dirty="0" smtClean="0"/>
              <a:t> in such a condition.</a:t>
            </a:r>
          </a:p>
          <a:p>
            <a:endParaRPr lang="en-US" dirty="0" smtClean="0"/>
          </a:p>
          <a:p>
            <a:r>
              <a:rPr lang="en-US" b="1" dirty="0" smtClean="0"/>
              <a:t>6. Misery of Human Life</a:t>
            </a:r>
          </a:p>
          <a:p>
            <a:r>
              <a:rPr lang="en-US" dirty="0" smtClean="0"/>
              <a:t>Human life in the State of Nature is filled with </a:t>
            </a:r>
            <a:r>
              <a:rPr lang="en-US" b="1" dirty="0" smtClean="0"/>
              <a:t>hardship, violence, and fear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summarized it in his famous phrase:</a:t>
            </a:r>
          </a:p>
          <a:p>
            <a:r>
              <a:rPr lang="en-US" dirty="0" smtClean="0"/>
              <a:t>“The life of man [in the State of Nature] is </a:t>
            </a:r>
            <a:r>
              <a:rPr lang="en-US" b="1" dirty="0" smtClean="0"/>
              <a:t>solitary, poor, nasty, brutish, and short.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7. Emergence of the Need for Government</a:t>
            </a:r>
          </a:p>
          <a:p>
            <a:r>
              <a:rPr lang="en-US" dirty="0" smtClean="0"/>
              <a:t>The miserable conditions of the State of Nature push humans to seek </a:t>
            </a:r>
            <a:r>
              <a:rPr lang="en-US" b="1" dirty="0" smtClean="0"/>
              <a:t>peace and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Through </a:t>
            </a:r>
            <a:r>
              <a:rPr lang="en-US" b="1" dirty="0" smtClean="0"/>
              <a:t>reason</a:t>
            </a:r>
            <a:r>
              <a:rPr lang="en-US" dirty="0" smtClean="0"/>
              <a:t>, they realize the need to </a:t>
            </a:r>
            <a:r>
              <a:rPr lang="en-US" b="1" dirty="0" smtClean="0"/>
              <a:t>form a social contract</a:t>
            </a:r>
            <a:r>
              <a:rPr lang="en-US" dirty="0" smtClean="0"/>
              <a:t> and </a:t>
            </a:r>
            <a:r>
              <a:rPr lang="en-US" b="1" dirty="0" smtClean="0"/>
              <a:t>create a sovereign authority</a:t>
            </a:r>
            <a:r>
              <a:rPr lang="en-US" dirty="0" smtClean="0"/>
              <a:t> to ensure protection and stability.</a:t>
            </a:r>
          </a:p>
          <a:p>
            <a:r>
              <a:rPr lang="en-US" dirty="0" smtClean="0"/>
              <a:t>This marks the </a:t>
            </a:r>
            <a:r>
              <a:rPr lang="en-US" b="1" dirty="0" smtClean="0"/>
              <a:t>beginning of civil society and political order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Significance of Hobbes’ Theory of the State of Nature</a:t>
            </a:r>
          </a:p>
          <a:p>
            <a:r>
              <a:rPr lang="en-US" b="1" dirty="0" smtClean="0"/>
              <a:t>1. Foundation of Modern Political Philosophy</a:t>
            </a:r>
          </a:p>
          <a:p>
            <a:r>
              <a:rPr lang="en-US" dirty="0" smtClean="0"/>
              <a:t>Hobbes is often regarded as the </a:t>
            </a:r>
            <a:r>
              <a:rPr lang="en-US" b="1" dirty="0" smtClean="0"/>
              <a:t>founder of modern political thought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idea of the </a:t>
            </a:r>
            <a:r>
              <a:rPr lang="en-US" i="1" dirty="0" smtClean="0"/>
              <a:t>State of Nature</a:t>
            </a:r>
            <a:r>
              <a:rPr lang="en-US" dirty="0" smtClean="0"/>
              <a:t> provided a </a:t>
            </a:r>
            <a:r>
              <a:rPr lang="en-US" b="1" dirty="0" smtClean="0"/>
              <a:t>scientific and rational explanation</a:t>
            </a:r>
            <a:r>
              <a:rPr lang="en-US" dirty="0" smtClean="0"/>
              <a:t> for the </a:t>
            </a:r>
            <a:r>
              <a:rPr lang="en-US" b="1" dirty="0" smtClean="0"/>
              <a:t>origin of the State and government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Moved away from </a:t>
            </a:r>
            <a:r>
              <a:rPr lang="en-US" b="1" dirty="0" smtClean="0"/>
              <a:t>divine or religious justification</a:t>
            </a:r>
            <a:r>
              <a:rPr lang="en-US" dirty="0" smtClean="0"/>
              <a:t> of authority to a </a:t>
            </a:r>
            <a:r>
              <a:rPr lang="en-US" b="1" dirty="0" smtClean="0"/>
              <a:t>human-centered, contractual</a:t>
            </a:r>
            <a:r>
              <a:rPr lang="en-US" dirty="0" smtClean="0"/>
              <a:t> approach.</a:t>
            </a:r>
          </a:p>
          <a:p>
            <a:endParaRPr lang="en-US" dirty="0" smtClean="0"/>
          </a:p>
          <a:p>
            <a:r>
              <a:rPr lang="en-US" b="1" dirty="0" smtClean="0"/>
              <a:t>2. Justification for Political Authority</a:t>
            </a:r>
          </a:p>
          <a:p>
            <a:r>
              <a:rPr lang="en-US" dirty="0" smtClean="0"/>
              <a:t>The theory explains </a:t>
            </a:r>
            <a:r>
              <a:rPr lang="en-US" b="1" dirty="0" smtClean="0"/>
              <a:t>why political authority is necessary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shows that without a central power, life would be chaotic and insecure.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State and laws are not natural</a:t>
            </a:r>
            <a:r>
              <a:rPr lang="en-US" dirty="0" smtClean="0"/>
              <a:t>, but </a:t>
            </a:r>
            <a:r>
              <a:rPr lang="en-US" b="1" dirty="0" smtClean="0"/>
              <a:t>created by humans</a:t>
            </a:r>
            <a:r>
              <a:rPr lang="en-US" dirty="0" smtClean="0"/>
              <a:t> to ensure peace and protection.</a:t>
            </a:r>
          </a:p>
          <a:p>
            <a:r>
              <a:rPr lang="en-US" dirty="0" smtClean="0"/>
              <a:t>Thus, government is a </a:t>
            </a:r>
            <a:r>
              <a:rPr lang="en-US" b="1" dirty="0" smtClean="0"/>
              <a:t>rational necessity</a:t>
            </a:r>
            <a:r>
              <a:rPr lang="en-US" dirty="0" smtClean="0"/>
              <a:t>, not a divine gift.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3. Basis of the Social Contract</a:t>
            </a:r>
          </a:p>
          <a:p>
            <a:r>
              <a:rPr lang="en-US" dirty="0" smtClean="0"/>
              <a:t>Hobbes’ concept of the State of Nature directly led to the </a:t>
            </a:r>
            <a:r>
              <a:rPr lang="en-US" b="1" dirty="0" smtClean="0"/>
              <a:t>Social Contract Theory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</a:t>
            </a:r>
            <a:r>
              <a:rPr lang="en-US" b="1" dirty="0" smtClean="0"/>
              <a:t>voluntarily surrender their natural freedoms</a:t>
            </a:r>
            <a:r>
              <a:rPr lang="en-US" dirty="0" smtClean="0"/>
              <a:t> to form a government that ensures </a:t>
            </a:r>
            <a:r>
              <a:rPr lang="en-US" b="1" dirty="0" smtClean="0"/>
              <a:t>security and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contract is the </a:t>
            </a:r>
            <a:r>
              <a:rPr lang="en-US" b="1" dirty="0" smtClean="0"/>
              <a:t>foundation of civil society and sovereignty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Emphasis on Security and Order</a:t>
            </a:r>
          </a:p>
          <a:p>
            <a:r>
              <a:rPr lang="en-US" dirty="0" smtClean="0"/>
              <a:t>Hobbes prioritized </a:t>
            </a:r>
            <a:r>
              <a:rPr lang="en-US" b="1" dirty="0" smtClean="0"/>
              <a:t>security over liberty</a:t>
            </a:r>
            <a:r>
              <a:rPr lang="en-US" dirty="0" smtClean="0"/>
              <a:t>, arguing that peace and safety are </a:t>
            </a:r>
            <a:r>
              <a:rPr lang="en-US" b="1" dirty="0" smtClean="0"/>
              <a:t>the primary goals of political life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theory emphasizes that </a:t>
            </a:r>
            <a:r>
              <a:rPr lang="en-US" b="1" dirty="0" smtClean="0"/>
              <a:t>without order, freedom and rights have no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idea is still relevant in modern discussions on </a:t>
            </a:r>
            <a:r>
              <a:rPr lang="en-US" b="1" dirty="0" smtClean="0"/>
              <a:t>law, governance, and national security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5. Influence on Later Thinkers</a:t>
            </a:r>
          </a:p>
          <a:p>
            <a:r>
              <a:rPr lang="en-US" dirty="0" smtClean="0"/>
              <a:t>Hobbes’ ideas influenced later philosophers like </a:t>
            </a:r>
            <a:r>
              <a:rPr lang="en-US" b="1" dirty="0" smtClean="0"/>
              <a:t>John Locke</a:t>
            </a:r>
            <a:r>
              <a:rPr lang="en-US" dirty="0" smtClean="0"/>
              <a:t> and </a:t>
            </a:r>
            <a:r>
              <a:rPr lang="en-US" b="1" dirty="0" smtClean="0"/>
              <a:t>Jean-Jacques Rousseau</a:t>
            </a:r>
            <a:r>
              <a:rPr lang="en-US" dirty="0" smtClean="0"/>
              <a:t>, who developed their own versions of the social contract.</a:t>
            </a:r>
          </a:p>
          <a:p>
            <a:r>
              <a:rPr lang="en-US" dirty="0" smtClean="0"/>
              <a:t>Although they disagreed with Hobbes’ </a:t>
            </a:r>
            <a:r>
              <a:rPr lang="en-US" b="1" dirty="0" smtClean="0"/>
              <a:t>absolute sovereignty</a:t>
            </a:r>
            <a:r>
              <a:rPr lang="en-US" dirty="0" smtClean="0"/>
              <a:t>, his model laid the </a:t>
            </a:r>
            <a:r>
              <a:rPr lang="en-US" b="1" dirty="0" smtClean="0"/>
              <a:t>intellectual groundwork</a:t>
            </a:r>
            <a:r>
              <a:rPr lang="en-US" dirty="0" smtClean="0"/>
              <a:t> for them.</a:t>
            </a:r>
          </a:p>
          <a:p>
            <a:r>
              <a:rPr lang="en-US" dirty="0" smtClean="0"/>
              <a:t>Also influenced modern </a:t>
            </a:r>
            <a:r>
              <a:rPr lang="en-US" b="1" dirty="0" smtClean="0"/>
              <a:t>realist and legal positivist</a:t>
            </a:r>
            <a:r>
              <a:rPr lang="en-US" dirty="0" smtClean="0"/>
              <a:t> thought in political science.</a:t>
            </a:r>
          </a:p>
          <a:p>
            <a:endParaRPr lang="en-US" dirty="0" smtClean="0"/>
          </a:p>
          <a:p>
            <a:r>
              <a:rPr lang="en-US" b="1" dirty="0" smtClean="0"/>
              <a:t>6. Contribution to Human Nature Studies</a:t>
            </a:r>
          </a:p>
          <a:p>
            <a:r>
              <a:rPr lang="en-US" dirty="0" smtClean="0"/>
              <a:t>Hobbes’ analysis of human motives—</a:t>
            </a:r>
            <a:r>
              <a:rPr lang="en-US" b="1" dirty="0" smtClean="0"/>
              <a:t>self-interest, fear, and reason</a:t>
            </a:r>
            <a:r>
              <a:rPr lang="en-US" dirty="0" smtClean="0"/>
              <a:t>—was one of the earliest attempts to </a:t>
            </a:r>
            <a:r>
              <a:rPr lang="en-US" b="1" dirty="0" smtClean="0"/>
              <a:t>scientifically study human behavior</a:t>
            </a:r>
            <a:r>
              <a:rPr lang="en-US" dirty="0" smtClean="0"/>
              <a:t> in politics.</a:t>
            </a:r>
          </a:p>
          <a:p>
            <a:r>
              <a:rPr lang="en-US" dirty="0" smtClean="0"/>
              <a:t>His realism gave birth to a </a:t>
            </a:r>
            <a:r>
              <a:rPr lang="en-US" b="1" dirty="0" smtClean="0"/>
              <a:t>psychological and empirical approach</a:t>
            </a:r>
            <a:r>
              <a:rPr lang="en-US" dirty="0" smtClean="0"/>
              <a:t> to understanding society.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Education</a:t>
            </a:r>
          </a:p>
          <a:p>
            <a:r>
              <a:rPr lang="en-US" dirty="0" smtClean="0"/>
              <a:t>Attended </a:t>
            </a:r>
            <a:r>
              <a:rPr lang="en-US" b="1" dirty="0" err="1" smtClean="0"/>
              <a:t>Magdalen</a:t>
            </a:r>
            <a:r>
              <a:rPr lang="en-US" b="1" dirty="0" smtClean="0"/>
              <a:t> Hall, Oxford University</a:t>
            </a:r>
            <a:r>
              <a:rPr lang="en-US" dirty="0" smtClean="0"/>
              <a:t> (now Hertford College).</a:t>
            </a:r>
          </a:p>
          <a:p>
            <a:r>
              <a:rPr lang="en-US" dirty="0" smtClean="0"/>
              <a:t>Studied </a:t>
            </a:r>
            <a:r>
              <a:rPr lang="en-US" b="1" dirty="0" smtClean="0"/>
              <a:t>classics</a:t>
            </a:r>
            <a:r>
              <a:rPr lang="en-US" dirty="0" smtClean="0"/>
              <a:t>, particularly </a:t>
            </a:r>
            <a:r>
              <a:rPr lang="en-US" b="1" dirty="0" smtClean="0"/>
              <a:t>Greek and Latin philosophy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Developed strong logical and scientific thinking abilities.</a:t>
            </a:r>
          </a:p>
          <a:p>
            <a:r>
              <a:rPr lang="en-US" dirty="0" smtClean="0"/>
              <a:t>Deeply influenced by </a:t>
            </a:r>
            <a:r>
              <a:rPr lang="en-US" b="1" dirty="0" smtClean="0"/>
              <a:t>mathematics and the new scientific methods</a:t>
            </a:r>
            <a:r>
              <a:rPr lang="en-US" dirty="0" smtClean="0"/>
              <a:t> of his time.</a:t>
            </a:r>
          </a:p>
          <a:p>
            <a:endParaRPr lang="en-US" dirty="0" smtClean="0"/>
          </a:p>
          <a:p>
            <a:r>
              <a:rPr lang="en-US" b="1" dirty="0" smtClean="0"/>
              <a:t>Early Career</a:t>
            </a:r>
          </a:p>
          <a:p>
            <a:r>
              <a:rPr lang="en-US" dirty="0" smtClean="0"/>
              <a:t>After graduation, he became a </a:t>
            </a:r>
            <a:r>
              <a:rPr lang="en-US" b="1" dirty="0" smtClean="0"/>
              <a:t>tutor to the Cavendish family</a:t>
            </a:r>
            <a:r>
              <a:rPr lang="en-US" dirty="0" smtClean="0"/>
              <a:t> (the Earls of Devonshire).</a:t>
            </a:r>
          </a:p>
          <a:p>
            <a:r>
              <a:rPr lang="en-US" dirty="0" smtClean="0"/>
              <a:t>This lifelong association gave him access to the </a:t>
            </a:r>
            <a:r>
              <a:rPr lang="en-US" b="1" dirty="0" smtClean="0"/>
              <a:t>intellectual and political elite</a:t>
            </a:r>
            <a:r>
              <a:rPr lang="en-US" dirty="0" smtClean="0"/>
              <a:t> of England and Europe.</a:t>
            </a:r>
          </a:p>
          <a:p>
            <a:r>
              <a:rPr lang="en-US" dirty="0" smtClean="0"/>
              <a:t>Traveled widely across Europe—especially </a:t>
            </a:r>
            <a:r>
              <a:rPr lang="en-US" b="1" dirty="0" smtClean="0"/>
              <a:t>France and Italy</a:t>
            </a:r>
            <a:r>
              <a:rPr lang="en-US" dirty="0" smtClean="0"/>
              <a:t>—and met leading thinkers like </a:t>
            </a:r>
            <a:r>
              <a:rPr lang="en-US" b="1" dirty="0" smtClean="0"/>
              <a:t>Galileo </a:t>
            </a:r>
            <a:r>
              <a:rPr lang="en-US" b="1" dirty="0" err="1" smtClean="0"/>
              <a:t>Galilei</a:t>
            </a:r>
            <a:r>
              <a:rPr lang="en-US" dirty="0" smtClean="0"/>
              <a:t> and </a:t>
            </a:r>
            <a:r>
              <a:rPr lang="en-US" b="1" dirty="0" smtClean="0"/>
              <a:t>René Descartes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7. Relevance in Contemporary Politics</a:t>
            </a:r>
          </a:p>
          <a:p>
            <a:r>
              <a:rPr lang="en-US" dirty="0" smtClean="0"/>
              <a:t>The theory remains significant in explaining:</a:t>
            </a:r>
          </a:p>
          <a:p>
            <a:pPr lvl="1"/>
            <a:r>
              <a:rPr lang="en-US" b="1" dirty="0" smtClean="0"/>
              <a:t>Anarchy and failed states</a:t>
            </a:r>
            <a:r>
              <a:rPr lang="en-US" dirty="0" smtClean="0"/>
              <a:t>, where the rule of law breaks down.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need for strong government</a:t>
            </a:r>
            <a:r>
              <a:rPr lang="en-US" dirty="0" smtClean="0"/>
              <a:t> to prevent disorder.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balance between liberty and authority</a:t>
            </a:r>
            <a:r>
              <a:rPr lang="en-US" dirty="0" smtClean="0"/>
              <a:t> in modern democracies.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6096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Criticisms of Hobbes’ Theory of the State of Nature</a:t>
            </a:r>
          </a:p>
          <a:p>
            <a:r>
              <a:rPr lang="en-US" b="1" dirty="0" smtClean="0"/>
              <a:t>1. Overly Pessimistic View of Human Nature</a:t>
            </a:r>
          </a:p>
          <a:p>
            <a:r>
              <a:rPr lang="en-US" dirty="0" smtClean="0"/>
              <a:t>Hobbes is criticized for having an </a:t>
            </a:r>
            <a:r>
              <a:rPr lang="en-US" b="1" dirty="0" smtClean="0"/>
              <a:t>extremely negative view</a:t>
            </a:r>
            <a:r>
              <a:rPr lang="en-US" dirty="0" smtClean="0"/>
              <a:t> of human beings.</a:t>
            </a:r>
          </a:p>
          <a:p>
            <a:r>
              <a:rPr lang="en-US" dirty="0" smtClean="0"/>
              <a:t>He portrayed humans as </a:t>
            </a:r>
            <a:r>
              <a:rPr lang="en-US" b="1" dirty="0" smtClean="0"/>
              <a:t>selfish, aggressive, and driven by fear and desire for power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that humans are also </a:t>
            </a:r>
            <a:r>
              <a:rPr lang="en-US" b="1" dirty="0" smtClean="0"/>
              <a:t>capable of cooperation, sympathy, and moral behavior</a:t>
            </a:r>
            <a:r>
              <a:rPr lang="en-US" dirty="0" smtClean="0"/>
              <a:t>, even without government.</a:t>
            </a:r>
          </a:p>
          <a:p>
            <a:r>
              <a:rPr lang="en-US" dirty="0" smtClean="0"/>
              <a:t>Thinkers like </a:t>
            </a:r>
            <a:r>
              <a:rPr lang="en-US" b="1" dirty="0" smtClean="0"/>
              <a:t>Locke</a:t>
            </a:r>
            <a:r>
              <a:rPr lang="en-US" dirty="0" smtClean="0"/>
              <a:t> and </a:t>
            </a:r>
            <a:r>
              <a:rPr lang="en-US" b="1" dirty="0" smtClean="0"/>
              <a:t>Rousseau</a:t>
            </a:r>
            <a:r>
              <a:rPr lang="en-US" dirty="0" smtClean="0"/>
              <a:t> presented a </a:t>
            </a:r>
            <a:r>
              <a:rPr lang="en-US" b="1" dirty="0" smtClean="0"/>
              <a:t>more optimistic view</a:t>
            </a:r>
            <a:r>
              <a:rPr lang="en-US" dirty="0" smtClean="0"/>
              <a:t> of human nature.</a:t>
            </a:r>
          </a:p>
          <a:p>
            <a:endParaRPr lang="en-US" dirty="0" smtClean="0"/>
          </a:p>
          <a:p>
            <a:r>
              <a:rPr lang="en-US" b="1" dirty="0" smtClean="0"/>
              <a:t>2. Unrealistic and Hypothetical Concept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State of Nature</a:t>
            </a:r>
            <a:r>
              <a:rPr lang="en-US" dirty="0" smtClean="0"/>
              <a:t> is purely </a:t>
            </a:r>
            <a:r>
              <a:rPr lang="en-US" b="1" dirty="0" smtClean="0"/>
              <a:t>imaginary</a:t>
            </a:r>
            <a:r>
              <a:rPr lang="en-US" dirty="0" smtClean="0"/>
              <a:t>; it has </a:t>
            </a:r>
            <a:r>
              <a:rPr lang="en-US" b="1" dirty="0" smtClean="0"/>
              <a:t>no historical evidence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say Hobbes used it as a </a:t>
            </a:r>
            <a:r>
              <a:rPr lang="en-US" b="1" dirty="0" smtClean="0"/>
              <a:t>fictional device</a:t>
            </a:r>
            <a:r>
              <a:rPr lang="en-US" dirty="0" smtClean="0"/>
              <a:t> to justify absolute authority.</a:t>
            </a:r>
          </a:p>
          <a:p>
            <a:r>
              <a:rPr lang="en-US" dirty="0" smtClean="0"/>
              <a:t>Human society, they argue, has </a:t>
            </a:r>
            <a:r>
              <a:rPr lang="en-US" b="1" dirty="0" smtClean="0"/>
              <a:t>always existed in some form of social organization</a:t>
            </a:r>
            <a:r>
              <a:rPr lang="en-US" dirty="0" smtClean="0"/>
              <a:t>, never as isolated individuals.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Justification of Absolute Monarchy</a:t>
            </a:r>
          </a:p>
          <a:p>
            <a:r>
              <a:rPr lang="en-US" dirty="0" smtClean="0"/>
              <a:t>Hobbes’ conclusion that people must submit to an </a:t>
            </a:r>
            <a:r>
              <a:rPr lang="en-US" b="1" dirty="0" smtClean="0"/>
              <a:t>absolute sovereign</a:t>
            </a:r>
            <a:r>
              <a:rPr lang="en-US" dirty="0" smtClean="0"/>
              <a:t> is seen as </a:t>
            </a:r>
            <a:r>
              <a:rPr lang="en-US" b="1" dirty="0" smtClean="0"/>
              <a:t>authoritarian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believe this theory </a:t>
            </a:r>
            <a:r>
              <a:rPr lang="en-US" b="1" dirty="0" smtClean="0"/>
              <a:t>legitimizes dictatorship</a:t>
            </a:r>
            <a:r>
              <a:rPr lang="en-US" dirty="0" smtClean="0"/>
              <a:t> and </a:t>
            </a:r>
            <a:r>
              <a:rPr lang="en-US" b="1" dirty="0" smtClean="0"/>
              <a:t>denies individual rights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political model leaves </a:t>
            </a:r>
            <a:r>
              <a:rPr lang="en-US" b="1" dirty="0" smtClean="0"/>
              <a:t>no room for resistance</a:t>
            </a:r>
            <a:r>
              <a:rPr lang="en-US" dirty="0" smtClean="0"/>
              <a:t> or </a:t>
            </a:r>
            <a:r>
              <a:rPr lang="en-US" b="1" dirty="0" smtClean="0"/>
              <a:t>democratic participation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Neglect of Moral and Religious Values</a:t>
            </a:r>
          </a:p>
          <a:p>
            <a:r>
              <a:rPr lang="en-US" dirty="0" smtClean="0"/>
              <a:t>Hobbes’ theory is based purely on </a:t>
            </a:r>
            <a:r>
              <a:rPr lang="en-US" b="1" dirty="0" smtClean="0"/>
              <a:t>reason and materialism</a:t>
            </a:r>
            <a:r>
              <a:rPr lang="en-US" dirty="0" smtClean="0"/>
              <a:t>, ignoring </a:t>
            </a:r>
            <a:r>
              <a:rPr lang="en-US" b="1" dirty="0" smtClean="0"/>
              <a:t>moral, spiritual, and ethical aspects</a:t>
            </a:r>
            <a:r>
              <a:rPr lang="en-US" dirty="0" smtClean="0"/>
              <a:t> of human life.</a:t>
            </a:r>
          </a:p>
          <a:p>
            <a:r>
              <a:rPr lang="en-US" dirty="0" smtClean="0"/>
              <a:t>He viewed religion as a potential source of conflict, which led to </a:t>
            </a:r>
            <a:r>
              <a:rPr lang="en-US" b="1" dirty="0" smtClean="0"/>
              <a:t>criticism from theologians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separation of politics from religion was revolutionary but controversial.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5. Ignorance of Social Instincts</a:t>
            </a:r>
          </a:p>
          <a:p>
            <a:r>
              <a:rPr lang="en-US" dirty="0" smtClean="0"/>
              <a:t>Hobbes underestimated the </a:t>
            </a:r>
            <a:r>
              <a:rPr lang="en-US" b="1" dirty="0" smtClean="0"/>
              <a:t>social and cooperative nature of humans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Humans have natural tendencies for </a:t>
            </a:r>
            <a:r>
              <a:rPr lang="en-US" b="1" dirty="0" smtClean="0"/>
              <a:t>friendship, empathy, family life, and social bonding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qualities make </a:t>
            </a:r>
            <a:r>
              <a:rPr lang="en-US" b="1" dirty="0" smtClean="0"/>
              <a:t>peaceful coexistence possible even without coercive authority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6. Mechanical and Materialistic Approach</a:t>
            </a:r>
          </a:p>
          <a:p>
            <a:r>
              <a:rPr lang="en-US" dirty="0" smtClean="0"/>
              <a:t>Hobbes compared human behavior to </a:t>
            </a:r>
            <a:r>
              <a:rPr lang="en-US" b="1" dirty="0" smtClean="0"/>
              <a:t>mechanical motion</a:t>
            </a:r>
            <a:r>
              <a:rPr lang="en-US" dirty="0" smtClean="0"/>
              <a:t>, reducing emotions and morality to physical causes.</a:t>
            </a:r>
          </a:p>
          <a:p>
            <a:r>
              <a:rPr lang="en-US" dirty="0" smtClean="0"/>
              <a:t>Critics argue that his </a:t>
            </a:r>
            <a:r>
              <a:rPr lang="en-US" b="1" dirty="0" smtClean="0"/>
              <a:t>scientific method oversimplified human life</a:t>
            </a:r>
            <a:r>
              <a:rPr lang="en-US" dirty="0" smtClean="0"/>
              <a:t>, ignoring culture, emotion, and free will.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7. Contradictory Idea of Equality</a:t>
            </a:r>
          </a:p>
          <a:p>
            <a:r>
              <a:rPr lang="en-US" dirty="0" smtClean="0"/>
              <a:t>Hobbes claimed that all men are </a:t>
            </a:r>
            <a:r>
              <a:rPr lang="en-US" b="1" dirty="0" smtClean="0"/>
              <a:t>naturally equal</a:t>
            </a:r>
            <a:r>
              <a:rPr lang="en-US" dirty="0" smtClean="0"/>
              <a:t>, yet he justified </a:t>
            </a:r>
            <a:r>
              <a:rPr lang="en-US" b="1" dirty="0" smtClean="0"/>
              <a:t>absolute power</a:t>
            </a:r>
            <a:r>
              <a:rPr lang="en-US" dirty="0" smtClean="0"/>
              <a:t> in one sovereign.</a:t>
            </a:r>
          </a:p>
          <a:p>
            <a:r>
              <a:rPr lang="en-US" dirty="0" smtClean="0"/>
              <a:t>Critics see this as a </a:t>
            </a:r>
            <a:r>
              <a:rPr lang="en-US" b="1" dirty="0" smtClean="0"/>
              <a:t>logical inconsistency</a:t>
            </a:r>
            <a:r>
              <a:rPr lang="en-US" dirty="0" smtClean="0"/>
              <a:t> — equality should not lead to submission to an absolute ruler.</a:t>
            </a:r>
          </a:p>
          <a:p>
            <a:endParaRPr lang="en-US" dirty="0" smtClean="0"/>
          </a:p>
          <a:p>
            <a:r>
              <a:rPr lang="en-US" b="1" dirty="0" smtClean="0"/>
              <a:t>8. Alternative Theories</a:t>
            </a:r>
          </a:p>
          <a:p>
            <a:r>
              <a:rPr lang="en-US" b="1" dirty="0" smtClean="0"/>
              <a:t>John Locke</a:t>
            </a:r>
            <a:r>
              <a:rPr lang="en-US" dirty="0" smtClean="0"/>
              <a:t> argued that the State of Nature was </a:t>
            </a:r>
            <a:r>
              <a:rPr lang="en-US" b="1" dirty="0" smtClean="0"/>
              <a:t>peaceful and cooperative</a:t>
            </a:r>
            <a:r>
              <a:rPr lang="en-US" dirty="0" smtClean="0"/>
              <a:t>, governed by </a:t>
            </a:r>
            <a:r>
              <a:rPr lang="en-US" b="1" dirty="0" smtClean="0"/>
              <a:t>natural law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Rousseau</a:t>
            </a:r>
            <a:r>
              <a:rPr lang="en-US" dirty="0" smtClean="0"/>
              <a:t> believed humans were </a:t>
            </a:r>
            <a:r>
              <a:rPr lang="en-US" b="1" dirty="0" smtClean="0"/>
              <a:t>naturally good</a:t>
            </a:r>
            <a:r>
              <a:rPr lang="en-US" dirty="0" smtClean="0"/>
              <a:t> and that inequality arose only after private property developed.</a:t>
            </a:r>
          </a:p>
          <a:p>
            <a:r>
              <a:rPr lang="en-US" dirty="0" smtClean="0"/>
              <a:t>Thus, Hobbes’ version is seen as </a:t>
            </a:r>
            <a:r>
              <a:rPr lang="en-US" b="1" dirty="0" smtClean="0"/>
              <a:t>too harsh and one-sided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Philosophical Development</a:t>
            </a:r>
          </a:p>
          <a:p>
            <a:r>
              <a:rPr lang="en-US" dirty="0" smtClean="0"/>
              <a:t>His early works dealt with </a:t>
            </a:r>
            <a:r>
              <a:rPr lang="en-US" b="1" dirty="0" smtClean="0"/>
              <a:t>translation and classical scholarship</a:t>
            </a:r>
            <a:r>
              <a:rPr lang="en-US" dirty="0" smtClean="0"/>
              <a:t>, such as his English translation of </a:t>
            </a:r>
            <a:r>
              <a:rPr lang="en-US" b="1" dirty="0" smtClean="0"/>
              <a:t>Thucydides’ History of the Peloponnesian War (1629)</a:t>
            </a:r>
            <a:r>
              <a:rPr lang="en-US" dirty="0" smtClean="0"/>
              <a:t>.</a:t>
            </a:r>
          </a:p>
          <a:p>
            <a:r>
              <a:rPr lang="en-US" dirty="0" smtClean="0"/>
              <a:t>Gradually, he developed an interest in </a:t>
            </a:r>
            <a:r>
              <a:rPr lang="en-US" b="1" dirty="0" smtClean="0"/>
              <a:t>science and political theory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Influenced by the </a:t>
            </a:r>
            <a:r>
              <a:rPr lang="en-US" b="1" dirty="0" smtClean="0"/>
              <a:t>scientific revolution</a:t>
            </a:r>
            <a:r>
              <a:rPr lang="en-US" dirty="0" smtClean="0"/>
              <a:t>, Hobbes tried to apply </a:t>
            </a:r>
            <a:r>
              <a:rPr lang="en-US" b="1" dirty="0" smtClean="0"/>
              <a:t>mechanistic and rational principles</a:t>
            </a:r>
            <a:r>
              <a:rPr lang="en-US" dirty="0" smtClean="0"/>
              <a:t> to the study of society and politics.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Major Works</a:t>
            </a:r>
          </a:p>
          <a:p>
            <a:r>
              <a:rPr lang="en-US" b="1" i="1" dirty="0" smtClean="0"/>
              <a:t>De </a:t>
            </a:r>
            <a:r>
              <a:rPr lang="en-US" b="1" i="1" dirty="0" err="1" smtClean="0"/>
              <a:t>Cive</a:t>
            </a:r>
            <a:r>
              <a:rPr lang="en-US" b="1" dirty="0" smtClean="0"/>
              <a:t> (On the Citizen)</a:t>
            </a:r>
            <a:r>
              <a:rPr lang="en-US" dirty="0" smtClean="0"/>
              <a:t> – 1642</a:t>
            </a:r>
          </a:p>
          <a:p>
            <a:pPr lvl="1"/>
            <a:r>
              <a:rPr lang="en-US" dirty="0" smtClean="0"/>
              <a:t>Early expression of his political ideas about law and authority.</a:t>
            </a:r>
          </a:p>
          <a:p>
            <a:r>
              <a:rPr lang="en-US" b="1" i="1" dirty="0" smtClean="0"/>
              <a:t>Leviathan</a:t>
            </a:r>
            <a:r>
              <a:rPr lang="en-US" b="1" dirty="0" smtClean="0"/>
              <a:t> (1651)</a:t>
            </a:r>
            <a:r>
              <a:rPr lang="en-US" dirty="0" smtClean="0"/>
              <a:t> – His masterpiece.</a:t>
            </a:r>
          </a:p>
          <a:p>
            <a:pPr lvl="1"/>
            <a:r>
              <a:rPr lang="en-US" dirty="0" smtClean="0"/>
              <a:t>Explains human nature, the state of nature, the social contract, and the absolute sovereign.</a:t>
            </a:r>
          </a:p>
          <a:p>
            <a:pPr lvl="1"/>
            <a:r>
              <a:rPr lang="en-US" dirty="0" smtClean="0"/>
              <a:t>The term </a:t>
            </a:r>
            <a:r>
              <a:rPr lang="en-US" i="1" dirty="0" smtClean="0"/>
              <a:t>“Leviathan”</a:t>
            </a:r>
            <a:r>
              <a:rPr lang="en-US" dirty="0" smtClean="0"/>
              <a:t> symbolizes a powerful state that maintains peace and order.</a:t>
            </a:r>
          </a:p>
          <a:p>
            <a:r>
              <a:rPr lang="en-US" b="1" i="1" dirty="0" smtClean="0"/>
              <a:t>De </a:t>
            </a:r>
            <a:r>
              <a:rPr lang="en-US" b="1" i="1" dirty="0" err="1" smtClean="0"/>
              <a:t>Corpore</a:t>
            </a:r>
            <a:r>
              <a:rPr lang="en-US" b="1" dirty="0" smtClean="0"/>
              <a:t> (1655)</a:t>
            </a:r>
            <a:r>
              <a:rPr lang="en-US" dirty="0" smtClean="0"/>
              <a:t> and </a:t>
            </a:r>
            <a:r>
              <a:rPr lang="en-US" b="1" i="1" dirty="0" smtClean="0"/>
              <a:t>De </a:t>
            </a:r>
            <a:r>
              <a:rPr lang="en-US" b="1" i="1" dirty="0" err="1" smtClean="0"/>
              <a:t>Homine</a:t>
            </a:r>
            <a:r>
              <a:rPr lang="en-US" b="1" dirty="0" smtClean="0"/>
              <a:t> (1658)</a:t>
            </a:r>
            <a:r>
              <a:rPr lang="en-US" dirty="0" smtClean="0"/>
              <a:t> – Works on human nature and philosophy of body and mind.</a:t>
            </a:r>
          </a:p>
          <a:p>
            <a:r>
              <a:rPr lang="en-US" b="1" dirty="0" smtClean="0"/>
              <a:t>Political Context</a:t>
            </a:r>
          </a:p>
          <a:p>
            <a:r>
              <a:rPr lang="en-US" dirty="0" smtClean="0"/>
              <a:t>Hobbes lived during a time of </a:t>
            </a:r>
            <a:r>
              <a:rPr lang="en-US" b="1" dirty="0" smtClean="0"/>
              <a:t>civil war and political instability</a:t>
            </a:r>
            <a:r>
              <a:rPr lang="en-US" dirty="0" smtClean="0"/>
              <a:t> in England (the English Civil War, 1642–1651).</a:t>
            </a:r>
          </a:p>
          <a:p>
            <a:r>
              <a:rPr lang="en-US" dirty="0" smtClean="0"/>
              <a:t>Witnessed chaos and violence, which shaped his </a:t>
            </a:r>
            <a:r>
              <a:rPr lang="en-US" b="1" dirty="0" smtClean="0"/>
              <a:t>pessimistic view of human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Supported the idea of a </a:t>
            </a:r>
            <a:r>
              <a:rPr lang="en-US" b="1" dirty="0" smtClean="0"/>
              <a:t>strong, absolute sovereign</a:t>
            </a:r>
            <a:r>
              <a:rPr lang="en-US" dirty="0" smtClean="0"/>
              <a:t> as necessary to prevent disorder.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Meaning of the State of Nature (According to Thomas Hobbes)</a:t>
            </a:r>
          </a:p>
          <a:p>
            <a:r>
              <a:rPr lang="en-US" b="1" dirty="0" smtClean="0"/>
              <a:t>1. Concept Overview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State of Nature</a:t>
            </a:r>
            <a:r>
              <a:rPr lang="en-US" dirty="0" smtClean="0"/>
              <a:t> is a </a:t>
            </a:r>
            <a:r>
              <a:rPr lang="en-US" b="1" dirty="0" smtClean="0"/>
              <a:t>theoretical condition</a:t>
            </a:r>
            <a:r>
              <a:rPr lang="en-US" dirty="0" smtClean="0"/>
              <a:t> that describes </a:t>
            </a:r>
            <a:r>
              <a:rPr lang="en-US" b="1" dirty="0" smtClean="0"/>
              <a:t>human life before the existence of government, laws, or organized society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represents a </a:t>
            </a:r>
            <a:r>
              <a:rPr lang="en-US" b="1" dirty="0" smtClean="0"/>
              <a:t>hypothetical situation</a:t>
            </a:r>
            <a:r>
              <a:rPr lang="en-US" dirty="0" smtClean="0"/>
              <a:t> where there is </a:t>
            </a:r>
            <a:r>
              <a:rPr lang="en-US" b="1" dirty="0" smtClean="0"/>
              <a:t>no authority</a:t>
            </a:r>
            <a:r>
              <a:rPr lang="en-US" dirty="0" smtClean="0"/>
              <a:t> to regulate human actions or settle disputes.</a:t>
            </a:r>
          </a:p>
          <a:p>
            <a:r>
              <a:rPr lang="en-US" dirty="0" smtClean="0"/>
              <a:t>Hobbes used this idea to explain </a:t>
            </a:r>
            <a:r>
              <a:rPr lang="en-US" b="1" dirty="0" smtClean="0"/>
              <a:t>why political authority and social order are necessary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2. Pre-Political and Pre-Social Condition</a:t>
            </a:r>
          </a:p>
          <a:p>
            <a:r>
              <a:rPr lang="en-US" dirty="0" smtClean="0"/>
              <a:t>The State of Nature is </a:t>
            </a:r>
            <a:r>
              <a:rPr lang="en-US" b="1" dirty="0" smtClean="0"/>
              <a:t>pre-political</a:t>
            </a:r>
            <a:r>
              <a:rPr lang="en-US" dirty="0" smtClean="0"/>
              <a:t>, meaning it exists </a:t>
            </a:r>
            <a:r>
              <a:rPr lang="en-US" b="1" dirty="0" smtClean="0"/>
              <a:t>before the creation of the state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</a:t>
            </a:r>
            <a:r>
              <a:rPr lang="en-US" b="1" dirty="0" smtClean="0"/>
              <a:t>no rules of justice, morality, or property</a:t>
            </a:r>
            <a:r>
              <a:rPr lang="en-US" dirty="0" smtClean="0"/>
              <a:t>, since these arise only under a civil authority.</a:t>
            </a:r>
          </a:p>
          <a:p>
            <a:r>
              <a:rPr lang="en-US" dirty="0" smtClean="0"/>
              <a:t>Every person is </a:t>
            </a:r>
            <a:r>
              <a:rPr lang="en-US" b="1" dirty="0" smtClean="0"/>
              <a:t>free and equal</a:t>
            </a:r>
            <a:r>
              <a:rPr lang="en-US" dirty="0" smtClean="0"/>
              <a:t>, but this freedom leads to </a:t>
            </a:r>
            <a:r>
              <a:rPr lang="en-US" b="1" dirty="0" smtClean="0"/>
              <a:t>conflict and insecurity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3. Nature of Human Beings in the State of Nature</a:t>
            </a:r>
          </a:p>
          <a:p>
            <a:r>
              <a:rPr lang="en-US" dirty="0" smtClean="0"/>
              <a:t>According to Hobbes, humans are </a:t>
            </a:r>
            <a:r>
              <a:rPr lang="en-US" b="1" dirty="0" smtClean="0"/>
              <a:t>selfish, competitive, and motivated by self-preservation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individual seeks to </a:t>
            </a:r>
            <a:r>
              <a:rPr lang="en-US" b="1" dirty="0" smtClean="0"/>
              <a:t>maximize their own gain</a:t>
            </a:r>
            <a:r>
              <a:rPr lang="en-US" dirty="0" smtClean="0"/>
              <a:t>, even at the cost of others.</a:t>
            </a:r>
          </a:p>
          <a:p>
            <a:r>
              <a:rPr lang="en-US" dirty="0" smtClean="0"/>
              <a:t>There is </a:t>
            </a:r>
            <a:r>
              <a:rPr lang="en-US" b="1" dirty="0" smtClean="0"/>
              <a:t>no trust</a:t>
            </a:r>
            <a:r>
              <a:rPr lang="en-US" dirty="0" smtClean="0"/>
              <a:t>, as everyone fears being harmed by others.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b="1" dirty="0" smtClean="0"/>
              <a:t>4. Life in the State of Nature</a:t>
            </a:r>
          </a:p>
          <a:p>
            <a:r>
              <a:rPr lang="en-US" dirty="0" smtClean="0"/>
              <a:t>Hobbes described life in this condition as a </a:t>
            </a:r>
            <a:r>
              <a:rPr lang="en-US" b="1" dirty="0" smtClean="0"/>
              <a:t>“war of every man against every man.”</a:t>
            </a:r>
            <a:endParaRPr lang="en-US" dirty="0" smtClean="0"/>
          </a:p>
          <a:p>
            <a:r>
              <a:rPr lang="en-US" dirty="0" smtClean="0"/>
              <a:t>There is </a:t>
            </a:r>
            <a:r>
              <a:rPr lang="en-US" b="1" dirty="0" smtClean="0"/>
              <a:t>constant fear, violence, and 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Without authority, there is no industry, trade, culture, or peace.</a:t>
            </a:r>
          </a:p>
          <a:p>
            <a:r>
              <a:rPr lang="en-US" dirty="0" smtClean="0"/>
              <a:t>Hobbes’ famous line captures this perfectly:</a:t>
            </a:r>
          </a:p>
          <a:p>
            <a:r>
              <a:rPr lang="en-US" dirty="0" smtClean="0"/>
              <a:t>“Life in the state of nature is </a:t>
            </a:r>
            <a:r>
              <a:rPr lang="en-US" b="1" dirty="0" smtClean="0"/>
              <a:t>solitary, poor, nasty, brutish, and short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Purpose of the Concept</a:t>
            </a:r>
          </a:p>
          <a:p>
            <a:r>
              <a:rPr lang="en-US" dirty="0" smtClean="0"/>
              <a:t>The State of Nature is not a </a:t>
            </a:r>
            <a:r>
              <a:rPr lang="en-US" b="1" dirty="0" smtClean="0"/>
              <a:t>historical reality</a:t>
            </a:r>
            <a:r>
              <a:rPr lang="en-US" dirty="0" smtClean="0"/>
              <a:t>, but a </a:t>
            </a:r>
            <a:r>
              <a:rPr lang="en-US" b="1" dirty="0" smtClean="0"/>
              <a:t>philosophical thought experiment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used it to show that </a:t>
            </a:r>
            <a:r>
              <a:rPr lang="en-US" b="1" dirty="0" smtClean="0"/>
              <a:t>human beings need to establish a government</a:t>
            </a:r>
            <a:r>
              <a:rPr lang="en-US" dirty="0" smtClean="0"/>
              <a:t> to ensure security and order.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Social Contract</a:t>
            </a:r>
            <a:r>
              <a:rPr lang="en-US" dirty="0" smtClean="0"/>
              <a:t> arises when people voluntarily give up some freedom to a </a:t>
            </a:r>
            <a:r>
              <a:rPr lang="en-US" b="1" dirty="0" smtClean="0"/>
              <a:t>sovereign power</a:t>
            </a:r>
            <a:r>
              <a:rPr lang="en-US" dirty="0" smtClean="0"/>
              <a:t> for peace and protection.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</TotalTime>
  <Words>2935</Words>
  <Application>Microsoft Office PowerPoint</Application>
  <PresentationFormat>On-screen Show (4:3)</PresentationFormat>
  <Paragraphs>271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Hobbes (1588–1679</dc:title>
  <dc:creator>Admin</dc:creator>
  <cp:lastModifiedBy>Admin</cp:lastModifiedBy>
  <cp:revision>16</cp:revision>
  <dcterms:created xsi:type="dcterms:W3CDTF">2006-08-16T00:00:00Z</dcterms:created>
  <dcterms:modified xsi:type="dcterms:W3CDTF">2026-03-12T04:31:34Z</dcterms:modified>
</cp:coreProperties>
</file>