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altLang="en-US" b="1" dirty="0"/>
              <a:t>Concept of Socialist Feminism</a:t>
            </a:r>
            <a:endParaRPr lang="en-IN" alt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>
                <a:sym typeface="+mn-ea"/>
              </a:rPr>
              <a:t>Prepared by </a:t>
            </a:r>
            <a:r>
              <a:rPr lang="en-US" b="1">
                <a:sym typeface="+mn-ea"/>
              </a:rPr>
              <a:t>Dr. Parismita Bhagawati, Asst. Professor, Department of Political Science, Pandu College</a:t>
            </a:r>
            <a:endParaRPr lang="en-US" b="1"/>
          </a:p>
          <a:p>
            <a:r>
              <a:rPr lang="en-US">
                <a:sym typeface="+mn-ea"/>
              </a:rPr>
              <a:t>(as digital teaching material for </a:t>
            </a:r>
            <a:r>
              <a:rPr lang="en-US" altLang="en-US">
                <a:sym typeface="+mn-ea"/>
              </a:rPr>
              <a:t>Semester: 6th Semester 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Course Name: POL060204: Feminism: Theory and Practice;  Unit II)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238760" y="223520"/>
            <a:ext cx="11590020" cy="6209030"/>
          </a:xfrm>
          <a:prstGeom prst="rect">
            <a:avLst/>
          </a:prstGeom>
        </p:spPr>
        <p:txBody>
          <a:bodyPr>
            <a:noAutofit/>
          </a:bodyPr>
          <a:p>
            <a:pPr algn="just"/>
            <a:r>
              <a:rPr sz="3200" b="1"/>
              <a:t>The Core Philosophy of Socialist Feminism</a:t>
            </a:r>
            <a:endParaRPr sz="3200" b="1"/>
          </a:p>
          <a:p>
            <a:pPr algn="just">
              <a:buFont typeface="Arial" panose="020B0604020202020204"/>
              <a:buChar char="•"/>
            </a:pPr>
            <a:r>
              <a:rPr sz="3200" b="1"/>
              <a:t>The Big Idea:</a:t>
            </a:r>
            <a:r>
              <a:rPr sz="3200"/>
              <a:t> Unlike Liberal Feminism (which seeks equality through laws and voting), Socialist Feminism argues that women’s oppression is woven into the very </a:t>
            </a:r>
            <a:r>
              <a:rPr sz="3200" b="1"/>
              <a:t>socio-economic fabric</a:t>
            </a:r>
            <a:r>
              <a:rPr sz="3200"/>
              <a:t> of society.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Key Argument:</a:t>
            </a:r>
            <a:r>
              <a:rPr sz="3200"/>
              <a:t> Legal rights are not enough; "genuine emancipation" requires a </a:t>
            </a:r>
            <a:r>
              <a:rPr sz="3200" b="1"/>
              <a:t>social revolution</a:t>
            </a:r>
            <a:r>
              <a:rPr sz="3200"/>
              <a:t> and a total restructuring of the economy.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Practical Example:</a:t>
            </a:r>
            <a:r>
              <a:rPr sz="3200"/>
              <a:t> A law might mandate "equal pay," but if the economic system still expects women to do all the unpaid childcare, they remain at a disadvantage in the workplace.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Key Quote:</a:t>
            </a:r>
            <a:r>
              <a:rPr sz="3200" i="1"/>
              <a:t>“Nothing short of profound social change... can offer women the prospect of genuine emancipation.”</a:t>
            </a:r>
            <a:endParaRPr sz="3200"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257175" y="196215"/>
            <a:ext cx="11686540" cy="6369050"/>
          </a:xfrm>
          <a:prstGeom prst="rect">
            <a:avLst/>
          </a:prstGeom>
        </p:spPr>
        <p:txBody>
          <a:bodyPr>
            <a:noAutofit/>
          </a:bodyPr>
          <a:p>
            <a:pPr algn="just">
              <a:spcAft>
                <a:spcPct val="60000"/>
              </a:spcAft>
            </a:pPr>
            <a:r>
              <a:rPr sz="2800" b="1"/>
              <a:t> The Economic Roots of Patriarchy</a:t>
            </a:r>
            <a:endParaRPr sz="2800" b="1"/>
          </a:p>
          <a:p>
            <a:pPr algn="just"/>
            <a:r>
              <a:rPr sz="2800" b="1"/>
              <a:t>Friedrich Engels and the "World Historical Defeat"</a:t>
            </a:r>
            <a:endParaRPr sz="2800" b="1"/>
          </a:p>
          <a:p>
            <a:pPr algn="just">
              <a:buFont typeface="Arial" panose="020B0604020202020204"/>
              <a:buChar char="•"/>
            </a:pPr>
            <a:r>
              <a:rPr sz="2800" b="1"/>
              <a:t>Key Scholar:</a:t>
            </a:r>
            <a:r>
              <a:rPr sz="2800"/>
              <a:t> Friedrich Engels</a:t>
            </a:r>
            <a:endParaRPr sz="2800"/>
          </a:p>
          <a:p>
            <a:pPr algn="just">
              <a:buFont typeface="Arial" panose="020B0604020202020204"/>
              <a:buChar char="•"/>
            </a:pPr>
            <a:r>
              <a:rPr sz="2800" b="1"/>
              <a:t>Foundational Book:</a:t>
            </a:r>
            <a:r>
              <a:rPr sz="2800" i="1"/>
              <a:t>The Origins of the Family, Private Property and the State</a:t>
            </a:r>
            <a:r>
              <a:rPr sz="2800"/>
              <a:t> (1884).</a:t>
            </a:r>
            <a:endParaRPr sz="2800"/>
          </a:p>
          <a:p>
            <a:pPr algn="just">
              <a:buFont typeface="Arial" panose="020B0604020202020204"/>
              <a:buChar char="•"/>
            </a:pPr>
            <a:r>
              <a:rPr sz="2800" b="1"/>
              <a:t>The Thesis:</a:t>
            </a:r>
            <a:r>
              <a:rPr sz="2800"/>
              <a:t> The shift from communal living to </a:t>
            </a:r>
            <a:r>
              <a:rPr sz="2800" b="1"/>
              <a:t>private property</a:t>
            </a:r>
            <a:r>
              <a:rPr sz="2800"/>
              <a:t> owned by men destroyed "mother right" (matrilineal inheritance).</a:t>
            </a:r>
            <a:endParaRPr sz="2800"/>
          </a:p>
          <a:p>
            <a:pPr algn="just">
              <a:buFont typeface="Arial" panose="020B0604020202020204"/>
              <a:buChar char="•"/>
            </a:pPr>
            <a:r>
              <a:rPr sz="2800" b="1"/>
              <a:t>The "Bourgeois Family":</a:t>
            </a:r>
            <a:r>
              <a:rPr sz="2800"/>
              <a:t> This unit was designed to ensure undisputed paternity so men could pass property to their sons. Monogamy was strictly enforced for women to protect the male line of inheritance.</a:t>
            </a:r>
            <a:endParaRPr sz="2800"/>
          </a:p>
          <a:p>
            <a:pPr algn="just">
              <a:buFont typeface="Arial" panose="020B0604020202020204"/>
              <a:buChar char="•"/>
            </a:pPr>
            <a:r>
              <a:rPr sz="2800" b="1"/>
              <a:t>Key Concept:</a:t>
            </a:r>
            <a:r>
              <a:rPr sz="2800"/>
              <a:t> The </a:t>
            </a:r>
            <a:r>
              <a:rPr sz="2800" b="1"/>
              <a:t>"Cult of Femininity"</a:t>
            </a:r>
            <a:r>
              <a:rPr sz="2800"/>
              <a:t>—an "organized hypocrisy" that uses romantic love to mask the reality of male privilege and property control.</a:t>
            </a:r>
            <a:endParaRPr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122555" y="200025"/>
            <a:ext cx="11802110" cy="6400165"/>
          </a:xfrm>
          <a:prstGeom prst="rect">
            <a:avLst/>
          </a:prstGeom>
        </p:spPr>
        <p:txBody>
          <a:bodyPr>
            <a:noAutofit/>
          </a:bodyPr>
          <a:p>
            <a:pPr algn="just">
              <a:spcAft>
                <a:spcPct val="60000"/>
              </a:spcAft>
            </a:pPr>
            <a:r>
              <a:rPr sz="2300" b="1"/>
              <a:t> </a:t>
            </a:r>
            <a:r>
              <a:rPr sz="2800" b="1"/>
              <a:t>Women as the "Reserve Army of Labour"</a:t>
            </a:r>
            <a:endParaRPr sz="2800" b="1"/>
          </a:p>
          <a:p>
            <a:pPr algn="just"/>
            <a:r>
              <a:rPr sz="2800" b="1"/>
              <a:t>How Capitalism Exploits the Female Workforce</a:t>
            </a:r>
            <a:endParaRPr sz="2800" b="1"/>
          </a:p>
          <a:p>
            <a:pPr algn="just">
              <a:buFont typeface="Arial" panose="020B0604020202020204"/>
              <a:buChar char="•"/>
            </a:pPr>
            <a:r>
              <a:rPr sz="2800" b="1"/>
              <a:t>The Theme:</a:t>
            </a:r>
            <a:r>
              <a:rPr sz="2800"/>
              <a:t> Women’s employment status fluctuates based on the needs of the market.</a:t>
            </a:r>
            <a:endParaRPr sz="2800"/>
          </a:p>
          <a:p>
            <a:pPr algn="just">
              <a:buFont typeface="Arial" panose="020B0604020202020204"/>
              <a:buChar char="•"/>
            </a:pPr>
            <a:r>
              <a:rPr sz="2800" b="1"/>
              <a:t>The Mechanism:</a:t>
            </a:r>
            <a:endParaRPr sz="2800" b="1"/>
          </a:p>
          <a:p>
            <a:pPr lvl="1" algn="just">
              <a:buFont typeface="Arial" panose="020B0604020202020204"/>
              <a:buChar char="◦"/>
            </a:pPr>
            <a:r>
              <a:rPr sz="2800" b="1"/>
              <a:t>In Booms:</a:t>
            </a:r>
            <a:r>
              <a:rPr sz="2800"/>
              <a:t> Women are recruited into the workforce to increase production.</a:t>
            </a:r>
            <a:endParaRPr sz="2800"/>
          </a:p>
          <a:p>
            <a:pPr lvl="1" algn="just">
              <a:buFont typeface="Arial" panose="020B0604020202020204"/>
              <a:buChar char="◦"/>
            </a:pPr>
            <a:r>
              <a:rPr sz="2800" b="1"/>
              <a:t>In Depressions:</a:t>
            </a:r>
            <a:r>
              <a:rPr sz="2800"/>
              <a:t> Women are "shed" and sent back to domestic life, meaning the state doesn't have to deal with them as "unemployed" in the same way as men.</a:t>
            </a:r>
            <a:endParaRPr sz="2800"/>
          </a:p>
          <a:p>
            <a:pPr algn="just">
              <a:buFont typeface="Arial" panose="020B0604020202020204"/>
              <a:buChar char="•"/>
            </a:pPr>
            <a:r>
              <a:rPr sz="2800" b="1"/>
              <a:t>Practical Example:</a:t>
            </a:r>
            <a:r>
              <a:rPr sz="2800"/>
              <a:t> During </a:t>
            </a:r>
            <a:r>
              <a:rPr sz="2800" b="1"/>
              <a:t>World War II</a:t>
            </a:r>
            <a:r>
              <a:rPr sz="2800"/>
              <a:t>, women were recruited into factories ("Rosie the Riveter").When the war ended, they were culturally encouraged to return to the kitchen to make room for returning male soldiers.</a:t>
            </a:r>
            <a:endParaRPr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180340" y="200660"/>
            <a:ext cx="11764010" cy="6398895"/>
          </a:xfrm>
          <a:prstGeom prst="rect">
            <a:avLst/>
          </a:prstGeom>
        </p:spPr>
        <p:txBody>
          <a:bodyPr>
            <a:noAutofit/>
          </a:bodyPr>
          <a:p>
            <a:pPr algn="just">
              <a:spcAft>
                <a:spcPct val="60000"/>
              </a:spcAft>
            </a:pPr>
            <a:r>
              <a:rPr sz="2400" b="1"/>
              <a:t>The "Shadow" Economy</a:t>
            </a:r>
            <a:endParaRPr sz="2400" b="1"/>
          </a:p>
          <a:p>
            <a:pPr algn="just"/>
            <a:r>
              <a:rPr sz="2400" b="1"/>
              <a:t>Unpaid Domestic Labour and Capitalist Efficiency</a:t>
            </a:r>
            <a:endParaRPr sz="2400" b="1"/>
          </a:p>
          <a:p>
            <a:pPr algn="just">
              <a:buFont typeface="Arial" panose="020B0604020202020204"/>
              <a:buChar char="•"/>
            </a:pPr>
            <a:r>
              <a:rPr sz="2400" b="1"/>
              <a:t>The Theme:</a:t>
            </a:r>
            <a:r>
              <a:rPr sz="2400"/>
              <a:t> The "private" domestic sphere is actually a massive subsidy to the "public" capitalist economy.</a:t>
            </a:r>
            <a:endParaRPr sz="2400"/>
          </a:p>
          <a:p>
            <a:pPr algn="just">
              <a:buFont typeface="Arial" panose="020B0604020202020204"/>
              <a:buChar char="•"/>
            </a:pPr>
            <a:r>
              <a:rPr sz="2400" b="1"/>
              <a:t>Three Vital Functions:</a:t>
            </a:r>
            <a:endParaRPr sz="2400" b="1"/>
          </a:p>
          <a:p>
            <a:pPr lvl="1" algn="just">
              <a:buFont typeface="Arial" panose="020B0604020202020204"/>
              <a:buChar char="◦"/>
            </a:pPr>
            <a:r>
              <a:rPr sz="2400" b="1"/>
              <a:t>Reproducing the Workforce:</a:t>
            </a:r>
            <a:r>
              <a:rPr sz="2400"/>
              <a:t> Bearing and rearing the next generation of workers.</a:t>
            </a:r>
            <a:endParaRPr sz="2400"/>
          </a:p>
          <a:p>
            <a:pPr lvl="1" algn="just">
              <a:buFont typeface="Arial" panose="020B0604020202020204"/>
              <a:buChar char="◦"/>
            </a:pPr>
            <a:r>
              <a:rPr sz="2400" b="1"/>
              <a:t>Servicing the Current Worker:</a:t>
            </a:r>
            <a:r>
              <a:rPr sz="2400"/>
              <a:t> Relieving the "breadwinner" of domestic chores so he can focus entirely on paid labor.</a:t>
            </a:r>
            <a:endParaRPr sz="2400"/>
          </a:p>
          <a:p>
            <a:pPr lvl="1" algn="just">
              <a:buFont typeface="Arial" panose="020B0604020202020204"/>
              <a:buChar char="◦"/>
            </a:pPr>
            <a:r>
              <a:rPr sz="2400" b="1"/>
              <a:t>The "Cushion":</a:t>
            </a:r>
            <a:r>
              <a:rPr sz="2400"/>
              <a:t> The family acts as a psychological buffer against the "alienation" of being a "wage slave" at work.</a:t>
            </a:r>
            <a:endParaRPr sz="2400"/>
          </a:p>
          <a:p>
            <a:pPr algn="just">
              <a:buFont typeface="Arial" panose="020B0604020202020204"/>
              <a:buChar char="•"/>
            </a:pPr>
            <a:r>
              <a:rPr sz="2400" b="1"/>
              <a:t>Practical Example:</a:t>
            </a:r>
            <a:r>
              <a:rPr sz="2400"/>
              <a:t> A male worker can work 60 hours a week because his wife handles the cooking, cleaning, and childcare for free. If the company had to pay for those services, profits would drop.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218440" y="181610"/>
            <a:ext cx="11638915" cy="6291580"/>
          </a:xfrm>
          <a:prstGeom prst="rect">
            <a:avLst/>
          </a:prstGeom>
        </p:spPr>
        <p:txBody>
          <a:bodyPr>
            <a:noAutofit/>
          </a:bodyPr>
          <a:p>
            <a:pPr algn="just">
              <a:spcAft>
                <a:spcPct val="60000"/>
              </a:spcAft>
            </a:pPr>
            <a:r>
              <a:rPr sz="3200" b="1"/>
              <a:t>The Internal Divide</a:t>
            </a:r>
            <a:endParaRPr sz="3200" b="1"/>
          </a:p>
          <a:p>
            <a:pPr algn="just"/>
            <a:r>
              <a:rPr sz="3200" b="1"/>
              <a:t>Class War vs. Sex War</a:t>
            </a:r>
            <a:endParaRPr sz="3200" b="1"/>
          </a:p>
          <a:p>
            <a:pPr algn="just">
              <a:buFont typeface="Arial" panose="020B0604020202020204"/>
              <a:buChar char="•"/>
            </a:pPr>
            <a:r>
              <a:rPr sz="3200" b="1"/>
              <a:t>The Tension:</a:t>
            </a:r>
            <a:r>
              <a:rPr sz="3200"/>
              <a:t> Is gender or class the primary cause of oppression?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Orthodox Marxist View:</a:t>
            </a:r>
            <a:r>
              <a:rPr sz="3200"/>
              <a:t> Class exploitation is deeper. Feminists should focus on the </a:t>
            </a:r>
            <a:r>
              <a:rPr sz="3200" b="1"/>
              <a:t>"Class War"</a:t>
            </a:r>
            <a:r>
              <a:rPr sz="3200"/>
              <a:t> because overthrowing capitalism will naturally result in women’s liberation as a "by-product."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Modern Socialist Feminist View:</a:t>
            </a:r>
            <a:r>
              <a:rPr sz="3200"/>
              <a:t> The Soviet Union proved that ending capitalism doesn't automatically end patriarchy.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The Shift:</a:t>
            </a:r>
            <a:r>
              <a:rPr sz="3200"/>
              <a:t> Modern thinkers moved toward </a:t>
            </a:r>
            <a:r>
              <a:rPr sz="3200" b="1"/>
              <a:t>Neo-Marxism</a:t>
            </a:r>
            <a:r>
              <a:rPr sz="3200"/>
              <a:t>, looking at cultural and ideological roots rather than just "simple economic terms."</a:t>
            </a:r>
            <a:endParaRPr sz="3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121920" y="123825"/>
            <a:ext cx="11879580" cy="6464935"/>
          </a:xfrm>
          <a:prstGeom prst="rect">
            <a:avLst/>
          </a:prstGeom>
        </p:spPr>
        <p:txBody>
          <a:bodyPr>
            <a:noAutofit/>
          </a:bodyPr>
          <a:p>
            <a:pPr algn="just">
              <a:spcAft>
                <a:spcPct val="60000"/>
              </a:spcAft>
            </a:pPr>
            <a:r>
              <a:rPr sz="2800" b="1"/>
              <a:t>The Multi-Dimensional Approach</a:t>
            </a:r>
            <a:endParaRPr sz="2800" b="1"/>
          </a:p>
          <a:p>
            <a:pPr algn="just"/>
            <a:r>
              <a:rPr sz="2800" b="1"/>
              <a:t>Juliet Mitchell’s Four Social Functions</a:t>
            </a:r>
            <a:endParaRPr sz="2800" b="1"/>
          </a:p>
          <a:p>
            <a:pPr algn="just">
              <a:buFont typeface="Arial" panose="020B0604020202020204"/>
              <a:buChar char="•"/>
            </a:pPr>
            <a:r>
              <a:rPr sz="2800" b="1"/>
              <a:t>Key Scholar:</a:t>
            </a:r>
            <a:r>
              <a:rPr sz="2800"/>
              <a:t> Juliet Mitchell</a:t>
            </a:r>
            <a:endParaRPr sz="2800"/>
          </a:p>
          <a:p>
            <a:pPr algn="just">
              <a:buFont typeface="Arial" panose="020B0604020202020204"/>
              <a:buChar char="•"/>
            </a:pPr>
            <a:r>
              <a:rPr sz="2800" b="1"/>
              <a:t>Foundational Book:</a:t>
            </a:r>
            <a:r>
              <a:rPr sz="2800" i="1"/>
              <a:t>Woman’s Estate</a:t>
            </a:r>
            <a:r>
              <a:rPr sz="2800"/>
              <a:t> (1971).</a:t>
            </a:r>
            <a:endParaRPr sz="2800"/>
          </a:p>
          <a:p>
            <a:pPr algn="just">
              <a:buFont typeface="Arial" panose="020B0604020202020204"/>
              <a:buChar char="•"/>
            </a:pPr>
            <a:r>
              <a:rPr sz="2800" b="1"/>
              <a:t>The Framework:</a:t>
            </a:r>
            <a:r>
              <a:rPr sz="2800"/>
              <a:t> For women to be truly free, they must be emancipated in four distinct areas:</a:t>
            </a:r>
            <a:endParaRPr sz="2800"/>
          </a:p>
          <a:p>
            <a:pPr lvl="1" algn="just">
              <a:buFont typeface="Arial" panose="020B0604020202020204"/>
              <a:buChar char="◦"/>
            </a:pPr>
            <a:r>
              <a:rPr sz="2800" b="1"/>
              <a:t>Production:</a:t>
            </a:r>
            <a:r>
              <a:rPr sz="2800"/>
              <a:t> Participation in the workforce.</a:t>
            </a:r>
            <a:endParaRPr sz="2800"/>
          </a:p>
          <a:p>
            <a:pPr lvl="1" algn="just">
              <a:buFont typeface="Arial" panose="020B0604020202020204"/>
              <a:buChar char="◦"/>
            </a:pPr>
            <a:r>
              <a:rPr sz="2800" b="1"/>
              <a:t>Reproduction:</a:t>
            </a:r>
            <a:r>
              <a:rPr sz="2800"/>
              <a:t> Control over childbearing.</a:t>
            </a:r>
            <a:endParaRPr sz="2800"/>
          </a:p>
          <a:p>
            <a:pPr lvl="1" algn="just">
              <a:buFont typeface="Arial" panose="020B0604020202020204"/>
              <a:buChar char="◦"/>
            </a:pPr>
            <a:r>
              <a:rPr sz="2800" b="1"/>
              <a:t>Socialization:</a:t>
            </a:r>
            <a:r>
              <a:rPr sz="2800"/>
              <a:t> The upbringing of children (moving away from the mother-only model).</a:t>
            </a:r>
            <a:endParaRPr sz="2800"/>
          </a:p>
          <a:p>
            <a:pPr lvl="1" algn="just">
              <a:buFont typeface="Arial" panose="020B0604020202020204"/>
              <a:buChar char="◦"/>
            </a:pPr>
            <a:r>
              <a:rPr sz="2800" b="1"/>
              <a:t>Sexuality:</a:t>
            </a:r>
            <a:r>
              <a:rPr sz="2800"/>
              <a:t> Moving away from being "sex objects."</a:t>
            </a:r>
            <a:endParaRPr sz="2800"/>
          </a:p>
          <a:p>
            <a:pPr algn="just">
              <a:buFont typeface="Arial" panose="020B0604020202020204"/>
              <a:buChar char="•"/>
            </a:pPr>
            <a:r>
              <a:rPr sz="2800" b="1"/>
              <a:t>Conclusion:</a:t>
            </a:r>
            <a:r>
              <a:rPr sz="2800"/>
              <a:t> Replacing capitalism with socialism is only one-fourth of the solution.</a:t>
            </a:r>
            <a:endParaRPr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3961</Words>
  <Application>WPS Presentation</Application>
  <PresentationFormat>Widescreen</PresentationFormat>
  <Paragraphs>55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Arial</vt:lpstr>
      <vt:lpstr>SimSun</vt:lpstr>
      <vt:lpstr>Wingdings</vt:lpstr>
      <vt:lpstr>Arial</vt:lpstr>
      <vt:lpstr>Calibri Light</vt:lpstr>
      <vt:lpstr>Calibri</vt:lpstr>
      <vt:lpstr>Microsoft YaHei</vt:lpstr>
      <vt:lpstr>Arial Unicode MS</vt:lpstr>
      <vt:lpstr>Office Theme</vt:lpstr>
      <vt:lpstr>Concept of Socialist Feminism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Parismita Bhagawati</dc:creator>
  <cp:lastModifiedBy>WPS_1743332713</cp:lastModifiedBy>
  <cp:revision>4</cp:revision>
  <dcterms:created xsi:type="dcterms:W3CDTF">2025-07-23T00:59:00Z</dcterms:created>
  <dcterms:modified xsi:type="dcterms:W3CDTF">2026-03-14T06:48:39Z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53D98EA922644B478A13410A32A3BB50_13</vt:lpwstr>
  </property>
  <property fmtid="{D5CDD505-2E9C-101B-9397-08002B2CF9AE}" pid="3" name="KSOProductBuildVer">
    <vt:lpwstr>1033-12.2.0.23196</vt:lpwstr>
  </property>
</Properties>
</file>