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altLang="en-US" b="1" dirty="0"/>
              <a:t>Concept of Radical Feminism</a:t>
            </a:r>
            <a:endParaRPr lang="en-IN" alt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>
                <a:sym typeface="+mn-ea"/>
              </a:rPr>
              <a:t>Prepared by </a:t>
            </a:r>
            <a:r>
              <a:rPr lang="en-US" b="1">
                <a:sym typeface="+mn-ea"/>
              </a:rPr>
              <a:t>Dr. Parismita Bhagawati, Asst. Professor, Department of Political Science, Pandu College</a:t>
            </a:r>
            <a:endParaRPr lang="en-US" b="1"/>
          </a:p>
          <a:p>
            <a:r>
              <a:rPr lang="en-US">
                <a:sym typeface="+mn-ea"/>
              </a:rPr>
              <a:t>(as digital teaching material for </a:t>
            </a:r>
            <a:r>
              <a:rPr lang="en-US" altLang="en-US">
                <a:sym typeface="+mn-ea"/>
              </a:rPr>
              <a:t>Semester: 6th Semester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Course Name: POL060204: Feminism: Theory and Practice;  Unit II)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05435" y="231775"/>
            <a:ext cx="11513185" cy="5868670"/>
          </a:xfrm>
          <a:prstGeom prst="rect">
            <a:avLst/>
          </a:prstGeom>
        </p:spPr>
        <p:txBody>
          <a:bodyPr wrap="square">
            <a:spAutoFit/>
          </a:bodyPr>
          <a:p>
            <a:pPr algn="just">
              <a:spcAft>
                <a:spcPct val="60000"/>
              </a:spcAft>
            </a:pPr>
            <a:r>
              <a:rPr sz="3200" b="1"/>
              <a:t>Challenging Cultural "Knowledge"</a:t>
            </a:r>
            <a:endParaRPr sz="3200" b="1"/>
          </a:p>
          <a:p>
            <a:pPr algn="just"/>
            <a:r>
              <a:rPr sz="3200" b="1"/>
              <a:t>The Big Idea:</a:t>
            </a:r>
            <a:r>
              <a:rPr sz="3200"/>
              <a:t> Academic and cultural fields (religion, art, science) are built on patriarchal biases and must be re-evaluated.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The Prescription:</a:t>
            </a:r>
            <a:r>
              <a:rPr sz="3200"/>
              <a:t> A total critique of "man-made" morality and philosophy.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Scholar:Eva Figes</a:t>
            </a:r>
            <a:r>
              <a:rPr sz="3200"/>
              <a:t> (</a:t>
            </a:r>
            <a:r>
              <a:rPr sz="3200" i="1"/>
              <a:t>Patriarchal Attitudes</a:t>
            </a:r>
            <a:r>
              <a:rPr sz="3200"/>
              <a:t>) suggests that patriarchal values pervade all of learning, portraying women as naturally subordinate.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Practical Example:</a:t>
            </a:r>
            <a:r>
              <a:rPr sz="3200"/>
              <a:t> Rewriting history ("Herstory") to include the lost contributions of women and questioning religious texts that mandate female submission.</a:t>
            </a:r>
            <a:endParaRPr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60655" y="163830"/>
            <a:ext cx="11696700" cy="5146040"/>
          </a:xfrm>
          <a:prstGeom prst="rect">
            <a:avLst/>
          </a:prstGeom>
        </p:spPr>
        <p:txBody>
          <a:bodyPr wrap="square">
            <a:spAutoFit/>
          </a:bodyPr>
          <a:p>
            <a:pPr algn="just">
              <a:spcAft>
                <a:spcPct val="60000"/>
              </a:spcAft>
            </a:pPr>
            <a:r>
              <a:rPr sz="2800" b="1"/>
              <a:t>The Core Premise – Gender as the Primary Cleavage</a:t>
            </a:r>
            <a:endParaRPr sz="2800" b="1"/>
          </a:p>
          <a:p>
            <a:pPr algn="just"/>
            <a:r>
              <a:rPr sz="2800" b="1"/>
              <a:t>The Big Idea:</a:t>
            </a:r>
            <a:r>
              <a:rPr sz="2800"/>
              <a:t> Radical feminism argues that gender is the most fundamental social division, more deeply rooted than class, race, or nationality.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Key Concept:</a:t>
            </a:r>
            <a:r>
              <a:rPr sz="2800"/>
              <a:t> Sexual oppression is the primary form of injustice; all other forms (economic or racial) are secondary or decorative.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The Shift:</a:t>
            </a:r>
            <a:r>
              <a:rPr sz="2800"/>
              <a:t> Unlike Liberal Feminism (focusing on laws) or Socialist Feminism (focusing on capitalism), Radical Feminism views </a:t>
            </a:r>
            <a:r>
              <a:rPr sz="2800" b="1"/>
              <a:t>Patriarchy</a:t>
            </a:r>
            <a:r>
              <a:rPr sz="2800"/>
              <a:t> as a systematic, institutionalized process of oppression.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Practical Example:</a:t>
            </a:r>
            <a:r>
              <a:rPr sz="2800"/>
              <a:t> While a wealthy woman and a poor woman have different economic lives, radical feminists argue they both face the same fundamental threat of gender-based violence or domestic expectation.</a:t>
            </a:r>
            <a:endParaRPr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79705" y="114300"/>
            <a:ext cx="11755120" cy="5868670"/>
          </a:xfrm>
          <a:prstGeom prst="rect">
            <a:avLst/>
          </a:prstGeom>
        </p:spPr>
        <p:txBody>
          <a:bodyPr wrap="square">
            <a:spAutoFit/>
          </a:bodyPr>
          <a:p>
            <a:pPr algn="just">
              <a:spcAft>
                <a:spcPct val="60000"/>
              </a:spcAft>
            </a:pPr>
            <a:r>
              <a:rPr sz="3200" b="1"/>
              <a:t>The Pervasiveness of Patriarchy</a:t>
            </a:r>
            <a:endParaRPr sz="3200" b="1"/>
          </a:p>
          <a:p>
            <a:pPr algn="just"/>
            <a:r>
              <a:rPr sz="3200" b="1"/>
              <a:t>The Big Idea:</a:t>
            </a:r>
            <a:r>
              <a:rPr sz="3200"/>
              <a:t> Patriarchy isn't just "in the government"; it’s in our minds, our bedrooms, and our art.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Scholar:Eva Figes</a:t>
            </a:r>
            <a:r>
              <a:rPr sz="3200"/>
              <a:t>, </a:t>
            </a:r>
            <a:r>
              <a:rPr sz="3200" i="1"/>
              <a:t>Patriarchal Attitudes</a:t>
            </a:r>
            <a:r>
              <a:rPr sz="3200"/>
              <a:t> (1970).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Insight:</a:t>
            </a:r>
            <a:r>
              <a:rPr sz="3200"/>
              <a:t> Patriarchal values pervade culture, philosophy, morality, and religion.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The Quote:</a:t>
            </a:r>
            <a:r>
              <a:rPr sz="3200"/>
              <a:t> Women are portrayed as inferior and subordinate, with a stereotype of "femininity" being </a:t>
            </a:r>
            <a:r>
              <a:rPr sz="3200" b="1"/>
              <a:t>"imposed on women by men."</a:t>
            </a:r>
            <a:endParaRPr sz="3200" b="1"/>
          </a:p>
          <a:p>
            <a:pPr algn="just">
              <a:buFont typeface="Arial" panose="020B0604020202020204"/>
              <a:buChar char="•"/>
            </a:pPr>
            <a:r>
              <a:rPr sz="3200" b="1"/>
              <a:t>Practical Example:</a:t>
            </a:r>
            <a:r>
              <a:rPr sz="3200"/>
              <a:t> Consider how "virtuous" women in historical literature are often those who are silent and obedient, while "strong" women are often depicted as villains or "shrews."</a:t>
            </a:r>
            <a:endParaRPr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71450" y="228600"/>
            <a:ext cx="11589385" cy="4906645"/>
          </a:xfrm>
          <a:prstGeom prst="rect">
            <a:avLst/>
          </a:prstGeom>
        </p:spPr>
        <p:txBody>
          <a:bodyPr>
            <a:noAutofit/>
          </a:bodyPr>
          <a:p>
            <a:pPr>
              <a:spcAft>
                <a:spcPct val="60000"/>
              </a:spcAft>
            </a:pPr>
            <a:r>
              <a:rPr sz="2300" b="1"/>
              <a:t>The Family as the Chief Institution</a:t>
            </a:r>
            <a:endParaRPr sz="2300" b="1"/>
          </a:p>
          <a:p>
            <a:pPr algn="just"/>
            <a:r>
              <a:rPr sz="2800" b="1"/>
              <a:t>The Big Idea:</a:t>
            </a:r>
            <a:r>
              <a:rPr sz="2800"/>
              <a:t> Patriarchy is maintained through early childhood conditioning within the domestic sphere.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Scholar:Kate Millett</a:t>
            </a:r>
            <a:r>
              <a:rPr sz="2800"/>
              <a:t>, </a:t>
            </a:r>
            <a:r>
              <a:rPr sz="2800" i="1"/>
              <a:t>Sexual Politics</a:t>
            </a:r>
            <a:r>
              <a:rPr sz="2800"/>
              <a:t> (1970).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Insight:</a:t>
            </a:r>
            <a:r>
              <a:rPr sz="2800"/>
              <a:t> The family is "patriarchy’s chief institution." This is where boys and girls first learn to conform to specific gender identities.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Solution:Consciousness-Raising</a:t>
            </a:r>
            <a:r>
              <a:rPr sz="2800"/>
              <a:t>—A strategy to remodel social identity through pride and self-assertion (influenced by the Black Power movement).</a:t>
            </a:r>
            <a:endParaRPr sz="2800"/>
          </a:p>
          <a:p>
            <a:pPr algn="just">
              <a:buFont typeface="Arial" panose="020B0604020202020204"/>
              <a:buChar char="•"/>
            </a:pPr>
            <a:r>
              <a:rPr sz="2800" b="1"/>
              <a:t>The Quote:</a:t>
            </a:r>
            <a:r>
              <a:rPr sz="2800"/>
              <a:t> Patriarchy is a </a:t>
            </a:r>
            <a:r>
              <a:rPr sz="2800" b="1"/>
              <a:t>"social constant"</a:t>
            </a:r>
            <a:r>
              <a:rPr sz="2800"/>
              <a:t> found in every historical and contemporary society.</a:t>
            </a: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558540" y="2507615"/>
            <a:ext cx="818261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IN" altLang="en-US" sz="4800" b="1"/>
              <a:t>Prescriptions</a:t>
            </a:r>
            <a:endParaRPr lang="en-IN" altLang="en-US" sz="48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257175" y="221615"/>
            <a:ext cx="11590655" cy="5375910"/>
          </a:xfrm>
          <a:prstGeom prst="rect">
            <a:avLst/>
          </a:prstGeom>
        </p:spPr>
        <p:txBody>
          <a:bodyPr wrap="square">
            <a:spAutoFit/>
          </a:bodyPr>
          <a:p>
            <a:pPr algn="just">
              <a:spcAft>
                <a:spcPct val="60000"/>
              </a:spcAft>
            </a:pPr>
            <a:r>
              <a:rPr sz="3200" b="1"/>
              <a:t>The Personal is Political</a:t>
            </a:r>
            <a:endParaRPr sz="3200" b="1"/>
          </a:p>
          <a:p>
            <a:pPr algn="just"/>
            <a:r>
              <a:rPr sz="3200" b="1"/>
              <a:t>The Big Idea:</a:t>
            </a:r>
            <a:r>
              <a:rPr sz="3200"/>
              <a:t> Injustice isn't just found in laws or the workplace; it is rooted in the "private" sphere of the home, the family, and the bedroom.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The Prescription:</a:t>
            </a:r>
            <a:r>
              <a:rPr sz="3200"/>
              <a:t> Feminists must analyze "personal" life (housework, childcare, sexual relations) as a political power struggle.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Scholarly Root:Kate Millett</a:t>
            </a:r>
            <a:r>
              <a:rPr sz="3200"/>
              <a:t> argued that the family is the "chief institution" of patriarchy.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Practical Example:</a:t>
            </a:r>
            <a:r>
              <a:rPr sz="3200"/>
              <a:t> Viewing a husband’s refusal to do dishes not as a "chore dispute," but as an exercise of patriarchal power.</a:t>
            </a:r>
            <a:endParaRPr sz="3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21920" y="180975"/>
            <a:ext cx="11840845" cy="5868670"/>
          </a:xfrm>
          <a:prstGeom prst="rect">
            <a:avLst/>
          </a:prstGeom>
        </p:spPr>
        <p:txBody>
          <a:bodyPr wrap="square">
            <a:spAutoFit/>
          </a:bodyPr>
          <a:p>
            <a:pPr algn="just">
              <a:spcAft>
                <a:spcPct val="60000"/>
              </a:spcAft>
            </a:pPr>
            <a:r>
              <a:rPr sz="3200" b="1"/>
              <a:t>Consciousness-Raising (C-R)</a:t>
            </a:r>
            <a:endParaRPr sz="3200" b="1"/>
          </a:p>
          <a:p>
            <a:pPr algn="just"/>
            <a:r>
              <a:rPr sz="3200" b="1"/>
              <a:t>The Big Idea:</a:t>
            </a:r>
            <a:r>
              <a:rPr sz="3200"/>
              <a:t> To change society, women must first change how they perceive themselves and their "natural" roles.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The Prescription:</a:t>
            </a:r>
            <a:r>
              <a:rPr sz="3200"/>
              <a:t> Small group discussions where women share personal experiences to recognize that their "private" problems are actually collective social issues.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The Goal:</a:t>
            </a:r>
            <a:r>
              <a:rPr sz="3200"/>
              <a:t> To move from "male-identified" (seeing the world through men's eyes) to "woman-identified."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Practical Example:</a:t>
            </a:r>
            <a:r>
              <a:rPr sz="3200"/>
              <a:t> Realizing through group talk that many women feel "castrated" or repressed, as </a:t>
            </a:r>
            <a:r>
              <a:rPr sz="3200" b="1"/>
              <a:t>Germaine Greer</a:t>
            </a:r>
            <a:r>
              <a:rPr sz="3200"/>
              <a:t> described, leading to a collective sense of self-worth.</a:t>
            </a:r>
            <a:endParaRPr sz="3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401955" y="289560"/>
            <a:ext cx="11503660" cy="5375910"/>
          </a:xfrm>
          <a:prstGeom prst="rect">
            <a:avLst/>
          </a:prstGeom>
        </p:spPr>
        <p:txBody>
          <a:bodyPr wrap="square">
            <a:spAutoFit/>
          </a:bodyPr>
          <a:p>
            <a:pPr algn="just">
              <a:spcAft>
                <a:spcPct val="60000"/>
              </a:spcAft>
            </a:pPr>
            <a:r>
              <a:rPr sz="3200" b="1"/>
              <a:t>Overthrowing the Nuclear Family</a:t>
            </a:r>
            <a:endParaRPr sz="3200" b="1"/>
          </a:p>
          <a:p>
            <a:pPr algn="just"/>
            <a:r>
              <a:rPr sz="3200" b="1"/>
              <a:t>The Big Idea:</a:t>
            </a:r>
            <a:r>
              <a:rPr sz="3200"/>
              <a:t> If the family is the primary site of oppression and gender conditioning, it must be radically restructured.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The Prescription:</a:t>
            </a:r>
            <a:r>
              <a:rPr sz="3200"/>
              <a:t> Challenging the traditional nuclear family model and the "conditioning" of children into rigid gender roles.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The Goal:</a:t>
            </a:r>
            <a:r>
              <a:rPr sz="3200"/>
              <a:t> Achieving an </a:t>
            </a:r>
            <a:r>
              <a:rPr sz="3200" b="1"/>
              <a:t>androgynous</a:t>
            </a:r>
            <a:r>
              <a:rPr sz="3200"/>
              <a:t> human nature where traits aren't labeled "masculine" or "feminine."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Practical Example:</a:t>
            </a:r>
            <a:r>
              <a:rPr sz="3200"/>
              <a:t> Raising children in communal settings or ensuring "gender-neutral" upbringing to prevent the early internalizing of inferiority.</a:t>
            </a:r>
            <a:endParaRPr sz="3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63220" y="227330"/>
            <a:ext cx="11416665" cy="5375910"/>
          </a:xfrm>
          <a:prstGeom prst="rect">
            <a:avLst/>
          </a:prstGeom>
        </p:spPr>
        <p:txBody>
          <a:bodyPr wrap="square">
            <a:spAutoFit/>
          </a:bodyPr>
          <a:p>
            <a:pPr algn="just">
              <a:spcAft>
                <a:spcPct val="60000"/>
              </a:spcAft>
            </a:pPr>
            <a:r>
              <a:rPr sz="3200" b="1"/>
              <a:t>Sexual Revolution and Autonomy</a:t>
            </a:r>
            <a:endParaRPr sz="3200" b="1"/>
          </a:p>
          <a:p>
            <a:pPr algn="just"/>
            <a:r>
              <a:rPr sz="3200" b="1"/>
              <a:t>The Big Idea:</a:t>
            </a:r>
            <a:r>
              <a:rPr sz="3200"/>
              <a:t> Women must reclaim their bodies and sexualities from male control and the "ideology of rape."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The Prescription:</a:t>
            </a:r>
            <a:r>
              <a:rPr sz="3200"/>
              <a:t> Absolute reproductive freedom and the elimination of sexual violence used as a tool of intimidation.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Scholar:Susan Brownmiller</a:t>
            </a:r>
            <a:r>
              <a:rPr sz="3200"/>
              <a:t> (</a:t>
            </a:r>
            <a:r>
              <a:rPr sz="3200" i="1"/>
              <a:t>Against Our Will</a:t>
            </a:r>
            <a:r>
              <a:rPr sz="3200"/>
              <a:t>) argued that the threat of violence keeps all women in fear; therefore, safety is a political necessity.</a:t>
            </a:r>
            <a:endParaRPr sz="3200"/>
          </a:p>
          <a:p>
            <a:pPr algn="just">
              <a:buFont typeface="Arial" panose="020B0604020202020204"/>
              <a:buChar char="•"/>
            </a:pPr>
            <a:r>
              <a:rPr sz="3200" b="1"/>
              <a:t>Practical Example:</a:t>
            </a:r>
            <a:r>
              <a:rPr sz="3200"/>
              <a:t> The creation of women-only spaces, rape crisis centers, and domestic violence shelters</a:t>
            </a:r>
            <a:endParaRPr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4761</Words>
  <Application>WPS Presentation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SimSun</vt:lpstr>
      <vt:lpstr>Wingdings</vt:lpstr>
      <vt:lpstr>Arial</vt:lpstr>
      <vt:lpstr>Calibri Light</vt:lpstr>
      <vt:lpstr>Calibri</vt:lpstr>
      <vt:lpstr>Microsoft YaHei</vt:lpstr>
      <vt:lpstr>Arial Unicode MS</vt:lpstr>
      <vt:lpstr>Office Theme</vt:lpstr>
      <vt:lpstr>Concept of Radical Feminism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Parismita Bhagawati</dc:creator>
  <cp:lastModifiedBy>WPS_1743332713</cp:lastModifiedBy>
  <cp:revision>4</cp:revision>
  <dcterms:created xsi:type="dcterms:W3CDTF">2025-07-23T00:59:00Z</dcterms:created>
  <dcterms:modified xsi:type="dcterms:W3CDTF">2026-03-14T06:48:12Z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1033-12.2.0.23196</vt:lpwstr>
  </property>
</Properties>
</file>