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1" r:id="rId9"/>
    <p:sldId id="272" r:id="rId10"/>
    <p:sldId id="273" r:id="rId11"/>
    <p:sldId id="274" r:id="rId12"/>
    <p:sldId id="275" r:id="rId13"/>
    <p:sldId id="263" r:id="rId14"/>
    <p:sldId id="276" r:id="rId15"/>
    <p:sldId id="277" r:id="rId16"/>
    <p:sldId id="278" r:id="rId17"/>
    <p:sldId id="279" r:id="rId18"/>
    <p:sldId id="264" r:id="rId19"/>
    <p:sldId id="280" r:id="rId20"/>
    <p:sldId id="281" r:id="rId21"/>
    <p:sldId id="282" r:id="rId22"/>
    <p:sldId id="283" r:id="rId23"/>
    <p:sldId id="265" r:id="rId24"/>
    <p:sldId id="266" r:id="rId25"/>
    <p:sldId id="267" r:id="rId26"/>
    <p:sldId id="268" r:id="rId27"/>
    <p:sldId id="269" r:id="rId28"/>
    <p:sldId id="270"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295400"/>
          </a:xfrm>
        </p:spPr>
        <p:txBody>
          <a:bodyPr>
            <a:normAutofit fontScale="90000"/>
          </a:bodyPr>
          <a:lstStyle/>
          <a:p>
            <a:r>
              <a:rPr lang="en-US" dirty="0" smtClean="0"/>
              <a:t>Universal Human Rights and Cultural Relativism</a:t>
            </a:r>
            <a:endParaRPr lang="en-US" dirty="0"/>
          </a:p>
        </p:txBody>
      </p:sp>
      <p:sp>
        <p:nvSpPr>
          <p:cNvPr id="3" name="Subtitle 2"/>
          <p:cNvSpPr>
            <a:spLocks noGrp="1"/>
          </p:cNvSpPr>
          <p:nvPr>
            <p:ph type="subTitle" idx="1"/>
          </p:nvPr>
        </p:nvSpPr>
        <p:spPr>
          <a:xfrm>
            <a:off x="457200" y="1600200"/>
            <a:ext cx="8305800" cy="4724400"/>
          </a:xfrm>
        </p:spPr>
        <p:txBody>
          <a:bodyPr/>
          <a:lstStyle/>
          <a:p>
            <a:pPr algn="just"/>
            <a:r>
              <a:rPr lang="en-US" b="1" dirty="0" smtClean="0">
                <a:solidFill>
                  <a:schemeClr val="tx1"/>
                </a:solidFill>
              </a:rPr>
              <a:t>Introduction</a:t>
            </a:r>
          </a:p>
          <a:p>
            <a:pPr algn="just"/>
            <a:r>
              <a:rPr lang="en-US" dirty="0" smtClean="0">
                <a:solidFill>
                  <a:schemeClr val="tx1"/>
                </a:solidFill>
              </a:rPr>
              <a:t>Human rights are rights inherent to all human beings</a:t>
            </a:r>
          </a:p>
          <a:p>
            <a:pPr algn="just"/>
            <a:r>
              <a:rPr lang="en-US" dirty="0" smtClean="0">
                <a:solidFill>
                  <a:schemeClr val="tx1"/>
                </a:solidFill>
              </a:rPr>
              <a:t>Debate exists on whether human rights are:</a:t>
            </a:r>
          </a:p>
          <a:p>
            <a:pPr lvl="1" algn="just"/>
            <a:r>
              <a:rPr lang="en-US" b="1" dirty="0" smtClean="0">
                <a:solidFill>
                  <a:schemeClr val="tx1"/>
                </a:solidFill>
              </a:rPr>
              <a:t>Universal</a:t>
            </a:r>
            <a:r>
              <a:rPr lang="en-US" dirty="0" smtClean="0">
                <a:solidFill>
                  <a:schemeClr val="tx1"/>
                </a:solidFill>
              </a:rPr>
              <a:t> (same everywhere), or</a:t>
            </a:r>
          </a:p>
          <a:p>
            <a:pPr lvl="1" algn="just"/>
            <a:r>
              <a:rPr lang="en-US" b="1" dirty="0" smtClean="0">
                <a:solidFill>
                  <a:schemeClr val="tx1"/>
                </a:solidFill>
              </a:rPr>
              <a:t>Culturally relative</a:t>
            </a:r>
            <a:r>
              <a:rPr lang="en-US" dirty="0" smtClean="0">
                <a:solidFill>
                  <a:schemeClr val="tx1"/>
                </a:solidFill>
              </a:rPr>
              <a:t> (vary by culture, tradition, society)</a:t>
            </a:r>
          </a:p>
          <a:p>
            <a:pPr algn="just"/>
            <a:r>
              <a:rPr lang="en-US" dirty="0" smtClean="0">
                <a:solidFill>
                  <a:schemeClr val="tx1"/>
                </a:solidFill>
              </a:rPr>
              <a:t>This debate is central to global human rights discourse</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85000" lnSpcReduction="20000"/>
          </a:bodyPr>
          <a:lstStyle/>
          <a:p>
            <a:r>
              <a:rPr lang="en-US" b="1" dirty="0" smtClean="0"/>
              <a:t>3. Radical Cultural Relativism</a:t>
            </a:r>
          </a:p>
          <a:p>
            <a:r>
              <a:rPr lang="en-US" dirty="0" smtClean="0"/>
              <a:t>Claims that </a:t>
            </a:r>
            <a:r>
              <a:rPr lang="en-US" b="1" dirty="0" smtClean="0"/>
              <a:t>human rights themselves are Western constructs</a:t>
            </a:r>
            <a:r>
              <a:rPr lang="en-US" dirty="0" smtClean="0"/>
              <a:t>.</a:t>
            </a:r>
          </a:p>
          <a:p>
            <a:r>
              <a:rPr lang="en-US" dirty="0" smtClean="0"/>
              <a:t>Argues that non-Western societies should develop their own rights frameworks based on indigenous values.</a:t>
            </a:r>
          </a:p>
          <a:p>
            <a:r>
              <a:rPr lang="en-US" b="1" dirty="0" smtClean="0"/>
              <a:t>Key features:</a:t>
            </a:r>
            <a:endParaRPr lang="en-US" dirty="0" smtClean="0"/>
          </a:p>
          <a:p>
            <a:r>
              <a:rPr lang="en-US" dirty="0" smtClean="0"/>
              <a:t>Strong critique of </a:t>
            </a:r>
            <a:r>
              <a:rPr lang="en-US" dirty="0" err="1" smtClean="0"/>
              <a:t>Eurocentrism</a:t>
            </a:r>
            <a:r>
              <a:rPr lang="en-US" dirty="0" smtClean="0"/>
              <a:t>.</a:t>
            </a:r>
          </a:p>
          <a:p>
            <a:r>
              <a:rPr lang="en-US" dirty="0" smtClean="0"/>
              <a:t>Emphasizes </a:t>
            </a:r>
            <a:r>
              <a:rPr lang="en-US" dirty="0" err="1" smtClean="0"/>
              <a:t>civilizational</a:t>
            </a:r>
            <a:r>
              <a:rPr lang="en-US" dirty="0" smtClean="0"/>
              <a:t> diversity.</a:t>
            </a:r>
          </a:p>
          <a:p>
            <a:r>
              <a:rPr lang="en-US" b="1" dirty="0" smtClean="0"/>
              <a:t>Criticism:</a:t>
            </a:r>
            <a:endParaRPr lang="en-US" dirty="0" smtClean="0"/>
          </a:p>
          <a:p>
            <a:r>
              <a:rPr lang="en-US" dirty="0" smtClean="0"/>
              <a:t>Risks fragmenting international human rights norms.</a:t>
            </a:r>
          </a:p>
          <a:p>
            <a:r>
              <a:rPr lang="en-US" dirty="0" smtClean="0"/>
              <a:t>Undermines global cooperation on human rights protection.</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b="1" dirty="0" smtClean="0"/>
              <a:t>4. Cultural </a:t>
            </a:r>
            <a:r>
              <a:rPr lang="en-US" b="1" dirty="0" err="1" smtClean="0"/>
              <a:t>Particularism</a:t>
            </a:r>
            <a:endParaRPr lang="en-US" b="1" dirty="0" smtClean="0"/>
          </a:p>
          <a:p>
            <a:r>
              <a:rPr lang="en-US" dirty="0" smtClean="0"/>
              <a:t>Focuses on </a:t>
            </a:r>
            <a:r>
              <a:rPr lang="en-US" b="1" dirty="0" smtClean="0"/>
              <a:t>specific cultural traditions or religious norms</a:t>
            </a:r>
            <a:r>
              <a:rPr lang="en-US" dirty="0" smtClean="0"/>
              <a:t> as the basis of rights.</a:t>
            </a:r>
          </a:p>
          <a:p>
            <a:r>
              <a:rPr lang="en-US" dirty="0" smtClean="0"/>
              <a:t>Rights are derived from cultural identity rather than universal human nature.</a:t>
            </a:r>
          </a:p>
          <a:p>
            <a:r>
              <a:rPr lang="en-US" b="1" dirty="0" smtClean="0"/>
              <a:t>Examples:</a:t>
            </a:r>
            <a:endParaRPr lang="en-US" dirty="0" smtClean="0"/>
          </a:p>
          <a:p>
            <a:r>
              <a:rPr lang="en-US" dirty="0" smtClean="0"/>
              <a:t>“Asian Values” debate</a:t>
            </a:r>
          </a:p>
          <a:p>
            <a:r>
              <a:rPr lang="en-US" dirty="0" smtClean="0"/>
              <a:t>Islamic conceptions of rights under </a:t>
            </a:r>
            <a:r>
              <a:rPr lang="en-US" dirty="0" err="1" smtClean="0"/>
              <a:t>Sharia</a:t>
            </a:r>
            <a:r>
              <a:rPr lang="en-US" dirty="0" smtClean="0"/>
              <a:t> law</a:t>
            </a:r>
          </a:p>
          <a:p>
            <a:r>
              <a:rPr lang="en-US" b="1" dirty="0" smtClean="0"/>
              <a:t>Limitation:</a:t>
            </a:r>
            <a:endParaRPr lang="en-US" dirty="0" smtClean="0"/>
          </a:p>
          <a:p>
            <a:r>
              <a:rPr lang="en-US" dirty="0" smtClean="0"/>
              <a:t>May conflict with international standards on gender equality and freedom of expression.</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5. Contextual Cultural Relativism</a:t>
            </a:r>
          </a:p>
          <a:p>
            <a:r>
              <a:rPr lang="en-US" dirty="0" smtClean="0"/>
              <a:t>Emphasizes </a:t>
            </a:r>
            <a:r>
              <a:rPr lang="en-US" b="1" dirty="0" smtClean="0"/>
              <a:t>social, economic, and historical contexts</a:t>
            </a:r>
            <a:r>
              <a:rPr lang="en-US" dirty="0" smtClean="0"/>
              <a:t> in understanding human rights.</a:t>
            </a:r>
          </a:p>
          <a:p>
            <a:r>
              <a:rPr lang="en-US" dirty="0" smtClean="0"/>
              <a:t>Recognizes that poverty, colonial history, and social structure affect rights realization.</a:t>
            </a:r>
          </a:p>
          <a:p>
            <a:r>
              <a:rPr lang="en-US" b="1" dirty="0" smtClean="0"/>
              <a:t>Key contribution:</a:t>
            </a:r>
            <a:endParaRPr lang="en-US" dirty="0" smtClean="0"/>
          </a:p>
          <a:p>
            <a:r>
              <a:rPr lang="en-US" dirty="0" smtClean="0"/>
              <a:t>Shifts focus from abstract norms to lived realities.</a:t>
            </a:r>
          </a:p>
          <a:p>
            <a:r>
              <a:rPr lang="en-US" dirty="0" smtClean="0"/>
              <a:t>Common in development-oriented human rights approaches.</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457200"/>
            <a:ext cx="8229600" cy="5668963"/>
          </a:xfrm>
        </p:spPr>
        <p:txBody>
          <a:bodyPr>
            <a:normAutofit fontScale="85000" lnSpcReduction="10000"/>
          </a:bodyPr>
          <a:lstStyle/>
          <a:p>
            <a:r>
              <a:rPr lang="en-US" b="1" dirty="0" smtClean="0"/>
              <a:t>Arguments in </a:t>
            </a:r>
            <a:r>
              <a:rPr lang="en-US" b="1" dirty="0" err="1" smtClean="0"/>
              <a:t>Favour</a:t>
            </a:r>
            <a:r>
              <a:rPr lang="en-US" b="1" dirty="0" smtClean="0"/>
              <a:t> of Cultural Relativism of Human Rights</a:t>
            </a:r>
          </a:p>
          <a:p>
            <a:r>
              <a:rPr lang="en-US" dirty="0" smtClean="0"/>
              <a:t>Cultural relativism argues that human rights must be understood and applied within the cultural, social, historical, and religious context of each society, rather than through a single universal standard. The main arguments in its </a:t>
            </a:r>
            <a:r>
              <a:rPr lang="en-US" dirty="0" err="1" smtClean="0"/>
              <a:t>favour</a:t>
            </a:r>
            <a:r>
              <a:rPr lang="en-US" dirty="0" smtClean="0"/>
              <a:t> are as follows:</a:t>
            </a:r>
          </a:p>
          <a:p>
            <a:r>
              <a:rPr lang="en-US" b="1" dirty="0" smtClean="0"/>
              <a:t>1. Respect for Cultural Diversity</a:t>
            </a:r>
          </a:p>
          <a:p>
            <a:r>
              <a:rPr lang="en-US" dirty="0" smtClean="0"/>
              <a:t>Human societies differ widely in their traditions, values, customs, and social structures. Cultural relativism emphasizes respect for this diversity and opposes the imposition of one culture’s moral framework on others. It recognizes that no single culture has a monopoly over truth or morality.</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228600"/>
            <a:ext cx="8229600" cy="46038"/>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6248400"/>
          </a:xfrm>
        </p:spPr>
        <p:txBody>
          <a:bodyPr>
            <a:normAutofit fontScale="85000" lnSpcReduction="20000"/>
          </a:bodyPr>
          <a:lstStyle/>
          <a:p>
            <a:r>
              <a:rPr lang="en-US" b="1" dirty="0" smtClean="0"/>
              <a:t>2. Opposition to Western Ethnocentrism</a:t>
            </a:r>
          </a:p>
          <a:p>
            <a:r>
              <a:rPr lang="en-US" dirty="0" smtClean="0"/>
              <a:t>Many human rights norms are rooted in Western liberal philosophy, emphasizing individualism, secularism, and personal autonomy. Cultural relativists argue that universal human rights often reflect Western values and may marginalize non-Western traditions, especially those prioritizing community, duty, and harmony over individual rights.</a:t>
            </a:r>
          </a:p>
          <a:p>
            <a:endParaRPr lang="en-US" dirty="0" smtClean="0"/>
          </a:p>
          <a:p>
            <a:r>
              <a:rPr lang="en-US" b="1" dirty="0" smtClean="0"/>
              <a:t>3. Historical and Social Context Matters</a:t>
            </a:r>
          </a:p>
          <a:p>
            <a:r>
              <a:rPr lang="en-US" dirty="0" smtClean="0"/>
              <a:t>Rights evolve through specific historical experiences. Societies shaped by colonialism, poverty, or conflict may prioritize collective rights such as development, social justice, and national sovereignty over civil and political rights. Cultural relativism allows societies to define rights based on their lived realities.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85000" lnSpcReduction="20000"/>
          </a:bodyPr>
          <a:lstStyle/>
          <a:p>
            <a:r>
              <a:rPr lang="en-US" b="1" dirty="0" smtClean="0"/>
              <a:t>4. Community over Individual</a:t>
            </a:r>
          </a:p>
          <a:p>
            <a:r>
              <a:rPr lang="en-US" dirty="0" smtClean="0"/>
              <a:t>In many Asian, African, and indigenous cultures, the community is central, and individual identity is inseparable from social obligations. Cultural relativism supports the idea that duties, social responsibilities, and collective welfare may take precedence over individual freedoms.</a:t>
            </a:r>
          </a:p>
          <a:p>
            <a:endParaRPr lang="en-US" dirty="0" smtClean="0"/>
          </a:p>
          <a:p>
            <a:r>
              <a:rPr lang="en-US" b="1" dirty="0" smtClean="0"/>
              <a:t>5. Democratic Legitimacy and Self-Determination</a:t>
            </a:r>
          </a:p>
          <a:p>
            <a:r>
              <a:rPr lang="en-US" dirty="0" smtClean="0"/>
              <a:t>Each society has the right to determine its own moral and legal standards through internal processes. Imposing universal human rights externally can undermine national sovereignty and democratic self-determination, especially when enforced through international pressure or sanctions.</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85000" lnSpcReduction="20000"/>
          </a:bodyPr>
          <a:lstStyle/>
          <a:p>
            <a:r>
              <a:rPr lang="en-US" b="1" dirty="0" smtClean="0"/>
              <a:t>6. Prevents Cultural Imperialism</a:t>
            </a:r>
          </a:p>
          <a:p>
            <a:r>
              <a:rPr lang="en-US" dirty="0" smtClean="0"/>
              <a:t>Universalism can sometimes act as a tool of cultural imperialism, where powerful states justify political intervention, economic sanctions, or military action in the name of human rights. Cultural relativism cautions against using human rights as a means of domination.</a:t>
            </a:r>
          </a:p>
          <a:p>
            <a:endParaRPr lang="en-US" dirty="0" smtClean="0"/>
          </a:p>
          <a:p>
            <a:r>
              <a:rPr lang="en-US" b="1" dirty="0" smtClean="0"/>
              <a:t>7. Flexibility in Implementation</a:t>
            </a:r>
          </a:p>
          <a:p>
            <a:r>
              <a:rPr lang="en-US" dirty="0" smtClean="0"/>
              <a:t>Cultural relativism does not necessarily deny human rights but argues for flexibility in their interpretation and implementation. This allows rights to be adapted to local customs, legal traditions, and social norms without outright rejection.</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562600"/>
          </a:xfrm>
        </p:spPr>
        <p:txBody>
          <a:bodyPr>
            <a:normAutofit fontScale="85000" lnSpcReduction="20000"/>
          </a:bodyPr>
          <a:lstStyle/>
          <a:p>
            <a:r>
              <a:rPr lang="en-US" b="1" dirty="0" smtClean="0"/>
              <a:t>8. Promotes Dialogue Rather than Imposition</a:t>
            </a:r>
          </a:p>
          <a:p>
            <a:r>
              <a:rPr lang="en-US" dirty="0" smtClean="0"/>
              <a:t>By acknowledging cultural differences, cultural relativism encourages intercultural dialogue and mutual understanding. It promotes gradual internal reform rather than abrupt external enforcement, leading to more sustainable human rights practices.</a:t>
            </a:r>
          </a:p>
          <a:p>
            <a:endParaRPr lang="en-US" dirty="0" smtClean="0"/>
          </a:p>
          <a:p>
            <a:r>
              <a:rPr lang="en-US" b="1" dirty="0" smtClean="0"/>
              <a:t>Concluding Note</a:t>
            </a:r>
          </a:p>
          <a:p>
            <a:r>
              <a:rPr lang="en-US" dirty="0" smtClean="0"/>
              <a:t>Cultural relativism highlights the importance of culture, context, and diversity in understanding human rights. While it faces criticism for potentially justifying oppression, its supporters argue that meaningful human rights protection must be culturally sensitive, inclusive, and rooted in local realities.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Universalism </a:t>
            </a:r>
            <a:r>
              <a:rPr lang="en-US" b="1" dirty="0" err="1" smtClean="0"/>
              <a:t>vs</a:t>
            </a:r>
            <a:r>
              <a:rPr lang="en-US" b="1" dirty="0" smtClean="0"/>
              <a:t> Cultural Relativism: Areas of Conflict in Human Rights</a:t>
            </a:r>
          </a:p>
          <a:p>
            <a:r>
              <a:rPr lang="en-US" b="1" dirty="0" smtClean="0"/>
              <a:t>Universalism</a:t>
            </a:r>
            <a:r>
              <a:rPr lang="en-US" dirty="0" smtClean="0"/>
              <a:t> argues that human rights are inherent, inalienable, and apply equally to all human beings regardless of culture, religion, or geography.</a:t>
            </a:r>
            <a:br>
              <a:rPr lang="en-US" dirty="0" smtClean="0"/>
            </a:br>
            <a:r>
              <a:rPr lang="en-US" b="1" dirty="0" smtClean="0"/>
              <a:t>Cultural Relativism</a:t>
            </a:r>
            <a:r>
              <a:rPr lang="en-US" dirty="0" smtClean="0"/>
              <a:t>, on the other hand, holds that human rights must be understood within specific cultural, social, and historical contexts.</a:t>
            </a:r>
          </a:p>
          <a:p>
            <a:r>
              <a:rPr lang="en-US" dirty="0" smtClean="0"/>
              <a:t>The conflict between the two arises in several key areas:</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0"/>
            <a:ext cx="8229600" cy="274638"/>
          </a:xfrm>
        </p:spPr>
        <p:txBody>
          <a:bodyPr>
            <a:normAutofit fontScale="90000"/>
          </a:bodyPr>
          <a:lstStyle/>
          <a:p>
            <a:endParaRPr lang="en-US" dirty="0"/>
          </a:p>
        </p:txBody>
      </p:sp>
      <p:sp>
        <p:nvSpPr>
          <p:cNvPr id="3" name="Content Placeholder 2"/>
          <p:cNvSpPr>
            <a:spLocks noGrp="1"/>
          </p:cNvSpPr>
          <p:nvPr>
            <p:ph idx="1"/>
          </p:nvPr>
        </p:nvSpPr>
        <p:spPr>
          <a:xfrm>
            <a:off x="457200" y="381000"/>
            <a:ext cx="8229600" cy="6172200"/>
          </a:xfrm>
        </p:spPr>
        <p:txBody>
          <a:bodyPr>
            <a:normAutofit fontScale="70000" lnSpcReduction="20000"/>
          </a:bodyPr>
          <a:lstStyle/>
          <a:p>
            <a:r>
              <a:rPr lang="en-US" b="1" dirty="0" smtClean="0"/>
              <a:t>1. Individual Rights </a:t>
            </a:r>
            <a:r>
              <a:rPr lang="en-US" b="1" dirty="0" err="1" smtClean="0"/>
              <a:t>vs</a:t>
            </a:r>
            <a:r>
              <a:rPr lang="en-US" b="1" dirty="0" smtClean="0"/>
              <a:t> Community Values</a:t>
            </a:r>
          </a:p>
          <a:p>
            <a:r>
              <a:rPr lang="en-US" b="1" dirty="0" smtClean="0"/>
              <a:t>Universalism</a:t>
            </a:r>
            <a:r>
              <a:rPr lang="en-US" dirty="0" smtClean="0"/>
              <a:t> emphasizes individual autonomy, dignity, and freedom.</a:t>
            </a:r>
          </a:p>
          <a:p>
            <a:r>
              <a:rPr lang="en-US" b="1" dirty="0" smtClean="0"/>
              <a:t>Cultural relativism</a:t>
            </a:r>
            <a:r>
              <a:rPr lang="en-US" dirty="0" smtClean="0"/>
              <a:t> prioritizes community harmony, collective duties, and social order.</a:t>
            </a:r>
          </a:p>
          <a:p>
            <a:r>
              <a:rPr lang="en-US" b="1" dirty="0" smtClean="0"/>
              <a:t>Conflict area</a:t>
            </a:r>
            <a:r>
              <a:rPr lang="en-US" dirty="0" smtClean="0"/>
              <a:t>: In many Asian and African societies, collective welfare is valued over individual liberty, clashing with Western-style individual rights.</a:t>
            </a:r>
          </a:p>
          <a:p>
            <a:r>
              <a:rPr lang="en-US" i="1" dirty="0" smtClean="0"/>
              <a:t>Example</a:t>
            </a:r>
            <a:r>
              <a:rPr lang="en-US" dirty="0" smtClean="0"/>
              <a:t>: Restrictions on individual expression in the name of social harmony.</a:t>
            </a:r>
          </a:p>
          <a:p>
            <a:endParaRPr lang="en-US" dirty="0" smtClean="0"/>
          </a:p>
          <a:p>
            <a:r>
              <a:rPr lang="en-US" b="1" dirty="0" smtClean="0"/>
              <a:t>2. Women’s Rights and Gender Equality</a:t>
            </a:r>
          </a:p>
          <a:p>
            <a:r>
              <a:rPr lang="en-US" dirty="0" smtClean="0"/>
              <a:t>Universalism advocates </a:t>
            </a:r>
            <a:r>
              <a:rPr lang="en-US" b="1" dirty="0" smtClean="0"/>
              <a:t>equal rights for women</a:t>
            </a:r>
            <a:r>
              <a:rPr lang="en-US" dirty="0" smtClean="0"/>
              <a:t> across cultures.</a:t>
            </a:r>
          </a:p>
          <a:p>
            <a:r>
              <a:rPr lang="en-US" dirty="0" smtClean="0"/>
              <a:t>Cultural relativism argues that gender roles are shaped by tradition and religion.</a:t>
            </a:r>
          </a:p>
          <a:p>
            <a:r>
              <a:rPr lang="en-US" b="1" dirty="0" smtClean="0"/>
              <a:t>Conflict area</a:t>
            </a:r>
            <a:r>
              <a:rPr lang="en-US" dirty="0" smtClean="0"/>
              <a:t>: Practices justified culturally may violate universal norms of equality.</a:t>
            </a:r>
          </a:p>
          <a:p>
            <a:r>
              <a:rPr lang="en-US" i="1" dirty="0" smtClean="0"/>
              <a:t>Examples</a:t>
            </a:r>
            <a:r>
              <a:rPr lang="en-US" dirty="0" smtClean="0"/>
              <a:t>: Child marriage, restrictions on women’s mobility, dress codes, inheritance laws.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lstStyle/>
          <a:p>
            <a:r>
              <a:rPr lang="en-US" b="1" dirty="0" smtClean="0"/>
              <a:t>Meaning of Universal Human Rights</a:t>
            </a:r>
          </a:p>
          <a:p>
            <a:r>
              <a:rPr lang="en-US" dirty="0" smtClean="0"/>
              <a:t>Universal human rights apply to </a:t>
            </a:r>
            <a:r>
              <a:rPr lang="en-US" b="1" dirty="0" smtClean="0"/>
              <a:t>all people</a:t>
            </a:r>
            <a:r>
              <a:rPr lang="en-US" dirty="0" smtClean="0"/>
              <a:t>, regardless of:</a:t>
            </a:r>
          </a:p>
          <a:p>
            <a:pPr lvl="1"/>
            <a:r>
              <a:rPr lang="en-US" dirty="0" smtClean="0"/>
              <a:t>Culture</a:t>
            </a:r>
          </a:p>
          <a:p>
            <a:pPr lvl="1"/>
            <a:r>
              <a:rPr lang="en-US" dirty="0" smtClean="0"/>
              <a:t>Religion</a:t>
            </a:r>
          </a:p>
          <a:p>
            <a:pPr lvl="1"/>
            <a:r>
              <a:rPr lang="en-US" dirty="0" smtClean="0"/>
              <a:t>Nationality</a:t>
            </a:r>
          </a:p>
          <a:p>
            <a:pPr lvl="1"/>
            <a:r>
              <a:rPr lang="en-US" dirty="0" smtClean="0"/>
              <a:t>Gender or race</a:t>
            </a:r>
          </a:p>
          <a:p>
            <a:r>
              <a:rPr lang="en-US" dirty="0" smtClean="0"/>
              <a:t>Based on the idea of </a:t>
            </a:r>
            <a:r>
              <a:rPr lang="en-US" b="1" dirty="0" smtClean="0"/>
              <a:t>common human dignity</a:t>
            </a:r>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715000"/>
          </a:xfrm>
        </p:spPr>
        <p:txBody>
          <a:bodyPr>
            <a:normAutofit fontScale="70000" lnSpcReduction="20000"/>
          </a:bodyPr>
          <a:lstStyle/>
          <a:p>
            <a:r>
              <a:rPr lang="en-US" b="1" dirty="0" smtClean="0"/>
              <a:t>3. Freedom of Religion </a:t>
            </a:r>
            <a:r>
              <a:rPr lang="en-US" b="1" dirty="0" err="1" smtClean="0"/>
              <a:t>vs</a:t>
            </a:r>
            <a:r>
              <a:rPr lang="en-US" b="1" dirty="0" smtClean="0"/>
              <a:t> Cultural/Religious Practices</a:t>
            </a:r>
          </a:p>
          <a:p>
            <a:r>
              <a:rPr lang="en-US" dirty="0" smtClean="0"/>
              <a:t>Universalism supports freedom of belief, conversion, and expression.</a:t>
            </a:r>
          </a:p>
          <a:p>
            <a:r>
              <a:rPr lang="en-US" dirty="0" smtClean="0"/>
              <a:t>Cultural relativism defends religious traditions as core cultural identity.</a:t>
            </a:r>
          </a:p>
          <a:p>
            <a:r>
              <a:rPr lang="en-US" b="1" dirty="0" smtClean="0"/>
              <a:t>Conflict area</a:t>
            </a:r>
            <a:r>
              <a:rPr lang="en-US" dirty="0" smtClean="0"/>
              <a:t>: When religious customs conflict with individual freedoms.</a:t>
            </a:r>
          </a:p>
          <a:p>
            <a:r>
              <a:rPr lang="en-US" i="1" dirty="0" smtClean="0"/>
              <a:t>Examples</a:t>
            </a:r>
            <a:r>
              <a:rPr lang="en-US" dirty="0" smtClean="0"/>
              <a:t>: Apostasy laws, blasphemy laws, compulsory religious practices.</a:t>
            </a:r>
          </a:p>
          <a:p>
            <a:endParaRPr lang="en-US" dirty="0" smtClean="0"/>
          </a:p>
          <a:p>
            <a:r>
              <a:rPr lang="en-US" b="1" dirty="0" smtClean="0"/>
              <a:t>4. Freedom of Expression </a:t>
            </a:r>
            <a:r>
              <a:rPr lang="en-US" b="1" dirty="0" err="1" smtClean="0"/>
              <a:t>vs</a:t>
            </a:r>
            <a:r>
              <a:rPr lang="en-US" b="1" dirty="0" smtClean="0"/>
              <a:t> Cultural Sensitivities</a:t>
            </a:r>
          </a:p>
          <a:p>
            <a:r>
              <a:rPr lang="en-US" dirty="0" smtClean="0"/>
              <a:t>Universalists argue free speech is a fundamental right.</a:t>
            </a:r>
          </a:p>
          <a:p>
            <a:r>
              <a:rPr lang="en-US" dirty="0" smtClean="0"/>
              <a:t>Cultural relativists emphasize respect for cultural and religious sentiments.</a:t>
            </a:r>
          </a:p>
          <a:p>
            <a:r>
              <a:rPr lang="en-US" b="1" dirty="0" smtClean="0"/>
              <a:t>Conflict area</a:t>
            </a:r>
            <a:r>
              <a:rPr lang="en-US" dirty="0" smtClean="0"/>
              <a:t>: Limits on speech to preserve cultural values or prevent social unrest.</a:t>
            </a:r>
          </a:p>
          <a:p>
            <a:r>
              <a:rPr lang="en-US" i="1" dirty="0" smtClean="0"/>
              <a:t>Examples</a:t>
            </a:r>
            <a:r>
              <a:rPr lang="en-US" dirty="0" smtClean="0"/>
              <a:t>: Censorship of art, media, or political dissent.</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70000" lnSpcReduction="20000"/>
          </a:bodyPr>
          <a:lstStyle/>
          <a:p>
            <a:r>
              <a:rPr lang="en-US" b="1" dirty="0" smtClean="0"/>
              <a:t>5. Customary Practices </a:t>
            </a:r>
            <a:r>
              <a:rPr lang="en-US" b="1" dirty="0" err="1" smtClean="0"/>
              <a:t>vs</a:t>
            </a:r>
            <a:r>
              <a:rPr lang="en-US" b="1" dirty="0" smtClean="0"/>
              <a:t> Human Dignity</a:t>
            </a:r>
          </a:p>
          <a:p>
            <a:r>
              <a:rPr lang="en-US" dirty="0" smtClean="0"/>
              <a:t>Universalism condemns practices that violate human dignity.</a:t>
            </a:r>
          </a:p>
          <a:p>
            <a:r>
              <a:rPr lang="en-US" dirty="0" smtClean="0"/>
              <a:t>Cultural relativism defends traditions as part of cultural heritage.</a:t>
            </a:r>
          </a:p>
          <a:p>
            <a:r>
              <a:rPr lang="en-US" b="1" dirty="0" smtClean="0"/>
              <a:t>Conflict area</a:t>
            </a:r>
            <a:r>
              <a:rPr lang="en-US" dirty="0" smtClean="0"/>
              <a:t>: Determining whether a practice is cultural expression or rights abuse.</a:t>
            </a:r>
          </a:p>
          <a:p>
            <a:r>
              <a:rPr lang="en-US" i="1" dirty="0" smtClean="0"/>
              <a:t>Examples</a:t>
            </a:r>
            <a:r>
              <a:rPr lang="en-US" dirty="0" smtClean="0"/>
              <a:t>: Female genital mutilation (FGM), honor killings, corporal punishment.</a:t>
            </a:r>
          </a:p>
          <a:p>
            <a:endParaRPr lang="en-US" dirty="0" smtClean="0"/>
          </a:p>
          <a:p>
            <a:r>
              <a:rPr lang="en-US" b="1" dirty="0" smtClean="0"/>
              <a:t>6. State Sovereignty </a:t>
            </a:r>
            <a:r>
              <a:rPr lang="en-US" b="1" dirty="0" err="1" smtClean="0"/>
              <a:t>vs</a:t>
            </a:r>
            <a:r>
              <a:rPr lang="en-US" b="1" dirty="0" smtClean="0"/>
              <a:t> International Human Rights Norms</a:t>
            </a:r>
          </a:p>
          <a:p>
            <a:r>
              <a:rPr lang="en-US" dirty="0" smtClean="0"/>
              <a:t>Universalism supports international intervention for rights protection.</a:t>
            </a:r>
          </a:p>
          <a:p>
            <a:r>
              <a:rPr lang="en-US" dirty="0" smtClean="0"/>
              <a:t>Cultural relativism stresses non-interference and national sovereignty.</a:t>
            </a:r>
          </a:p>
          <a:p>
            <a:r>
              <a:rPr lang="en-US" b="1" dirty="0" smtClean="0"/>
              <a:t>Conflict area</a:t>
            </a:r>
            <a:r>
              <a:rPr lang="en-US" dirty="0" smtClean="0"/>
              <a:t>: External pressure on states to reform domestic practices.</a:t>
            </a:r>
          </a:p>
          <a:p>
            <a:r>
              <a:rPr lang="en-US" i="1" dirty="0" smtClean="0"/>
              <a:t>Examples</a:t>
            </a:r>
            <a:r>
              <a:rPr lang="en-US" dirty="0" smtClean="0"/>
              <a:t>: UN criticism of domestic laws based on “Western values”.</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562600"/>
          </a:xfrm>
        </p:spPr>
        <p:txBody>
          <a:bodyPr>
            <a:normAutofit fontScale="70000" lnSpcReduction="20000"/>
          </a:bodyPr>
          <a:lstStyle/>
          <a:p>
            <a:r>
              <a:rPr lang="en-US" b="1" dirty="0" smtClean="0"/>
              <a:t>7. Development Priorities </a:t>
            </a:r>
            <a:r>
              <a:rPr lang="en-US" b="1" dirty="0" err="1" smtClean="0"/>
              <a:t>vs</a:t>
            </a:r>
            <a:r>
              <a:rPr lang="en-US" b="1" dirty="0" smtClean="0"/>
              <a:t> Civil and Political Rights</a:t>
            </a:r>
          </a:p>
          <a:p>
            <a:r>
              <a:rPr lang="en-US" dirty="0" smtClean="0"/>
              <a:t>Universalism treats all rights as equally important.</a:t>
            </a:r>
          </a:p>
          <a:p>
            <a:r>
              <a:rPr lang="en-US" dirty="0" smtClean="0"/>
              <a:t>Cultural relativism argues that economic development and stability must come first.</a:t>
            </a:r>
          </a:p>
          <a:p>
            <a:r>
              <a:rPr lang="en-US" b="1" dirty="0" smtClean="0"/>
              <a:t>Conflict area</a:t>
            </a:r>
            <a:r>
              <a:rPr lang="en-US" dirty="0" smtClean="0"/>
              <a:t>: Postponement of political freedoms in developing societies.</a:t>
            </a:r>
          </a:p>
          <a:p>
            <a:r>
              <a:rPr lang="en-US" i="1" dirty="0" smtClean="0"/>
              <a:t>Examples</a:t>
            </a:r>
            <a:r>
              <a:rPr lang="en-US" dirty="0" smtClean="0"/>
              <a:t>: Restrictions on political opposition justified as necessary for development.</a:t>
            </a:r>
          </a:p>
          <a:p>
            <a:endParaRPr lang="en-US" dirty="0" smtClean="0"/>
          </a:p>
          <a:p>
            <a:r>
              <a:rPr lang="en-US" b="1" dirty="0" smtClean="0"/>
              <a:t>8. Legal Uniformity </a:t>
            </a:r>
            <a:r>
              <a:rPr lang="en-US" b="1" dirty="0" err="1" smtClean="0"/>
              <a:t>vs</a:t>
            </a:r>
            <a:r>
              <a:rPr lang="en-US" b="1" dirty="0" smtClean="0"/>
              <a:t> Cultural Diversity</a:t>
            </a:r>
          </a:p>
          <a:p>
            <a:r>
              <a:rPr lang="en-US" dirty="0" smtClean="0"/>
              <a:t>Universalism favors uniform global standards of rights.</a:t>
            </a:r>
          </a:p>
          <a:p>
            <a:r>
              <a:rPr lang="en-US" dirty="0" smtClean="0"/>
              <a:t>Cultural relativism demands flexible interpretation based on culture.</a:t>
            </a:r>
          </a:p>
          <a:p>
            <a:r>
              <a:rPr lang="en-US" b="1" dirty="0" smtClean="0"/>
              <a:t>Conflict area</a:t>
            </a:r>
            <a:r>
              <a:rPr lang="en-US" dirty="0" smtClean="0"/>
              <a:t>: Applicability of international conventions to diverse societies.</a:t>
            </a:r>
          </a:p>
          <a:p>
            <a:r>
              <a:rPr lang="en-US" i="1" dirty="0" smtClean="0"/>
              <a:t>Examples</a:t>
            </a:r>
            <a:r>
              <a:rPr lang="en-US" dirty="0" smtClean="0"/>
              <a:t>: Reservations to CEDAW or ICCPR based on cultural or religious grounds.</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Criticism of Universal Human Rights</a:t>
            </a:r>
          </a:p>
          <a:p>
            <a:r>
              <a:rPr lang="en-US" dirty="0" smtClean="0"/>
              <a:t>Eurocentric and Western bias</a:t>
            </a:r>
          </a:p>
          <a:p>
            <a:r>
              <a:rPr lang="en-US" dirty="0" smtClean="0"/>
              <a:t>Ignores cultural context</a:t>
            </a:r>
          </a:p>
          <a:p>
            <a:r>
              <a:rPr lang="en-US" dirty="0" smtClean="0"/>
              <a:t>Imposes external values</a:t>
            </a:r>
          </a:p>
          <a:p>
            <a:r>
              <a:rPr lang="en-US" dirty="0" smtClean="0"/>
              <a:t>Weak enforcement mechanisms</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Criticism of Cultural Relativism</a:t>
            </a:r>
          </a:p>
          <a:p>
            <a:r>
              <a:rPr lang="en-US" dirty="0" smtClean="0"/>
              <a:t>Can justify human rights violations</a:t>
            </a:r>
          </a:p>
          <a:p>
            <a:r>
              <a:rPr lang="en-US" dirty="0" smtClean="0"/>
              <a:t>Undermines individual dignity</a:t>
            </a:r>
          </a:p>
          <a:p>
            <a:r>
              <a:rPr lang="en-US" dirty="0" smtClean="0"/>
              <a:t>Protects oppressive practices</a:t>
            </a:r>
          </a:p>
          <a:p>
            <a:r>
              <a:rPr lang="en-US" dirty="0" smtClean="0"/>
              <a:t>Weakens international accountability</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Reconciliation Between the Two</a:t>
            </a:r>
          </a:p>
          <a:p>
            <a:r>
              <a:rPr lang="en-US" dirty="0" smtClean="0"/>
              <a:t>Concept of </a:t>
            </a:r>
            <a:r>
              <a:rPr lang="en-US" b="1" dirty="0" smtClean="0"/>
              <a:t>“Relative Universalism”</a:t>
            </a:r>
            <a:endParaRPr lang="en-US" dirty="0" smtClean="0"/>
          </a:p>
          <a:p>
            <a:r>
              <a:rPr lang="en-US" dirty="0" smtClean="0"/>
              <a:t>Universal standards with cultural flexibility</a:t>
            </a:r>
          </a:p>
          <a:p>
            <a:r>
              <a:rPr lang="en-US" dirty="0" smtClean="0"/>
              <a:t>Dialogue between global norms and local traditions</a:t>
            </a:r>
          </a:p>
          <a:p>
            <a:r>
              <a:rPr lang="en-US" dirty="0" smtClean="0"/>
              <a:t>Emphasis on human dignity as core value</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Vienna Declaration (1993)</a:t>
            </a:r>
          </a:p>
          <a:p>
            <a:r>
              <a:rPr lang="en-US" dirty="0" smtClean="0"/>
              <a:t>Human rights are </a:t>
            </a:r>
            <a:r>
              <a:rPr lang="en-US" b="1" dirty="0" smtClean="0"/>
              <a:t>universal, indivisible and interdependent</a:t>
            </a:r>
            <a:endParaRPr lang="en-US" dirty="0" smtClean="0"/>
          </a:p>
          <a:p>
            <a:r>
              <a:rPr lang="en-US" dirty="0" smtClean="0"/>
              <a:t>National and cultural contexts must be considered</a:t>
            </a:r>
          </a:p>
          <a:p>
            <a:r>
              <a:rPr lang="en-US" dirty="0" smtClean="0"/>
              <a:t>But states must promote and protect all human rights</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Contemporary Relevance</a:t>
            </a:r>
          </a:p>
          <a:p>
            <a:r>
              <a:rPr lang="en-US" dirty="0" smtClean="0"/>
              <a:t>Globalization and migration</a:t>
            </a:r>
          </a:p>
          <a:p>
            <a:r>
              <a:rPr lang="en-US" dirty="0" smtClean="0"/>
              <a:t>Multicultural societies</a:t>
            </a:r>
          </a:p>
          <a:p>
            <a:r>
              <a:rPr lang="en-US" dirty="0" smtClean="0"/>
              <a:t>International human rights interventions</a:t>
            </a:r>
          </a:p>
          <a:p>
            <a:r>
              <a:rPr lang="en-US" dirty="0" smtClean="0"/>
              <a:t>Debates in Asia, Africa, and Middle East</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Conclusion</a:t>
            </a:r>
          </a:p>
          <a:p>
            <a:r>
              <a:rPr lang="en-US" dirty="0" smtClean="0"/>
              <a:t>Universalism and cultural relativism are not mutually exclusive</a:t>
            </a:r>
          </a:p>
          <a:p>
            <a:r>
              <a:rPr lang="en-US" dirty="0" smtClean="0"/>
              <a:t>Balance is necessary for effective human rights protection</a:t>
            </a:r>
          </a:p>
          <a:p>
            <a:r>
              <a:rPr lang="en-US" dirty="0" smtClean="0"/>
              <a:t>Respect for diversity with commitment to human dignity</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4983163"/>
          </a:xfrm>
        </p:spPr>
        <p:txBody>
          <a:bodyPr/>
          <a:lstStyle/>
          <a:p>
            <a:r>
              <a:rPr lang="en-US" b="1" dirty="0" smtClean="0"/>
              <a:t>Key Features of Universal Human Rights</a:t>
            </a:r>
          </a:p>
          <a:p>
            <a:r>
              <a:rPr lang="en-US" b="1" dirty="0" smtClean="0"/>
              <a:t>Universality</a:t>
            </a:r>
            <a:r>
              <a:rPr lang="en-US" dirty="0" smtClean="0"/>
              <a:t> – applicable to all humans</a:t>
            </a:r>
          </a:p>
          <a:p>
            <a:r>
              <a:rPr lang="en-US" b="1" dirty="0" smtClean="0"/>
              <a:t>Inalienability</a:t>
            </a:r>
            <a:r>
              <a:rPr lang="en-US" dirty="0" smtClean="0"/>
              <a:t> – cannot be taken away</a:t>
            </a:r>
          </a:p>
          <a:p>
            <a:r>
              <a:rPr lang="en-US" b="1" dirty="0" smtClean="0"/>
              <a:t>Indivisibility</a:t>
            </a:r>
            <a:r>
              <a:rPr lang="en-US" dirty="0" smtClean="0"/>
              <a:t> – civil, political, economic, social rights are interconnected</a:t>
            </a:r>
          </a:p>
          <a:p>
            <a:r>
              <a:rPr lang="en-US" b="1" dirty="0" smtClean="0"/>
              <a:t>Equality and non-discrimination</a:t>
            </a:r>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Philosophical Basis of Universalism</a:t>
            </a:r>
          </a:p>
          <a:p>
            <a:r>
              <a:rPr lang="en-US" dirty="0" smtClean="0"/>
              <a:t>Natural Rights Theory (John Locke)</a:t>
            </a:r>
          </a:p>
          <a:p>
            <a:r>
              <a:rPr lang="en-US" dirty="0" smtClean="0"/>
              <a:t>Enlightenment ideals of liberty and equality</a:t>
            </a:r>
          </a:p>
          <a:p>
            <a:r>
              <a:rPr lang="en-US" dirty="0" smtClean="0"/>
              <a:t>Kantian idea of human dignity</a:t>
            </a:r>
          </a:p>
          <a:p>
            <a:r>
              <a:rPr lang="en-US" dirty="0" smtClean="0"/>
              <a:t>Liberal democratic values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err="1" smtClean="0"/>
              <a:t>nternational</a:t>
            </a:r>
            <a:r>
              <a:rPr lang="en-US" b="1" dirty="0" smtClean="0"/>
              <a:t> Recognition of Universal Human Rights</a:t>
            </a:r>
          </a:p>
          <a:p>
            <a:r>
              <a:rPr lang="en-US" dirty="0" smtClean="0"/>
              <a:t>Universal Declaration of Human Rights (UDHR), 1948</a:t>
            </a:r>
          </a:p>
          <a:p>
            <a:r>
              <a:rPr lang="en-US" dirty="0" smtClean="0"/>
              <a:t>International Covenant on Civil and Political Rights (ICCPR)</a:t>
            </a:r>
          </a:p>
          <a:p>
            <a:r>
              <a:rPr lang="en-US" dirty="0" smtClean="0"/>
              <a:t>International Covenant on Economic, Social and Cultural Rights (ICESCR)</a:t>
            </a:r>
          </a:p>
          <a:p>
            <a:r>
              <a:rPr lang="en-US" dirty="0" smtClean="0"/>
              <a:t>Vienna Declaration, 1993</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Meaning of Cultural Relativism</a:t>
            </a:r>
          </a:p>
          <a:p>
            <a:r>
              <a:rPr lang="en-US" dirty="0" smtClean="0"/>
              <a:t>Human rights should be understood in the </a:t>
            </a:r>
            <a:r>
              <a:rPr lang="en-US" b="1" dirty="0" smtClean="0"/>
              <a:t>context of culture</a:t>
            </a:r>
            <a:endParaRPr lang="en-US" dirty="0" smtClean="0"/>
          </a:p>
          <a:p>
            <a:r>
              <a:rPr lang="en-US" dirty="0" smtClean="0"/>
              <a:t>No single moral standard applicable to all societies</a:t>
            </a:r>
          </a:p>
          <a:p>
            <a:r>
              <a:rPr lang="en-US" dirty="0" smtClean="0"/>
              <a:t>Traditions, customs, religion shape rights and duties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Types of Cultural Relativism in Human Rights</a:t>
            </a:r>
          </a:p>
          <a:p>
            <a:r>
              <a:rPr lang="en-US" b="1" dirty="0" smtClean="0"/>
              <a:t>Cultural Relativism</a:t>
            </a:r>
            <a:r>
              <a:rPr lang="en-US" dirty="0" smtClean="0"/>
              <a:t> argues that human rights should be understood and interpreted within the context of a society’s culture, traditions, values, and historical experiences, rather than through universal standards. Scholars generally identify the following </a:t>
            </a:r>
            <a:r>
              <a:rPr lang="en-US" b="1" dirty="0" smtClean="0"/>
              <a:t>types of cultural relativism</a:t>
            </a:r>
            <a:r>
              <a:rPr lang="en-US" dirty="0" smtClean="0"/>
              <a:t> in relation to human rights: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fontScale="77500" lnSpcReduction="20000"/>
          </a:bodyPr>
          <a:lstStyle/>
          <a:p>
            <a:r>
              <a:rPr lang="en-US" b="1" dirty="0" smtClean="0"/>
              <a:t>1. Strong (Absolute) Cultural Relativism</a:t>
            </a:r>
          </a:p>
          <a:p>
            <a:r>
              <a:rPr lang="en-US" dirty="0" smtClean="0"/>
              <a:t>Holds that </a:t>
            </a:r>
            <a:r>
              <a:rPr lang="en-US" b="1" dirty="0" smtClean="0"/>
              <a:t>culture is the sole source of moral values and rights</a:t>
            </a:r>
            <a:r>
              <a:rPr lang="en-US" dirty="0" smtClean="0"/>
              <a:t>.</a:t>
            </a:r>
          </a:p>
          <a:p>
            <a:r>
              <a:rPr lang="en-US" dirty="0" smtClean="0"/>
              <a:t>Rejects the idea of universal human rights entirely.</a:t>
            </a:r>
          </a:p>
          <a:p>
            <a:r>
              <a:rPr lang="en-US" dirty="0" smtClean="0"/>
              <a:t>What is considered a “right” or “violation” depends completely on local customs and traditions.</a:t>
            </a:r>
          </a:p>
          <a:p>
            <a:r>
              <a:rPr lang="en-US" b="1" dirty="0" smtClean="0"/>
              <a:t>Key features:</a:t>
            </a:r>
            <a:endParaRPr lang="en-US" dirty="0" smtClean="0"/>
          </a:p>
          <a:p>
            <a:r>
              <a:rPr lang="en-US" dirty="0" smtClean="0"/>
              <a:t>No external or universal moral standards.</a:t>
            </a:r>
          </a:p>
          <a:p>
            <a:r>
              <a:rPr lang="en-US" dirty="0" smtClean="0"/>
              <a:t>International human rights norms have no authority over domestic cultural practices.</a:t>
            </a:r>
          </a:p>
          <a:p>
            <a:r>
              <a:rPr lang="en-US" b="1" dirty="0" smtClean="0"/>
              <a:t>Criticism:</a:t>
            </a:r>
            <a:endParaRPr lang="en-US" dirty="0" smtClean="0"/>
          </a:p>
          <a:p>
            <a:r>
              <a:rPr lang="en-US" dirty="0" smtClean="0"/>
              <a:t>Can justify practices like discrimination, caste oppression, gender inequality, or harmful traditional practices.</a:t>
            </a:r>
          </a:p>
          <a:p>
            <a:r>
              <a:rPr lang="en-US" dirty="0" smtClean="0"/>
              <a:t>Often used by authoritarian regimes to avoid international accountability.</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77500" lnSpcReduction="20000"/>
          </a:bodyPr>
          <a:lstStyle/>
          <a:p>
            <a:r>
              <a:rPr lang="en-US" b="1" dirty="0" smtClean="0"/>
              <a:t>2. Weak (Moderate) Cultural Relativism</a:t>
            </a:r>
          </a:p>
          <a:p>
            <a:r>
              <a:rPr lang="en-US" dirty="0" smtClean="0"/>
              <a:t>Accepts the </a:t>
            </a:r>
            <a:r>
              <a:rPr lang="en-US" b="1" dirty="0" smtClean="0"/>
              <a:t>existence of universal human rights</a:t>
            </a:r>
            <a:r>
              <a:rPr lang="en-US" dirty="0" smtClean="0"/>
              <a:t>, but argues that their </a:t>
            </a:r>
            <a:r>
              <a:rPr lang="en-US" b="1" dirty="0" smtClean="0"/>
              <a:t>interpretation and implementation may vary</a:t>
            </a:r>
            <a:r>
              <a:rPr lang="en-US" dirty="0" smtClean="0"/>
              <a:t> across cultures.</a:t>
            </a:r>
          </a:p>
          <a:p>
            <a:r>
              <a:rPr lang="en-US" dirty="0" smtClean="0"/>
              <a:t>Culture influences how rights are practiced, not whether they exist.</a:t>
            </a:r>
          </a:p>
          <a:p>
            <a:r>
              <a:rPr lang="en-US" b="1" dirty="0" smtClean="0"/>
              <a:t>Key features:</a:t>
            </a:r>
            <a:endParaRPr lang="en-US" dirty="0" smtClean="0"/>
          </a:p>
          <a:p>
            <a:r>
              <a:rPr lang="en-US" dirty="0" smtClean="0"/>
              <a:t>Universal rights + cultural flexibility.</a:t>
            </a:r>
          </a:p>
          <a:p>
            <a:r>
              <a:rPr lang="en-US" dirty="0" smtClean="0"/>
              <a:t>Allows adaptation to local social, religious, and historical contexts.</a:t>
            </a:r>
          </a:p>
          <a:p>
            <a:r>
              <a:rPr lang="en-US" b="1" dirty="0" smtClean="0"/>
              <a:t>Significance:</a:t>
            </a:r>
            <a:endParaRPr lang="en-US" dirty="0" smtClean="0"/>
          </a:p>
          <a:p>
            <a:r>
              <a:rPr lang="en-US" dirty="0" smtClean="0"/>
              <a:t>Most widely accepted approach in international human rights discourse.</a:t>
            </a:r>
          </a:p>
          <a:p>
            <a:r>
              <a:rPr lang="en-US" dirty="0" smtClean="0"/>
              <a:t>Reflected in documents like the </a:t>
            </a:r>
            <a:r>
              <a:rPr lang="en-US" b="1" dirty="0" smtClean="0"/>
              <a:t>Vienna Declaration (1993)</a:t>
            </a:r>
            <a:r>
              <a:rPr lang="en-US" dirty="0" smtClean="0"/>
              <a:t>.</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1723</Words>
  <Application>Microsoft Office PowerPoint</Application>
  <PresentationFormat>On-screen Show (4:3)</PresentationFormat>
  <Paragraphs>176</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Universal Human Rights and Cultural Relativism</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Universal Human Rights and Cultural Relativism</dc:title>
  <dc:creator>Admin</dc:creator>
  <cp:lastModifiedBy>Admin</cp:lastModifiedBy>
  <cp:revision>7</cp:revision>
  <dcterms:created xsi:type="dcterms:W3CDTF">2006-08-16T00:00:00Z</dcterms:created>
  <dcterms:modified xsi:type="dcterms:W3CDTF">2026-02-10T06:36:57Z</dcterms:modified>
</cp:coreProperties>
</file>