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3/12/2026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3/12/2026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rmAutofit fontScale="90000"/>
          </a:bodyPr>
          <a:lstStyle/>
          <a:p>
            <a:endParaRPr lang="en-US" dirty="0"/>
          </a:p>
        </p:txBody>
      </p:sp>
      <p:sp>
        <p:nvSpPr>
          <p:cNvPr id="3" name="Subtitle 2"/>
          <p:cNvSpPr>
            <a:spLocks noGrp="1"/>
          </p:cNvSpPr>
          <p:nvPr>
            <p:ph type="subTitle" idx="1"/>
          </p:nvPr>
        </p:nvSpPr>
        <p:spPr>
          <a:xfrm>
            <a:off x="533400" y="914400"/>
            <a:ext cx="8229600" cy="5334000"/>
          </a:xfrm>
        </p:spPr>
        <p:txBody>
          <a:bodyPr/>
          <a:lstStyle/>
          <a:p>
            <a:r>
              <a:rPr lang="en-US" dirty="0" smtClean="0">
                <a:solidFill>
                  <a:schemeClr val="tx1"/>
                </a:solidFill>
              </a:rPr>
              <a:t>Title: </a:t>
            </a:r>
            <a:r>
              <a:rPr lang="en-US" sz="3600" b="1" dirty="0" smtClean="0">
                <a:solidFill>
                  <a:schemeClr val="tx1"/>
                </a:solidFill>
              </a:rPr>
              <a:t>The Cairo Declaration on Human Rights in Islam (1990)</a:t>
            </a:r>
            <a:endParaRPr lang="en-US" b="1" dirty="0" smtClean="0">
              <a:solidFill>
                <a:schemeClr val="tx1"/>
              </a:solidFill>
            </a:endParaRPr>
          </a:p>
          <a:p>
            <a:r>
              <a:rPr lang="en-US" b="1" dirty="0" smtClean="0">
                <a:solidFill>
                  <a:schemeClr val="tx1"/>
                </a:solidFill>
              </a:rPr>
              <a:t>Subtitle:</a:t>
            </a:r>
            <a:r>
              <a:rPr lang="en-US" dirty="0" smtClean="0">
                <a:solidFill>
                  <a:schemeClr val="tx1"/>
                </a:solidFill>
              </a:rPr>
              <a:t> An Overview of the Islamic Framework for Universal Rights</a:t>
            </a:r>
          </a:p>
          <a:p>
            <a:r>
              <a:rPr lang="en-US" b="1" dirty="0" smtClean="0">
                <a:solidFill>
                  <a:schemeClr val="tx1"/>
                </a:solidFill>
              </a:rPr>
              <a:t>Presented by:</a:t>
            </a:r>
            <a:r>
              <a:rPr lang="en-US" dirty="0" smtClean="0">
                <a:solidFill>
                  <a:schemeClr val="tx1"/>
                </a:solidFill>
              </a:rPr>
              <a:t> </a:t>
            </a:r>
            <a:r>
              <a:rPr lang="en-US" dirty="0" err="1" smtClean="0">
                <a:solidFill>
                  <a:schemeClr val="tx1"/>
                </a:solidFill>
              </a:rPr>
              <a:t>Pranjal</a:t>
            </a:r>
            <a:r>
              <a:rPr lang="en-US" dirty="0" smtClean="0">
                <a:solidFill>
                  <a:schemeClr val="tx1"/>
                </a:solidFill>
              </a:rPr>
              <a:t> </a:t>
            </a:r>
            <a:r>
              <a:rPr lang="en-US" dirty="0" err="1" smtClean="0">
                <a:solidFill>
                  <a:schemeClr val="tx1"/>
                </a:solidFill>
              </a:rPr>
              <a:t>Patiri</a:t>
            </a:r>
            <a:endParaRPr lang="en-US"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smtClean="0">
              <a:solidFill>
                <a:schemeClr val="tx1"/>
              </a:solidFill>
            </a:endParaRPr>
          </a:p>
          <a:p>
            <a:r>
              <a:rPr lang="en-US" dirty="0" smtClean="0">
                <a:solidFill>
                  <a:schemeClr val="tx1"/>
                </a:solidFill>
              </a:rPr>
              <a:t>Context: </a:t>
            </a:r>
            <a:r>
              <a:rPr lang="en-US" b="1" dirty="0" smtClean="0">
                <a:solidFill>
                  <a:schemeClr val="tx1"/>
                </a:solidFill>
              </a:rPr>
              <a:t>Adopted by the Organization of the Islamic Conference (OIC).</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3. Family as the Nucleus of Society</a:t>
            </a:r>
          </a:p>
          <a:p>
            <a:r>
              <a:rPr lang="en-US" dirty="0" smtClean="0"/>
              <a:t>While Western frameworks prioritize the </a:t>
            </a:r>
            <a:r>
              <a:rPr lang="en-US" b="1" dirty="0" smtClean="0"/>
              <a:t>individual</a:t>
            </a:r>
            <a:r>
              <a:rPr lang="en-US" dirty="0" smtClean="0"/>
              <a:t>, the CDHRI emphasizes the </a:t>
            </a:r>
            <a:r>
              <a:rPr lang="en-US" b="1" dirty="0" smtClean="0"/>
              <a:t>family</a:t>
            </a:r>
            <a:r>
              <a:rPr lang="en-US" dirty="0" smtClean="0"/>
              <a:t> as the foundational unit of the state.</a:t>
            </a:r>
          </a:p>
          <a:p>
            <a:r>
              <a:rPr lang="en-US" b="1" dirty="0" smtClean="0"/>
              <a:t>Article 5</a:t>
            </a:r>
            <a:r>
              <a:rPr lang="en-US" dirty="0" smtClean="0"/>
              <a:t> grants the right to marry and found a family, but notes that "no hindrance shall be established by race, color, or nationality" (notably omitting "religion" as a non-hindrance, aligning with </a:t>
            </a:r>
            <a:r>
              <a:rPr lang="en-US" dirty="0" err="1" smtClean="0"/>
              <a:t>Shari'ah</a:t>
            </a:r>
            <a:r>
              <a:rPr lang="en-US" dirty="0" smtClean="0"/>
              <a:t> rules on interfaith marriage).</a:t>
            </a:r>
          </a:p>
          <a:p>
            <a:r>
              <a:rPr lang="en-US" dirty="0" smtClean="0"/>
              <a:t>The state is tasked with protecting the family unit and removing obstacles to marriage.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4. Protection of Religion and Intellect</a:t>
            </a:r>
          </a:p>
          <a:p>
            <a:r>
              <a:rPr lang="en-US" dirty="0" smtClean="0"/>
              <a:t>The declaration provides specific protections aimed at maintaining the moral and spiritual integrity of the community.</a:t>
            </a:r>
          </a:p>
          <a:p>
            <a:r>
              <a:rPr lang="en-US" b="1" dirty="0" smtClean="0"/>
              <a:t>Prohibition of Compulsion:</a:t>
            </a:r>
            <a:r>
              <a:rPr lang="en-US" dirty="0" smtClean="0"/>
              <a:t> It forbids using poverty or ignorance to force someone to convert to another religion or to atheism.</a:t>
            </a:r>
          </a:p>
          <a:p>
            <a:r>
              <a:rPr lang="en-US" b="1" dirty="0" smtClean="0"/>
              <a:t>Sanctity of Faith:</a:t>
            </a:r>
            <a:r>
              <a:rPr lang="en-US" dirty="0" smtClean="0"/>
              <a:t> It places a high priority on the "unspoiled nature" of Islam, meaning that freedom of expression is generally protected unless it violates the principles of </a:t>
            </a:r>
            <a:r>
              <a:rPr lang="en-US" dirty="0" err="1" smtClean="0"/>
              <a:t>Shari'ah</a:t>
            </a:r>
            <a:r>
              <a:rPr lang="en-US" dirty="0" smtClean="0"/>
              <a:t> or undermines the dignity of Prophets.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endParaRPr lang="en-US" dirty="0"/>
          </a:p>
        </p:txBody>
      </p:sp>
      <p:sp>
        <p:nvSpPr>
          <p:cNvPr id="3" name="Content Placeholder 2"/>
          <p:cNvSpPr>
            <a:spLocks noGrp="1"/>
          </p:cNvSpPr>
          <p:nvPr>
            <p:ph idx="1"/>
          </p:nvPr>
        </p:nvSpPr>
        <p:spPr/>
        <p:txBody>
          <a:bodyPr>
            <a:normAutofit fontScale="92500"/>
          </a:bodyPr>
          <a:lstStyle/>
          <a:p>
            <a:r>
              <a:rPr lang="en-US" b="1" dirty="0" smtClean="0"/>
              <a:t>5. Equality vs. "Equal Dignity"</a:t>
            </a:r>
          </a:p>
          <a:p>
            <a:r>
              <a:rPr lang="en-US" dirty="0" smtClean="0"/>
              <a:t>The CDHRI uses specific language regarding gender and social status:</a:t>
            </a:r>
          </a:p>
          <a:p>
            <a:r>
              <a:rPr lang="en-US" b="1" dirty="0" smtClean="0"/>
              <a:t>Article 1</a:t>
            </a:r>
            <a:r>
              <a:rPr lang="en-US" dirty="0" smtClean="0"/>
              <a:t> states that all humans are equal in terms of </a:t>
            </a:r>
            <a:r>
              <a:rPr lang="en-US" b="1" dirty="0" smtClean="0"/>
              <a:t>human dignity</a:t>
            </a:r>
            <a:r>
              <a:rPr lang="en-US" dirty="0" smtClean="0"/>
              <a:t> and </a:t>
            </a:r>
            <a:r>
              <a:rPr lang="en-US" b="1" dirty="0" smtClean="0"/>
              <a:t>basic obligations</a:t>
            </a:r>
            <a:r>
              <a:rPr lang="en-US" dirty="0" smtClean="0"/>
              <a:t>, without discrimination on the basis of race, color, language, sex, religious belief, political affiliation, or social status.</a:t>
            </a:r>
          </a:p>
          <a:p>
            <a:r>
              <a:rPr lang="en-US" dirty="0" smtClean="0"/>
              <a:t>However, it notes that woman is "equal to man in human dignity" but has her own "rights to enjoy as well as duties to perform," which allows for different legal roles in matters like inheritance or testimony as defined by </a:t>
            </a:r>
            <a:r>
              <a:rPr lang="en-US" dirty="0" err="1" smtClean="0"/>
              <a:t>Shari'ah</a:t>
            </a:r>
            <a:r>
              <a:rPr lang="en-US" dirty="0" smtClean="0"/>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6. Limitations on Sovereignty and War</a:t>
            </a:r>
          </a:p>
          <a:p>
            <a:r>
              <a:rPr lang="en-US" dirty="0" smtClean="0"/>
              <a:t>The CDHRI outlines "Islamic Laws of War," which predated modern international humanitarian law:</a:t>
            </a:r>
          </a:p>
          <a:p>
            <a:r>
              <a:rPr lang="en-US" b="1" dirty="0" smtClean="0"/>
              <a:t>Article 3</a:t>
            </a:r>
            <a:r>
              <a:rPr lang="en-US" dirty="0" smtClean="0"/>
              <a:t> prohibits the killing of non-belligerents such as the elderly, women, and children.</a:t>
            </a:r>
          </a:p>
          <a:p>
            <a:r>
              <a:rPr lang="en-US" dirty="0" smtClean="0"/>
              <a:t>It forbids the cutting of trees, the destruction of crops, or the killing of livestock during conflict.</a:t>
            </a:r>
          </a:p>
          <a:p>
            <a:r>
              <a:rPr lang="en-US" dirty="0" smtClean="0"/>
              <a:t>It mandates the exchange of prisoners of war and the decent treatment of the wounded.</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6705600"/>
          </a:xfrm>
        </p:spPr>
        <p:txBody>
          <a:bodyPr>
            <a:normAutofit fontScale="85000" lnSpcReduction="10000"/>
          </a:bodyPr>
          <a:lstStyle/>
          <a:p>
            <a:endParaRPr lang="en-US" dirty="0" smtClean="0"/>
          </a:p>
          <a:p>
            <a:r>
              <a:rPr lang="en-US" b="1" dirty="0" smtClean="0"/>
              <a:t>The </a:t>
            </a:r>
            <a:r>
              <a:rPr lang="en-US" b="1" dirty="0" smtClean="0"/>
              <a:t>implementation mechanism </a:t>
            </a:r>
            <a:endParaRPr lang="en-US" b="1" dirty="0" smtClean="0"/>
          </a:p>
          <a:p>
            <a:r>
              <a:rPr lang="en-US" dirty="0" smtClean="0"/>
              <a:t>Unlike </a:t>
            </a:r>
            <a:r>
              <a:rPr lang="en-US" dirty="0" smtClean="0"/>
              <a:t>the UN’s Universal Declaration of Human Rights (UDHR), which is supported by various treaties and the International Court of Justice, the CDHRI operates primarily as a </a:t>
            </a:r>
            <a:r>
              <a:rPr lang="en-US" b="1" dirty="0" smtClean="0"/>
              <a:t>declaratory</a:t>
            </a:r>
            <a:r>
              <a:rPr lang="en-US" dirty="0" smtClean="0"/>
              <a:t> and </a:t>
            </a:r>
            <a:r>
              <a:rPr lang="en-US" b="1" dirty="0" smtClean="0"/>
              <a:t>consultative</a:t>
            </a:r>
            <a:r>
              <a:rPr lang="en-US" dirty="0" smtClean="0"/>
              <a:t> document rather than a legally binding treaty with a robust enforcement body.</a:t>
            </a:r>
          </a:p>
          <a:p>
            <a:r>
              <a:rPr lang="en-US" dirty="0" smtClean="0"/>
              <a:t>Here is how the implementation is structured and the challenges it faces:</a:t>
            </a:r>
          </a:p>
          <a:p>
            <a:r>
              <a:rPr lang="en-US" b="1" dirty="0" smtClean="0"/>
              <a:t>1. The Role of the OIC (Organization of Islamic Cooperation)</a:t>
            </a:r>
          </a:p>
          <a:p>
            <a:r>
              <a:rPr lang="en-US" dirty="0" smtClean="0"/>
              <a:t>The CDHRI was adopted by the OIC as a political guidelines document.</a:t>
            </a:r>
          </a:p>
          <a:p>
            <a:r>
              <a:rPr lang="en-US" b="1" dirty="0" smtClean="0"/>
              <a:t>Non-Binding Status:</a:t>
            </a:r>
            <a:r>
              <a:rPr lang="en-US" dirty="0" smtClean="0"/>
              <a:t> At its inception, the CDHRI was a "declaration," not a "covenant." This means it did not carry the force of law that would allow an international court to penalize a member state for violations.</a:t>
            </a:r>
          </a:p>
          <a:p>
            <a:r>
              <a:rPr lang="en-US" b="1" dirty="0" smtClean="0"/>
              <a:t>Soft Power:</a:t>
            </a:r>
            <a:r>
              <a:rPr lang="en-US" dirty="0" smtClean="0"/>
              <a:t> It was intended to serve as a "constitutional model" for member states to follow when drafting their own national laws.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2. The IPHRC: The Monitoring Body</a:t>
            </a:r>
          </a:p>
          <a:p>
            <a:r>
              <a:rPr lang="en-US" dirty="0" smtClean="0"/>
              <a:t>In 2011, the OIC established the </a:t>
            </a:r>
            <a:r>
              <a:rPr lang="en-US" b="1" dirty="0" smtClean="0"/>
              <a:t>Independent Permanent Human Rights Commission (IPHRC)</a:t>
            </a:r>
            <a:r>
              <a:rPr lang="en-US" dirty="0" smtClean="0"/>
              <a:t>. This is the primary body tasked with the implementation and advancement of the principles found in the Cairo Declaration.</a:t>
            </a:r>
          </a:p>
          <a:p>
            <a:r>
              <a:rPr lang="en-US" b="1" dirty="0" smtClean="0"/>
              <a:t>Mandate:</a:t>
            </a:r>
            <a:r>
              <a:rPr lang="en-US" dirty="0" smtClean="0"/>
              <a:t> The IPHRC monitors human rights situations in member states, provides legal expertise, and promotes the integration of Islamic values with international human rights standards.</a:t>
            </a:r>
          </a:p>
          <a:p>
            <a:r>
              <a:rPr lang="en-US" b="1" dirty="0" smtClean="0"/>
              <a:t>Reporting:</a:t>
            </a:r>
            <a:r>
              <a:rPr lang="en-US" dirty="0" smtClean="0"/>
              <a:t> Member states are encouraged to report on their progress, though there is no mandatory "peer review" mechanism as rigorous as the UN’s Universal Periodic Review (UPR).</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3. National Sovereignty and </a:t>
            </a:r>
            <a:r>
              <a:rPr lang="en-US" b="1" dirty="0" err="1" smtClean="0"/>
              <a:t>Shari'ah</a:t>
            </a:r>
            <a:r>
              <a:rPr lang="en-US" b="1" dirty="0" smtClean="0"/>
              <a:t> Courts</a:t>
            </a:r>
          </a:p>
          <a:p>
            <a:r>
              <a:rPr lang="en-US" dirty="0" smtClean="0"/>
              <a:t>The most direct "implementation" occurs at the </a:t>
            </a:r>
            <a:r>
              <a:rPr lang="en-US" b="1" dirty="0" smtClean="0"/>
              <a:t>national level</a:t>
            </a:r>
            <a:r>
              <a:rPr lang="en-US" dirty="0" smtClean="0"/>
              <a:t> rather than the international level.</a:t>
            </a:r>
          </a:p>
          <a:p>
            <a:r>
              <a:rPr lang="en-US" b="1" dirty="0" smtClean="0"/>
              <a:t>Incorporation into Law:</a:t>
            </a:r>
            <a:r>
              <a:rPr lang="en-US" dirty="0" smtClean="0"/>
              <a:t> Many OIC member states (such as Saudi Arabia, Iran, or Pakistan) use the CDHRI’s philosophy to justify their domestic legal systems, where </a:t>
            </a:r>
            <a:r>
              <a:rPr lang="en-US" dirty="0" err="1" smtClean="0"/>
              <a:t>Shari'ah</a:t>
            </a:r>
            <a:r>
              <a:rPr lang="en-US" dirty="0" smtClean="0"/>
              <a:t> is the primary source of legislation.</a:t>
            </a:r>
          </a:p>
          <a:p>
            <a:r>
              <a:rPr lang="en-US" b="1" dirty="0" smtClean="0"/>
              <a:t>Judicial Interpretation:</a:t>
            </a:r>
            <a:r>
              <a:rPr lang="en-US" dirty="0" smtClean="0"/>
              <a:t> Since </a:t>
            </a:r>
            <a:r>
              <a:rPr lang="en-US" b="1" dirty="0" smtClean="0"/>
              <a:t>Article 25</a:t>
            </a:r>
            <a:r>
              <a:rPr lang="en-US" dirty="0" smtClean="0"/>
              <a:t> states </a:t>
            </a:r>
            <a:r>
              <a:rPr lang="en-US" dirty="0" err="1" smtClean="0"/>
              <a:t>Shari'ah</a:t>
            </a:r>
            <a:r>
              <a:rPr lang="en-US" dirty="0" smtClean="0"/>
              <a:t> is the </a:t>
            </a:r>
            <a:r>
              <a:rPr lang="en-US" i="1" dirty="0" smtClean="0"/>
              <a:t>only</a:t>
            </a:r>
            <a:r>
              <a:rPr lang="en-US" dirty="0" smtClean="0"/>
              <a:t> source of clarification, the actual "implementation" of a right (like the right to a fair trial) is left to the interpretation of national </a:t>
            </a:r>
            <a:r>
              <a:rPr lang="en-US" dirty="0" err="1" smtClean="0"/>
              <a:t>Shari'ah</a:t>
            </a:r>
            <a:r>
              <a:rPr lang="en-US" dirty="0" smtClean="0"/>
              <a:t> courts and scholars.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4. Recent Evolution: The 2020 Revision</a:t>
            </a:r>
          </a:p>
          <a:p>
            <a:r>
              <a:rPr lang="en-US" dirty="0" smtClean="0"/>
              <a:t>Recognizing the criticism regarding its lack of "teeth" and its friction with international law, the OIC approved a revised version in </a:t>
            </a:r>
            <a:r>
              <a:rPr lang="en-US" b="1" dirty="0" smtClean="0"/>
              <a:t>December 2020</a:t>
            </a:r>
            <a:r>
              <a:rPr lang="en-US" dirty="0" smtClean="0"/>
              <a:t>, known as the </a:t>
            </a:r>
            <a:r>
              <a:rPr lang="en-US" b="1" dirty="0" smtClean="0"/>
              <a:t>"OIC Declaration on Human Rights."</a:t>
            </a:r>
            <a:endParaRPr lang="en-US" dirty="0" smtClean="0"/>
          </a:p>
          <a:p>
            <a:r>
              <a:rPr lang="en-US" b="1" dirty="0" smtClean="0"/>
              <a:t>Alignment:</a:t>
            </a:r>
            <a:r>
              <a:rPr lang="en-US" dirty="0" smtClean="0"/>
              <a:t> The revised version attempts to bridge the gap between Islamic tradition and the UN Charter.</a:t>
            </a:r>
          </a:p>
          <a:p>
            <a:r>
              <a:rPr lang="en-US" b="1" dirty="0" smtClean="0"/>
              <a:t>Implementation Strategy:</a:t>
            </a:r>
            <a:r>
              <a:rPr lang="en-US" dirty="0" smtClean="0"/>
              <a:t> The new version places more emphasis on state responsibility and the role of the IPHRC in conducting studies and making recommendations to the Council of Foreign Ministers.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5. Challenges to Enforcement</a:t>
            </a:r>
          </a:p>
          <a:p>
            <a:r>
              <a:rPr lang="en-US" dirty="0" smtClean="0"/>
              <a:t>The implementation faces three significant hurdles:</a:t>
            </a:r>
          </a:p>
          <a:p>
            <a:r>
              <a:rPr lang="en-US" b="1" dirty="0" smtClean="0"/>
              <a:t>Lack of a Court:</a:t>
            </a:r>
            <a:r>
              <a:rPr lang="en-US" dirty="0" smtClean="0"/>
              <a:t> There is no "Islamic Court of Human Rights" with the power to issue binding judgments against states.</a:t>
            </a:r>
          </a:p>
          <a:p>
            <a:r>
              <a:rPr lang="en-US" b="1" dirty="0" smtClean="0"/>
              <a:t>Interpretive Diversity:</a:t>
            </a:r>
            <a:r>
              <a:rPr lang="en-US" dirty="0" smtClean="0"/>
              <a:t> Different schools of Islamic Jurisprudence (</a:t>
            </a:r>
            <a:r>
              <a:rPr lang="en-US" i="1" dirty="0" err="1" smtClean="0"/>
              <a:t>Madhhabs</a:t>
            </a:r>
            <a:r>
              <a:rPr lang="en-US" dirty="0" smtClean="0"/>
              <a:t>) may interpret "rights" differently, leading to inconsistent implementation across the 57 OIC member states.</a:t>
            </a:r>
          </a:p>
          <a:p>
            <a:r>
              <a:rPr lang="en-US" b="1" dirty="0" smtClean="0"/>
              <a:t>Conflict of Norms:</a:t>
            </a:r>
            <a:r>
              <a:rPr lang="en-US" dirty="0" smtClean="0"/>
              <a:t> When a state's obligations under the CDHRI conflict with their obligations under UN treaties (like CEDAW), the CDHRI generally defaults to the </a:t>
            </a:r>
            <a:r>
              <a:rPr lang="en-US" dirty="0" err="1" smtClean="0"/>
              <a:t>Shari'ah</a:t>
            </a:r>
            <a:r>
              <a:rPr lang="en-US" dirty="0" smtClean="0"/>
              <a:t>-based domestic interpretation.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Key Articles (Part 1)</a:t>
            </a:r>
          </a:p>
          <a:p>
            <a:r>
              <a:rPr lang="en-US" b="1" dirty="0" smtClean="0"/>
              <a:t>Article 1 (Equality):</a:t>
            </a:r>
            <a:r>
              <a:rPr lang="en-US" dirty="0" smtClean="0"/>
              <a:t> All humans form one family, united by submission to God and descent from Adam. No discrimination based on race, color, language, sex, or religion.</a:t>
            </a:r>
          </a:p>
          <a:p>
            <a:r>
              <a:rPr lang="en-US" b="1" dirty="0" smtClean="0"/>
              <a:t>Article 2 (Right to Life):</a:t>
            </a:r>
            <a:r>
              <a:rPr lang="en-US" dirty="0" smtClean="0"/>
              <a:t> Life is a "Gift of God." It is prohibited to take a life except by </a:t>
            </a:r>
            <a:r>
              <a:rPr lang="en-US" dirty="0" err="1" smtClean="0"/>
              <a:t>Shari'ah</a:t>
            </a:r>
            <a:r>
              <a:rPr lang="en-US" dirty="0" smtClean="0"/>
              <a:t>-prescribed reasons.</a:t>
            </a:r>
          </a:p>
          <a:p>
            <a:r>
              <a:rPr lang="en-US" b="1" dirty="0" smtClean="0"/>
              <a:t>Article 5 (Family):</a:t>
            </a:r>
            <a:r>
              <a:rPr lang="en-US" dirty="0" smtClean="0"/>
              <a:t> The family is the foundation of society; marriage is the basis of the family.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b="1" dirty="0" smtClean="0"/>
              <a:t>Historical Context</a:t>
            </a:r>
          </a:p>
          <a:p>
            <a:r>
              <a:rPr lang="en-US" b="1" dirty="0" smtClean="0"/>
              <a:t>Date:</a:t>
            </a:r>
            <a:r>
              <a:rPr lang="en-US" dirty="0" smtClean="0"/>
              <a:t> August 5, 1990.</a:t>
            </a:r>
          </a:p>
          <a:p>
            <a:r>
              <a:rPr lang="en-US" b="1" dirty="0" smtClean="0"/>
              <a:t>Location:</a:t>
            </a:r>
            <a:r>
              <a:rPr lang="en-US" dirty="0" smtClean="0"/>
              <a:t> Cairo, Egypt.</a:t>
            </a:r>
          </a:p>
          <a:p>
            <a:r>
              <a:rPr lang="en-US" b="1" dirty="0" smtClean="0"/>
              <a:t>The Players:</a:t>
            </a:r>
            <a:r>
              <a:rPr lang="en-US" dirty="0" smtClean="0"/>
              <a:t> 45 member states of the </a:t>
            </a:r>
            <a:r>
              <a:rPr lang="en-US" b="1" dirty="0" smtClean="0"/>
              <a:t>Organization of the Islamic Conference (OIC)</a:t>
            </a:r>
            <a:r>
              <a:rPr lang="en-US" dirty="0" smtClean="0"/>
              <a:t>—now the Organization of Islamic Cooperation.</a:t>
            </a:r>
          </a:p>
          <a:p>
            <a:r>
              <a:rPr lang="en-US" b="1" dirty="0" smtClean="0"/>
              <a:t>The "Why":</a:t>
            </a:r>
            <a:r>
              <a:rPr lang="en-US" dirty="0" smtClean="0"/>
              <a:t> Member states felt the 1948 Universal Declaration of Human Rights (UDHR) did not adequately reflect the cultural and religious values of non-Western, specifically Muslim-majority, nations.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Article 10 (Religion):</a:t>
            </a:r>
            <a:r>
              <a:rPr lang="en-US" dirty="0" smtClean="0"/>
              <a:t> Islam is the religion of "unspoiled nature." It is prohibited to exercise any form of compulsion on man or to exploit his poverty or ignorance to convert him to another religion or to atheism.</a:t>
            </a:r>
          </a:p>
          <a:p>
            <a:r>
              <a:rPr lang="en-US" b="1" dirty="0" smtClean="0"/>
              <a:t>Article 18 (Privacy):</a:t>
            </a:r>
            <a:r>
              <a:rPr lang="en-US" dirty="0" smtClean="0"/>
              <a:t> Everyone has the right to live in security for themselves, their religion, their dependents, their honor, and their property.</a:t>
            </a:r>
          </a:p>
          <a:p>
            <a:r>
              <a:rPr lang="en-US" b="1" dirty="0" smtClean="0"/>
              <a:t>Article 19 (Justice):</a:t>
            </a:r>
            <a:r>
              <a:rPr lang="en-US" dirty="0" smtClean="0"/>
              <a:t> All individuals are equal before the law. There are no crimes or punishments except as provided for in the </a:t>
            </a:r>
            <a:r>
              <a:rPr lang="en-US" dirty="0" err="1" smtClean="0"/>
              <a:t>Shari'ah</a:t>
            </a:r>
            <a:r>
              <a:rPr lang="en-US" dirty="0" smtClean="0"/>
              <a: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The Role of </a:t>
            </a:r>
            <a:r>
              <a:rPr lang="en-US" b="1" dirty="0" err="1" smtClean="0"/>
              <a:t>Shari'ah</a:t>
            </a:r>
            <a:endParaRPr lang="en-US" b="1" dirty="0" smtClean="0"/>
          </a:p>
          <a:p>
            <a:r>
              <a:rPr lang="en-US" b="1" dirty="0" smtClean="0"/>
              <a:t>Important Note:</a:t>
            </a:r>
            <a:r>
              <a:rPr lang="en-US" dirty="0" smtClean="0"/>
              <a:t> Articles 24 and 25 are the "defining" features of the CDHRI.</a:t>
            </a:r>
          </a:p>
          <a:p>
            <a:r>
              <a:rPr lang="en-US" b="1" dirty="0" smtClean="0"/>
              <a:t>Article 24:</a:t>
            </a:r>
            <a:r>
              <a:rPr lang="en-US" dirty="0" smtClean="0"/>
              <a:t> All the rights and freedoms stipulated in this Declaration are subject to the Islamic </a:t>
            </a:r>
            <a:r>
              <a:rPr lang="en-US" dirty="0" err="1" smtClean="0"/>
              <a:t>Shari'ah</a:t>
            </a:r>
            <a:r>
              <a:rPr lang="en-US" dirty="0" smtClean="0"/>
              <a:t>.</a:t>
            </a:r>
          </a:p>
          <a:p>
            <a:r>
              <a:rPr lang="en-US" b="1" dirty="0" smtClean="0"/>
              <a:t>Article 25:</a:t>
            </a:r>
            <a:r>
              <a:rPr lang="en-US" dirty="0" smtClean="0"/>
              <a:t> The Islamic </a:t>
            </a:r>
            <a:r>
              <a:rPr lang="en-US" dirty="0" err="1" smtClean="0"/>
              <a:t>Shari'ah</a:t>
            </a:r>
            <a:r>
              <a:rPr lang="en-US" dirty="0" smtClean="0"/>
              <a:t> is the only source of reference for the explanation or clarification of any of the articles of this Declaration.</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Critiques and Controversies</a:t>
            </a:r>
          </a:p>
          <a:p>
            <a:r>
              <a:rPr lang="en-US" b="1" dirty="0" smtClean="0"/>
              <a:t>Universalism vs. Cultural Relativism:</a:t>
            </a:r>
            <a:r>
              <a:rPr lang="en-US" dirty="0" smtClean="0"/>
              <a:t> Critics argue the CDHRI limits rights by making them "subject to </a:t>
            </a:r>
            <a:r>
              <a:rPr lang="en-US" dirty="0" err="1" smtClean="0"/>
              <a:t>Shari'ah</a:t>
            </a:r>
            <a:r>
              <a:rPr lang="en-US" dirty="0" smtClean="0"/>
              <a:t>."</a:t>
            </a:r>
          </a:p>
          <a:p>
            <a:r>
              <a:rPr lang="en-US" b="1" dirty="0" smtClean="0"/>
              <a:t>Freedom of Expression:</a:t>
            </a:r>
            <a:r>
              <a:rPr lang="en-US" dirty="0" smtClean="0"/>
              <a:t> Some international bodies argue that the declaration restricts criticism of religion.</a:t>
            </a:r>
          </a:p>
          <a:p>
            <a:r>
              <a:rPr lang="en-US" b="1" dirty="0" smtClean="0"/>
              <a:t>Gender Equality:</a:t>
            </a:r>
            <a:r>
              <a:rPr lang="en-US" dirty="0" smtClean="0"/>
              <a:t> Critics point to differences in how the declaration treats inheritance and marital rights compared to Western frameworks.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Legacy and Current Status</a:t>
            </a:r>
          </a:p>
          <a:p>
            <a:r>
              <a:rPr lang="en-US" b="1" dirty="0" smtClean="0"/>
              <a:t>The 2020 Revision:</a:t>
            </a:r>
            <a:r>
              <a:rPr lang="en-US" dirty="0" smtClean="0"/>
              <a:t> In 2020, the OIC revised the document (renamed the </a:t>
            </a:r>
            <a:r>
              <a:rPr lang="en-US" b="1" dirty="0" smtClean="0"/>
              <a:t>OIC Declaration on Human Rights</a:t>
            </a:r>
            <a:r>
              <a:rPr lang="en-US" dirty="0" smtClean="0"/>
              <a:t>) to align more closely with international legal standards while maintaining its Islamic character.</a:t>
            </a:r>
          </a:p>
          <a:p>
            <a:r>
              <a:rPr lang="en-US" b="1" dirty="0" smtClean="0"/>
              <a:t>Impact:</a:t>
            </a:r>
            <a:r>
              <a:rPr lang="en-US" dirty="0" smtClean="0"/>
              <a:t> Remains a foundational document for understanding the intersection of faith and governance in the Muslim world.</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Conclusion</a:t>
            </a:r>
          </a:p>
          <a:p>
            <a:r>
              <a:rPr lang="en-US" dirty="0" smtClean="0"/>
              <a:t>The CDHRI represents a significant attempt to institutionalize human rights within a religious framework.</a:t>
            </a:r>
          </a:p>
          <a:p>
            <a:r>
              <a:rPr lang="en-US" dirty="0" smtClean="0"/>
              <a:t>It highlights the ongoing global dialogue between secular international law and religious tradition.</a:t>
            </a:r>
          </a:p>
          <a:p>
            <a:r>
              <a:rPr lang="en-US" b="1" dirty="0" smtClean="0"/>
              <a:t>Final Thought:</a:t>
            </a:r>
            <a:r>
              <a:rPr lang="en-US" dirty="0" smtClean="0"/>
              <a:t> "Human rights in Islam are not a gift from a king or a cabinet, but are granted by God."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791200"/>
          </a:xfrm>
        </p:spPr>
        <p:txBody>
          <a:bodyPr>
            <a:normAutofit fontScale="92500" lnSpcReduction="20000"/>
          </a:bodyPr>
          <a:lstStyle/>
          <a:p>
            <a:r>
              <a:rPr lang="en-US" b="1" dirty="0" smtClean="0"/>
              <a:t>The </a:t>
            </a:r>
            <a:r>
              <a:rPr lang="en-US" b="1" dirty="0" smtClean="0"/>
              <a:t>core philosophy </a:t>
            </a:r>
            <a:r>
              <a:rPr lang="en-US" dirty="0" smtClean="0"/>
              <a:t>of the </a:t>
            </a:r>
            <a:r>
              <a:rPr lang="en-US" b="1" dirty="0" smtClean="0"/>
              <a:t>Cairo Declaration on Human Rights in Islam (CDHRI)</a:t>
            </a:r>
            <a:r>
              <a:rPr lang="en-US" dirty="0" smtClean="0"/>
              <a:t> is rooted in the belief that human rights are not merely social contracts or products of secular evolution, but are </a:t>
            </a:r>
            <a:r>
              <a:rPr lang="en-US" b="1" dirty="0" smtClean="0"/>
              <a:t>divine gifts and commandments</a:t>
            </a:r>
            <a:r>
              <a:rPr lang="en-US" dirty="0" smtClean="0"/>
              <a:t> derived from the Quran and the </a:t>
            </a:r>
            <a:r>
              <a:rPr lang="en-US" dirty="0" err="1" smtClean="0"/>
              <a:t>Sunnah</a:t>
            </a:r>
            <a:r>
              <a:rPr lang="en-US" dirty="0" smtClean="0"/>
              <a:t>.</a:t>
            </a:r>
          </a:p>
          <a:p>
            <a:r>
              <a:rPr lang="en-US" dirty="0" smtClean="0"/>
              <a:t>Here is a breakdown of the ideological framework and its primary objectives:</a:t>
            </a:r>
          </a:p>
          <a:p>
            <a:r>
              <a:rPr lang="en-US" b="1" dirty="0" smtClean="0"/>
              <a:t>1. The Divine Source of Rights</a:t>
            </a:r>
          </a:p>
          <a:p>
            <a:r>
              <a:rPr lang="en-US" dirty="0" smtClean="0"/>
              <a:t>In secular frameworks (like the UDHR), rights are often seen as inherent to the human condition or granted by the state. In the CDHRI, rights are viewed as </a:t>
            </a:r>
            <a:r>
              <a:rPr lang="en-US" b="1" dirty="0" err="1" smtClean="0"/>
              <a:t>theocentric</a:t>
            </a:r>
            <a:r>
              <a:rPr lang="en-US" dirty="0" smtClean="0"/>
              <a:t>:</a:t>
            </a:r>
          </a:p>
          <a:p>
            <a:r>
              <a:rPr lang="en-US" b="1" dirty="0" smtClean="0"/>
              <a:t>Accountability:</a:t>
            </a:r>
            <a:r>
              <a:rPr lang="en-US" dirty="0" smtClean="0"/>
              <a:t> Because rights are granted by God, no individual, government, or institution has the authority to abrogate or violate them.</a:t>
            </a:r>
          </a:p>
          <a:p>
            <a:r>
              <a:rPr lang="en-US" b="1" dirty="0" smtClean="0"/>
              <a:t>Submission:</a:t>
            </a:r>
            <a:r>
              <a:rPr lang="en-US" dirty="0" smtClean="0"/>
              <a:t> Human freedom is exercised within the boundaries of "submission to God," meaning rights are inseparable from religious duties.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2. The Concept of "Human Dignity" (</a:t>
            </a:r>
            <a:r>
              <a:rPr lang="en-US" b="1" i="1" dirty="0" err="1" smtClean="0"/>
              <a:t>Karama</a:t>
            </a:r>
            <a:r>
              <a:rPr lang="en-US" b="1" dirty="0" smtClean="0"/>
              <a:t>)</a:t>
            </a:r>
          </a:p>
          <a:p>
            <a:r>
              <a:rPr lang="en-US" dirty="0" smtClean="0"/>
              <a:t>The declaration emphasizes that every human being is entitled to dignity regardless of race, color, or social status. However, it defines this dignity through the lens of being God’s "vicegerent" (representative) on Earth.</a:t>
            </a:r>
          </a:p>
          <a:p>
            <a:r>
              <a:rPr lang="en-US" b="1" dirty="0" smtClean="0"/>
              <a:t>Unity of Mankind:</a:t>
            </a:r>
            <a:r>
              <a:rPr lang="en-US" dirty="0" smtClean="0"/>
              <a:t> Article 1 posits that all human beings form a single family united by their descent from a common ancestor (Adam) and their status as servants of God.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a:bodyPr>
          <a:lstStyle/>
          <a:p>
            <a:r>
              <a:rPr lang="en-US" b="1" dirty="0" smtClean="0"/>
              <a:t>3. Preservation of the Five Necessities (</a:t>
            </a:r>
            <a:r>
              <a:rPr lang="en-US" b="1" i="1" dirty="0" err="1" smtClean="0"/>
              <a:t>Maqasid</a:t>
            </a:r>
            <a:r>
              <a:rPr lang="en-US" b="1" i="1" dirty="0" smtClean="0"/>
              <a:t> al-</a:t>
            </a:r>
            <a:r>
              <a:rPr lang="en-US" b="1" i="1" dirty="0" err="1" smtClean="0"/>
              <a:t>Shari'ah</a:t>
            </a:r>
            <a:r>
              <a:rPr lang="en-US" b="1" dirty="0" smtClean="0"/>
              <a:t>)</a:t>
            </a:r>
          </a:p>
          <a:p>
            <a:r>
              <a:rPr lang="en-US" dirty="0" smtClean="0"/>
              <a:t>The objectives of the CDHRI align closely with the traditional Islamic legal theory of protecting five fundamental human interests:</a:t>
            </a:r>
          </a:p>
          <a:p>
            <a:r>
              <a:rPr lang="en-US" b="1" dirty="0" smtClean="0"/>
              <a:t>Life (</a:t>
            </a:r>
            <a:r>
              <a:rPr lang="en-US" b="1" i="1" dirty="0" err="1" smtClean="0"/>
              <a:t>Nafs</a:t>
            </a:r>
            <a:r>
              <a:rPr lang="en-US" b="1" dirty="0" smtClean="0"/>
              <a:t>):</a:t>
            </a:r>
            <a:r>
              <a:rPr lang="en-US" dirty="0" smtClean="0"/>
              <a:t> Protection against physical harm or murder.</a:t>
            </a:r>
          </a:p>
          <a:p>
            <a:r>
              <a:rPr lang="en-US" b="1" dirty="0" smtClean="0"/>
              <a:t>Religion (</a:t>
            </a:r>
            <a:r>
              <a:rPr lang="en-US" b="1" i="1" dirty="0" smtClean="0"/>
              <a:t>Din</a:t>
            </a:r>
            <a:r>
              <a:rPr lang="en-US" b="1" dirty="0" smtClean="0"/>
              <a:t>):</a:t>
            </a:r>
            <a:r>
              <a:rPr lang="en-US" dirty="0" smtClean="0"/>
              <a:t> Protection of the faith and its practice.</a:t>
            </a:r>
          </a:p>
          <a:p>
            <a:r>
              <a:rPr lang="en-US" b="1" dirty="0" smtClean="0"/>
              <a:t>Intellect (</a:t>
            </a:r>
            <a:r>
              <a:rPr lang="en-US" b="1" i="1" dirty="0" err="1" smtClean="0"/>
              <a:t>Aql</a:t>
            </a:r>
            <a:r>
              <a:rPr lang="en-US" b="1" dirty="0" smtClean="0"/>
              <a:t>):</a:t>
            </a:r>
            <a:r>
              <a:rPr lang="en-US" dirty="0" smtClean="0"/>
              <a:t> Protection against things that harm the mind (e.g., intoxication or misinformation).</a:t>
            </a:r>
          </a:p>
          <a:p>
            <a:r>
              <a:rPr lang="en-US" b="1" dirty="0" smtClean="0"/>
              <a:t>Lineage (</a:t>
            </a:r>
            <a:r>
              <a:rPr lang="en-US" b="1" i="1" dirty="0" err="1" smtClean="0"/>
              <a:t>Nasl</a:t>
            </a:r>
            <a:r>
              <a:rPr lang="en-US" b="1" dirty="0" smtClean="0"/>
              <a:t>):</a:t>
            </a:r>
            <a:r>
              <a:rPr lang="en-US" dirty="0" smtClean="0"/>
              <a:t> Protection of the family unit and children.</a:t>
            </a:r>
          </a:p>
          <a:p>
            <a:r>
              <a:rPr lang="en-US" b="1" dirty="0" smtClean="0"/>
              <a:t>Property (</a:t>
            </a:r>
            <a:r>
              <a:rPr lang="en-US" b="1" i="1" dirty="0" smtClean="0"/>
              <a:t>Mal</a:t>
            </a:r>
            <a:r>
              <a:rPr lang="en-US" b="1" dirty="0" smtClean="0"/>
              <a:t>):</a:t>
            </a:r>
            <a:r>
              <a:rPr lang="en-US" dirty="0" smtClean="0"/>
              <a:t> Protection against theft and exploitation.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b="1" dirty="0" smtClean="0"/>
              <a:t>Primary Objectives</a:t>
            </a:r>
          </a:p>
          <a:p>
            <a:r>
              <a:rPr lang="en-US" dirty="0" smtClean="0"/>
              <a:t>The OIC had three main goals when drafting this document:</a:t>
            </a:r>
          </a:p>
          <a:p>
            <a:r>
              <a:rPr lang="en-US" b="1" dirty="0" smtClean="0"/>
              <a:t>Cultural Authenticity:</a:t>
            </a:r>
            <a:r>
              <a:rPr lang="en-US" dirty="0" smtClean="0"/>
              <a:t> To provide a human rights framework that resonates with the 1.5 billion Muslims who may find Western secular definitions of "rights" to be at odds with their religious values.</a:t>
            </a:r>
          </a:p>
          <a:p>
            <a:r>
              <a:rPr lang="en-US" b="1" dirty="0" smtClean="0"/>
              <a:t>Reconciliation:</a:t>
            </a:r>
            <a:r>
              <a:rPr lang="en-US" dirty="0" smtClean="0"/>
              <a:t> To demonstrate that Islamic law (</a:t>
            </a:r>
            <a:r>
              <a:rPr lang="en-US" dirty="0" err="1" smtClean="0"/>
              <a:t>Shari’ah</a:t>
            </a:r>
            <a:r>
              <a:rPr lang="en-US" dirty="0" smtClean="0"/>
              <a:t>) is compatible with the protection of the oppressed, justice, and equality.</a:t>
            </a:r>
          </a:p>
          <a:p>
            <a:r>
              <a:rPr lang="en-US" b="1" dirty="0" smtClean="0"/>
              <a:t>Global Representation:</a:t>
            </a:r>
            <a:r>
              <a:rPr lang="en-US" dirty="0" smtClean="0"/>
              <a:t> To challenge the perceived "Western monopoly" on the definition of human rights by offering an alternative that prioritizes community and family stability alongside individual liberty.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 "</a:t>
            </a:r>
            <a:r>
              <a:rPr lang="en-US" b="1" dirty="0" err="1" smtClean="0"/>
              <a:t>Shari'ah</a:t>
            </a:r>
            <a:r>
              <a:rPr lang="en-US" b="1" dirty="0" smtClean="0"/>
              <a:t> Umbrella"</a:t>
            </a:r>
          </a:p>
          <a:p>
            <a:r>
              <a:rPr lang="en-US" dirty="0" smtClean="0"/>
              <a:t>The most critical objective of the CDHRI was to ensure that </a:t>
            </a:r>
            <a:r>
              <a:rPr lang="en-US" b="1" dirty="0" err="1" smtClean="0"/>
              <a:t>Shari'ah</a:t>
            </a:r>
            <a:r>
              <a:rPr lang="en-US" b="1" dirty="0" smtClean="0"/>
              <a:t> remains the supreme legal filter</a:t>
            </a:r>
            <a:r>
              <a:rPr lang="en-US" dirty="0" smtClean="0"/>
              <a:t>. Unlike the UDHR, which is an independent legal standard, the CDHRI serves as a "subordinate" document; it explicitly states that the interpretation of any right mentioned must align with Islamic Law.</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Main features:</a:t>
            </a:r>
          </a:p>
          <a:p>
            <a:r>
              <a:rPr lang="en-US" dirty="0" smtClean="0"/>
              <a:t>The </a:t>
            </a:r>
            <a:r>
              <a:rPr lang="en-US" dirty="0" smtClean="0"/>
              <a:t>main features of the </a:t>
            </a:r>
            <a:r>
              <a:rPr lang="en-US" b="1" dirty="0" smtClean="0"/>
              <a:t>Cairo Declaration on Human Rights in Islam (1990)</a:t>
            </a:r>
            <a:r>
              <a:rPr lang="en-US" dirty="0" smtClean="0"/>
              <a:t> distinguish it from secular human rights documents by grounding every right in a religious and legal framework.</a:t>
            </a:r>
          </a:p>
          <a:p>
            <a:r>
              <a:rPr lang="en-US" dirty="0" smtClean="0"/>
              <a:t>Here are the six defining features of the declaration:</a:t>
            </a:r>
          </a:p>
          <a:p>
            <a:r>
              <a:rPr lang="en-US" b="1" dirty="0" smtClean="0"/>
              <a:t>1. The Supremacy of </a:t>
            </a:r>
            <a:r>
              <a:rPr lang="en-US" b="1" dirty="0" err="1" smtClean="0"/>
              <a:t>Shari’ah</a:t>
            </a:r>
            <a:endParaRPr lang="en-US" b="1" dirty="0" smtClean="0"/>
          </a:p>
          <a:p>
            <a:r>
              <a:rPr lang="en-US" dirty="0" smtClean="0"/>
              <a:t>The most distinct feature of the CDHRI is that it does not stand as an independent legal authority. Instead, it is entirely "subordinate" to Islamic Law.</a:t>
            </a:r>
          </a:p>
          <a:p>
            <a:r>
              <a:rPr lang="en-US" b="1" dirty="0" smtClean="0"/>
              <a:t>Article 24</a:t>
            </a:r>
            <a:r>
              <a:rPr lang="en-US" dirty="0" smtClean="0"/>
              <a:t> states that all rights and freedoms mentioned in the declaration are subject to the Islamic </a:t>
            </a:r>
            <a:r>
              <a:rPr lang="en-US" dirty="0" err="1" smtClean="0"/>
              <a:t>Shari’ah</a:t>
            </a:r>
            <a:r>
              <a:rPr lang="en-US" dirty="0" smtClean="0"/>
              <a:t>.</a:t>
            </a:r>
          </a:p>
          <a:p>
            <a:r>
              <a:rPr lang="en-US" b="1" dirty="0" smtClean="0"/>
              <a:t>Article 25</a:t>
            </a:r>
            <a:r>
              <a:rPr lang="en-US" dirty="0" smtClean="0"/>
              <a:t> declares </a:t>
            </a:r>
            <a:r>
              <a:rPr lang="en-US" dirty="0" err="1" smtClean="0"/>
              <a:t>Shari’ah</a:t>
            </a:r>
            <a:r>
              <a:rPr lang="en-US" dirty="0" smtClean="0"/>
              <a:t> as the </a:t>
            </a:r>
            <a:r>
              <a:rPr lang="en-US" i="1" dirty="0" smtClean="0"/>
              <a:t>only</a:t>
            </a:r>
            <a:r>
              <a:rPr lang="en-US" dirty="0" smtClean="0"/>
              <a:t> source of reference for the explanation or clarification of any article.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2. The </a:t>
            </a:r>
            <a:r>
              <a:rPr lang="en-US" b="1" dirty="0" err="1" smtClean="0"/>
              <a:t>Theocentric</a:t>
            </a:r>
            <a:r>
              <a:rPr lang="en-US" b="1" dirty="0" smtClean="0"/>
              <a:t> Basis of Rights</a:t>
            </a:r>
          </a:p>
          <a:p>
            <a:r>
              <a:rPr lang="en-US" dirty="0" smtClean="0"/>
              <a:t>Unlike the Universal Declaration of Human Rights (UDHR), which views rights as inherent to human "nature," the CDHRI views them as </a:t>
            </a:r>
            <a:r>
              <a:rPr lang="en-US" b="1" dirty="0" smtClean="0"/>
              <a:t>Divine Commandments</a:t>
            </a:r>
            <a:r>
              <a:rPr lang="en-US" dirty="0" smtClean="0"/>
              <a:t>.</a:t>
            </a:r>
          </a:p>
          <a:p>
            <a:r>
              <a:rPr lang="en-US" dirty="0" smtClean="0"/>
              <a:t>Rights are seen as "obligations" toward God.</a:t>
            </a:r>
          </a:p>
          <a:p>
            <a:r>
              <a:rPr lang="en-US" dirty="0" smtClean="0"/>
              <a:t>Because they are granted by the Creator, they are considered "perpetual" and cannot be abolished or violated by any political authority.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TotalTime>
  <Words>2154</Words>
  <Application>Microsoft Office PowerPoint</Application>
  <PresentationFormat>On-screen Show (4:3)</PresentationFormat>
  <Paragraphs>109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4</cp:revision>
  <dcterms:created xsi:type="dcterms:W3CDTF">2006-08-16T00:00:00Z</dcterms:created>
  <dcterms:modified xsi:type="dcterms:W3CDTF">2026-03-12T04:23:09Z</dcterms:modified>
</cp:coreProperties>
</file>