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65" r:id="rId5"/>
    <p:sldId id="266" r:id="rId6"/>
    <p:sldId id="267" r:id="rId7"/>
    <p:sldId id="268" r:id="rId8"/>
    <p:sldId id="259" r:id="rId9"/>
    <p:sldId id="269" r:id="rId10"/>
    <p:sldId id="270" r:id="rId11"/>
    <p:sldId id="271" r:id="rId12"/>
    <p:sldId id="272" r:id="rId13"/>
    <p:sldId id="273" r:id="rId14"/>
    <p:sldId id="274" r:id="rId15"/>
    <p:sldId id="275" r:id="rId16"/>
    <p:sldId id="260" r:id="rId17"/>
    <p:sldId id="262" r:id="rId18"/>
    <p:sldId id="263" r:id="rId19"/>
    <p:sldId id="264" r:id="rId2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3" d="100"/>
          <a:sy n="83" d="100"/>
        </p:scale>
        <p:origin x="-1426" y="-77"/>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7" name="Rectangle 6"/>
          <p:cNvSpPr/>
          <p:nvPr/>
        </p:nvSpPr>
        <p:spPr bwMode="white">
          <a:xfrm>
            <a:off x="0" y="5971032"/>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9144" y="6053328"/>
            <a:ext cx="2249424"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2359152" y="6044184"/>
            <a:ext cx="6784848"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2362200" y="4038600"/>
            <a:ext cx="6477000" cy="1828800"/>
          </a:xfrm>
        </p:spPr>
        <p:txBody>
          <a:bodyPr anchor="b"/>
          <a:lstStyle>
            <a:lvl1pPr>
              <a:defRPr cap="all" baseline="0"/>
            </a:lvl1pPr>
          </a:lstStyle>
          <a:p>
            <a:r>
              <a:rPr kumimoji="0" lang="en-US" smtClean="0"/>
              <a:t>Click to edit Master title style</a:t>
            </a:r>
            <a:endParaRPr kumimoji="0" lang="en-US"/>
          </a:p>
        </p:txBody>
      </p:sp>
      <p:sp>
        <p:nvSpPr>
          <p:cNvPr id="9" name="Subtitle 8"/>
          <p:cNvSpPr>
            <a:spLocks noGrp="1"/>
          </p:cNvSpPr>
          <p:nvPr>
            <p:ph type="subTitle" idx="1"/>
          </p:nvPr>
        </p:nvSpPr>
        <p:spPr>
          <a:xfrm>
            <a:off x="2362200" y="6050037"/>
            <a:ext cx="6705600" cy="685800"/>
          </a:xfrm>
        </p:spPr>
        <p:txBody>
          <a:bodyPr anchor="ctr">
            <a:normAutofit/>
          </a:bodyPr>
          <a:lstStyle>
            <a:lvl1pPr marL="0" indent="0" algn="l">
              <a:buNone/>
              <a:defRPr sz="2600">
                <a:solidFill>
                  <a:srgbClr val="FFFFFF"/>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a:xfrm>
            <a:off x="76200" y="6068699"/>
            <a:ext cx="2057400" cy="685800"/>
          </a:xfrm>
        </p:spPr>
        <p:txBody>
          <a:bodyPr>
            <a:noAutofit/>
          </a:bodyPr>
          <a:lstStyle>
            <a:lvl1pPr algn="ctr">
              <a:defRPr sz="2000">
                <a:solidFill>
                  <a:srgbClr val="FFFFFF"/>
                </a:solidFill>
              </a:defRPr>
            </a:lvl1pPr>
          </a:lstStyle>
          <a:p>
            <a:fld id="{1D8BD707-D9CF-40AE-B4C6-C98DA3205C09}" type="datetimeFigureOut">
              <a:rPr lang="en-US" smtClean="0"/>
              <a:pPr/>
              <a:t>3/11/2026</a:t>
            </a:fld>
            <a:endParaRPr lang="en-US"/>
          </a:p>
        </p:txBody>
      </p:sp>
      <p:sp>
        <p:nvSpPr>
          <p:cNvPr id="17" name="Footer Placeholder 16"/>
          <p:cNvSpPr>
            <a:spLocks noGrp="1"/>
          </p:cNvSpPr>
          <p:nvPr>
            <p:ph type="ftr" sz="quarter" idx="11"/>
          </p:nvPr>
        </p:nvSpPr>
        <p:spPr>
          <a:xfrm>
            <a:off x="2085393" y="236538"/>
            <a:ext cx="5867400" cy="365125"/>
          </a:xfrm>
        </p:spPr>
        <p:txBody>
          <a:bodyPr/>
          <a:lstStyle>
            <a:lvl1pPr algn="r">
              <a:defRPr>
                <a:solidFill>
                  <a:schemeClr val="tx2"/>
                </a:solidFill>
              </a:defRPr>
            </a:lvl1pPr>
          </a:lstStyle>
          <a:p>
            <a:endParaRPr lang="en-US"/>
          </a:p>
        </p:txBody>
      </p:sp>
      <p:sp>
        <p:nvSpPr>
          <p:cNvPr id="29" name="Slide Number Placeholder 28"/>
          <p:cNvSpPr>
            <a:spLocks noGrp="1"/>
          </p:cNvSpPr>
          <p:nvPr>
            <p:ph type="sldNum" sz="quarter" idx="12"/>
          </p:nvPr>
        </p:nvSpPr>
        <p:spPr>
          <a:xfrm>
            <a:off x="8001000" y="228600"/>
            <a:ext cx="838200" cy="381000"/>
          </a:xfrm>
        </p:spPr>
        <p:txBody>
          <a:bodyPr/>
          <a:lstStyle>
            <a:lvl1pPr>
              <a:defRPr>
                <a:solidFill>
                  <a:schemeClr val="tx2"/>
                </a:solidFill>
              </a:defRPr>
            </a:lvl1pPr>
          </a:lstStyle>
          <a:p>
            <a:fld id="{B6F15528-21DE-4FAA-801E-634DDDAF4B2B}"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3/11/2026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1"/>
      </p:bgRef>
    </p:bg>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53200" y="609600"/>
            <a:ext cx="2057400" cy="55165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609600"/>
            <a:ext cx="5562600" cy="5516564"/>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a:xfrm>
            <a:off x="6553200" y="6248402"/>
            <a:ext cx="2209800" cy="365125"/>
          </a:xfrm>
        </p:spPr>
        <p:txBody>
          <a:bodyPr/>
          <a:lstStyle/>
          <a:p>
            <a:fld id="{1D8BD707-D9CF-40AE-B4C6-C98DA3205C09}" type="datetimeFigureOut">
              <a:rPr lang="en-US" smtClean="0"/>
              <a:pPr/>
              <a:t>3/11/2026</a:t>
            </a:fld>
            <a:endParaRPr lang="en-US"/>
          </a:p>
        </p:txBody>
      </p:sp>
      <p:sp>
        <p:nvSpPr>
          <p:cNvPr id="5" name="Footer Placeholder 4"/>
          <p:cNvSpPr>
            <a:spLocks noGrp="1"/>
          </p:cNvSpPr>
          <p:nvPr>
            <p:ph type="ftr" sz="quarter" idx="11"/>
          </p:nvPr>
        </p:nvSpPr>
        <p:spPr>
          <a:xfrm>
            <a:off x="457201" y="6248207"/>
            <a:ext cx="5573483" cy="365125"/>
          </a:xfrm>
        </p:spPr>
        <p:txBody>
          <a:bodyPr/>
          <a:lstStyle/>
          <a:p>
            <a:endParaRPr lang="en-US"/>
          </a:p>
        </p:txBody>
      </p:sp>
      <p:sp>
        <p:nvSpPr>
          <p:cNvPr id="7" name="Rectangle 6"/>
          <p:cNvSpPr/>
          <p:nvPr/>
        </p:nvSpPr>
        <p:spPr bwMode="white">
          <a:xfrm>
            <a:off x="6096318" y="0"/>
            <a:ext cx="320040" cy="6858000"/>
          </a:xfrm>
          <a:prstGeom prst="rect">
            <a:avLst/>
          </a:prstGeom>
          <a:solidFill>
            <a:srgbClr val="FFFFFF"/>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8" name="Rectangle 7"/>
          <p:cNvSpPr/>
          <p:nvPr/>
        </p:nvSpPr>
        <p:spPr>
          <a:xfrm>
            <a:off x="6142038" y="609600"/>
            <a:ext cx="228600" cy="6248400"/>
          </a:xfrm>
          <a:prstGeom prst="rect">
            <a:avLst/>
          </a:prstGeom>
          <a:solidFill>
            <a:schemeClr val="accent1"/>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Rectangle 8"/>
          <p:cNvSpPr/>
          <p:nvPr/>
        </p:nvSpPr>
        <p:spPr>
          <a:xfrm>
            <a:off x="6142038" y="0"/>
            <a:ext cx="228600" cy="533400"/>
          </a:xfrm>
          <a:prstGeom prst="rect">
            <a:avLst/>
          </a:prstGeom>
          <a:solidFill>
            <a:schemeClr val="accent2"/>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6" name="Slide Number Placeholder 5"/>
          <p:cNvSpPr>
            <a:spLocks noGrp="1"/>
          </p:cNvSpPr>
          <p:nvPr>
            <p:ph type="sldNum" sz="quarter" idx="12"/>
          </p:nvPr>
        </p:nvSpPr>
        <p:spPr>
          <a:xfrm rot="5400000">
            <a:off x="5989638" y="144462"/>
            <a:ext cx="533400" cy="244476"/>
          </a:xfrm>
        </p:spPr>
        <p:txBody>
          <a:bodyPr/>
          <a:lstStyle/>
          <a:p>
            <a:fld id="{B6F15528-21DE-4FAA-801E-634DDDAF4B2B}"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12648" y="228600"/>
            <a:ext cx="8153400" cy="990600"/>
          </a:xfrm>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3/11/2026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lvl1pPr>
              <a:defRPr>
                <a:solidFill>
                  <a:srgbClr val="FFFFFF"/>
                </a:solidFill>
              </a:defRPr>
            </a:lvl1pPr>
          </a:lstStyle>
          <a:p>
            <a:fld id="{B6F15528-21DE-4FAA-801E-634DDDAF4B2B}" type="slidenum">
              <a:rPr lang="en-US" smtClean="0"/>
              <a:pPr/>
              <a:t>‹#›</a:t>
            </a:fld>
            <a:endParaRPr lang="en-US"/>
          </a:p>
        </p:txBody>
      </p:sp>
      <p:sp>
        <p:nvSpPr>
          <p:cNvPr id="8" name="Content Placeholder 7"/>
          <p:cNvSpPr>
            <a:spLocks noGrp="1"/>
          </p:cNvSpPr>
          <p:nvPr>
            <p:ph sz="quarter" idx="1"/>
          </p:nvPr>
        </p:nvSpPr>
        <p:spPr>
          <a:xfrm>
            <a:off x="612648" y="1600200"/>
            <a:ext cx="8153400" cy="44958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371600" y="2743200"/>
            <a:ext cx="7123113" cy="1673225"/>
          </a:xfrm>
        </p:spPr>
        <p:txBody>
          <a:bodyPr anchor="t"/>
          <a:lstStyle>
            <a:lvl1pPr marL="0" indent="0">
              <a:buNone/>
              <a:defRPr sz="280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7" name="Rectangle 6"/>
          <p:cNvSpPr/>
          <p:nvPr/>
        </p:nvSpPr>
        <p:spPr bwMode="white">
          <a:xfrm>
            <a:off x="0" y="1524000"/>
            <a:ext cx="9144000" cy="114300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1600200"/>
            <a:ext cx="1295400" cy="990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1371600" y="1600200"/>
            <a:ext cx="7772400" cy="990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1371600" y="1600200"/>
            <a:ext cx="7620000" cy="990600"/>
          </a:xfrm>
        </p:spPr>
        <p:txBody>
          <a:bodyPr/>
          <a:lstStyle>
            <a:lvl1pPr algn="l">
              <a:buNone/>
              <a:defRPr sz="4400" b="0" cap="none">
                <a:solidFill>
                  <a:srgbClr val="FFFFFF"/>
                </a:solidFill>
              </a:defRPr>
            </a:lvl1pPr>
          </a:lstStyle>
          <a:p>
            <a:r>
              <a:rPr kumimoji="0" lang="en-US" smtClean="0"/>
              <a:t>Click to edit Master title style</a:t>
            </a:r>
            <a:endParaRPr kumimoji="0" lang="en-US"/>
          </a:p>
        </p:txBody>
      </p:sp>
      <p:sp>
        <p:nvSpPr>
          <p:cNvPr id="12" name="Date Placeholder 11"/>
          <p:cNvSpPr>
            <a:spLocks noGrp="1"/>
          </p:cNvSpPr>
          <p:nvPr>
            <p:ph type="dt" sz="half" idx="10"/>
          </p:nvPr>
        </p:nvSpPr>
        <p:spPr/>
        <p:txBody>
          <a:bodyPr/>
          <a:lstStyle/>
          <a:p>
            <a:fld id="{1D8BD707-D9CF-40AE-B4C6-C98DA3205C09}" type="datetimeFigureOut">
              <a:rPr lang="en-US" smtClean="0"/>
              <a:pPr/>
              <a:t>3/11/2026</a:t>
            </a:fld>
            <a:endParaRPr lang="en-US"/>
          </a:p>
        </p:txBody>
      </p:sp>
      <p:sp>
        <p:nvSpPr>
          <p:cNvPr id="13" name="Slide Number Placeholder 12"/>
          <p:cNvSpPr>
            <a:spLocks noGrp="1"/>
          </p:cNvSpPr>
          <p:nvPr>
            <p:ph type="sldNum" sz="quarter" idx="11"/>
          </p:nvPr>
        </p:nvSpPr>
        <p:spPr>
          <a:xfrm>
            <a:off x="0" y="1752600"/>
            <a:ext cx="1295400" cy="701676"/>
          </a:xfrm>
        </p:spPr>
        <p:txBody>
          <a:bodyPr>
            <a:noAutofit/>
          </a:bodyPr>
          <a:lstStyle>
            <a:lvl1pPr>
              <a:defRPr sz="2400">
                <a:solidFill>
                  <a:srgbClr val="FFFFFF"/>
                </a:solidFill>
              </a:defRPr>
            </a:lvl1pPr>
          </a:lstStyle>
          <a:p>
            <a:fld id="{B6F15528-21DE-4FAA-801E-634DDDAF4B2B}" type="slidenum">
              <a:rPr lang="en-US" smtClean="0"/>
              <a:pPr/>
              <a:t>‹#›</a:t>
            </a:fld>
            <a:endParaRPr lang="en-US"/>
          </a:p>
        </p:txBody>
      </p:sp>
      <p:sp>
        <p:nvSpPr>
          <p:cNvPr id="14" name="Footer Placeholder 13"/>
          <p:cNvSpPr>
            <a:spLocks noGrp="1"/>
          </p:cNvSpPr>
          <p:nvPr>
            <p:ph type="ftr" sz="quarter" idx="12"/>
          </p:nvPr>
        </p:nvSpPr>
        <p:spPr/>
        <p:txBody>
          <a:bodyPr/>
          <a:lstStyle/>
          <a:p>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9" name="Content Placeholder 8"/>
          <p:cNvSpPr>
            <a:spLocks noGrp="1"/>
          </p:cNvSpPr>
          <p:nvPr>
            <p:ph sz="quarter" idx="1"/>
          </p:nvPr>
        </p:nvSpPr>
        <p:spPr>
          <a:xfrm>
            <a:off x="609600" y="1589567"/>
            <a:ext cx="38862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844901" y="1589567"/>
            <a:ext cx="38862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8" name="Date Placeholder 7"/>
          <p:cNvSpPr>
            <a:spLocks noGrp="1"/>
          </p:cNvSpPr>
          <p:nvPr>
            <p:ph type="dt" sz="half" idx="15"/>
          </p:nvPr>
        </p:nvSpPr>
        <p:spPr/>
        <p:txBody>
          <a:bodyPr rtlCol="0"/>
          <a:lstStyle/>
          <a:p>
            <a:fld id="{1D8BD707-D9CF-40AE-B4C6-C98DA3205C09}" type="datetimeFigureOut">
              <a:rPr lang="en-US" smtClean="0"/>
              <a:pPr/>
              <a:t>3/11/2026</a:t>
            </a:fld>
            <a:endParaRPr lang="en-US"/>
          </a:p>
        </p:txBody>
      </p:sp>
      <p:sp>
        <p:nvSpPr>
          <p:cNvPr id="10" name="Slide Number Placeholder 9"/>
          <p:cNvSpPr>
            <a:spLocks noGrp="1"/>
          </p:cNvSpPr>
          <p:nvPr>
            <p:ph type="sldNum" sz="quarter" idx="16"/>
          </p:nvPr>
        </p:nvSpPr>
        <p:spPr/>
        <p:txBody>
          <a:bodyPr rtlCol="0"/>
          <a:lstStyle/>
          <a:p>
            <a:fld id="{B6F15528-21DE-4FAA-801E-634DDDAF4B2B}" type="slidenum">
              <a:rPr lang="en-US" smtClean="0"/>
              <a:pPr/>
              <a:t>‹#›</a:t>
            </a:fld>
            <a:endParaRPr lang="en-US"/>
          </a:p>
        </p:txBody>
      </p:sp>
      <p:sp>
        <p:nvSpPr>
          <p:cNvPr id="12" name="Footer Placeholder 11"/>
          <p:cNvSpPr>
            <a:spLocks noGrp="1"/>
          </p:cNvSpPr>
          <p:nvPr>
            <p:ph type="ftr" sz="quarter" idx="17"/>
          </p:nvPr>
        </p:nvSpPr>
        <p:spPr/>
        <p:txBody>
          <a:bodyPr rtlCol="0"/>
          <a:lstStyle/>
          <a:p>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3400" y="273050"/>
            <a:ext cx="8153400" cy="869950"/>
          </a:xfrm>
        </p:spPr>
        <p:txBody>
          <a:bodyPr anchor="ctr"/>
          <a:lstStyle>
            <a:lvl1pPr>
              <a:defRPr/>
            </a:lvl1pPr>
          </a:lstStyle>
          <a:p>
            <a:r>
              <a:rPr kumimoji="0" lang="en-US" smtClean="0"/>
              <a:t>Click to edit Master title style</a:t>
            </a:r>
            <a:endParaRPr kumimoji="0" lang="en-US"/>
          </a:p>
        </p:txBody>
      </p:sp>
      <p:sp>
        <p:nvSpPr>
          <p:cNvPr id="11" name="Content Placeholder 10"/>
          <p:cNvSpPr>
            <a:spLocks noGrp="1"/>
          </p:cNvSpPr>
          <p:nvPr>
            <p:ph sz="quarter" idx="2"/>
          </p:nvPr>
        </p:nvSpPr>
        <p:spPr>
          <a:xfrm>
            <a:off x="609600" y="2438400"/>
            <a:ext cx="3886200" cy="35814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800600" y="2438400"/>
            <a:ext cx="3886200" cy="35814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Date Placeholder 9"/>
          <p:cNvSpPr>
            <a:spLocks noGrp="1"/>
          </p:cNvSpPr>
          <p:nvPr>
            <p:ph type="dt" sz="half" idx="15"/>
          </p:nvPr>
        </p:nvSpPr>
        <p:spPr/>
        <p:txBody>
          <a:bodyPr rtlCol="0"/>
          <a:lstStyle/>
          <a:p>
            <a:fld id="{1D8BD707-D9CF-40AE-B4C6-C98DA3205C09}" type="datetimeFigureOut">
              <a:rPr lang="en-US" smtClean="0"/>
              <a:pPr/>
              <a:t>3/11/2026</a:t>
            </a:fld>
            <a:endParaRPr lang="en-US"/>
          </a:p>
        </p:txBody>
      </p:sp>
      <p:sp>
        <p:nvSpPr>
          <p:cNvPr id="12" name="Slide Number Placeholder 11"/>
          <p:cNvSpPr>
            <a:spLocks noGrp="1"/>
          </p:cNvSpPr>
          <p:nvPr>
            <p:ph type="sldNum" sz="quarter" idx="16"/>
          </p:nvPr>
        </p:nvSpPr>
        <p:spPr/>
        <p:txBody>
          <a:bodyPr rtlCol="0"/>
          <a:lstStyle/>
          <a:p>
            <a:fld id="{B6F15528-21DE-4FAA-801E-634DDDAF4B2B}" type="slidenum">
              <a:rPr lang="en-US" smtClean="0"/>
              <a:pPr/>
              <a:t>‹#›</a:t>
            </a:fld>
            <a:endParaRPr lang="en-US"/>
          </a:p>
        </p:txBody>
      </p:sp>
      <p:sp>
        <p:nvSpPr>
          <p:cNvPr id="14" name="Footer Placeholder 13"/>
          <p:cNvSpPr>
            <a:spLocks noGrp="1"/>
          </p:cNvSpPr>
          <p:nvPr>
            <p:ph type="ftr" sz="quarter" idx="17"/>
          </p:nvPr>
        </p:nvSpPr>
        <p:spPr/>
        <p:txBody>
          <a:bodyPr rtlCol="0"/>
          <a:lstStyle/>
          <a:p>
            <a:endParaRPr lang="en-US"/>
          </a:p>
        </p:txBody>
      </p:sp>
      <p:sp>
        <p:nvSpPr>
          <p:cNvPr id="16" name="Text Placeholder 15"/>
          <p:cNvSpPr>
            <a:spLocks noGrp="1"/>
          </p:cNvSpPr>
          <p:nvPr>
            <p:ph type="body" sz="quarter" idx="1"/>
          </p:nvPr>
        </p:nvSpPr>
        <p:spPr>
          <a:xfrm>
            <a:off x="609600" y="1752600"/>
            <a:ext cx="3886200" cy="640080"/>
          </a:xfrm>
          <a:solidFill>
            <a:schemeClr val="accent2"/>
          </a:solidFill>
        </p:spPr>
        <p:txBody>
          <a:bodyPr rtlCol="0" anchor="ct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
        <p:nvSpPr>
          <p:cNvPr id="15" name="Text Placeholder 14"/>
          <p:cNvSpPr>
            <a:spLocks noGrp="1"/>
          </p:cNvSpPr>
          <p:nvPr>
            <p:ph type="body" sz="quarter" idx="3"/>
          </p:nvPr>
        </p:nvSpPr>
        <p:spPr>
          <a:xfrm>
            <a:off x="4800600" y="1752600"/>
            <a:ext cx="3886200" cy="640080"/>
          </a:xfrm>
          <a:solidFill>
            <a:schemeClr val="accent4"/>
          </a:solidFill>
        </p:spPr>
        <p:txBody>
          <a:bodyPr rtlCol="0" anchor="ct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1D8BD707-D9CF-40AE-B4C6-C98DA3205C09}" type="datetimeFigureOut">
              <a:rPr lang="en-US" smtClean="0"/>
              <a:pPr/>
              <a:t>3/11/2026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lvl1pPr>
              <a:defRPr>
                <a:solidFill>
                  <a:srgbClr val="FFFFFF"/>
                </a:solidFill>
              </a:defRPr>
            </a:lvl1p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3/11/2026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a:xfrm>
            <a:off x="0" y="6248400"/>
            <a:ext cx="533400" cy="381000"/>
          </a:xfrm>
        </p:spPr>
        <p:txBody>
          <a:bodyPr/>
          <a:lstStyle>
            <a:lvl1pPr>
              <a:defRPr>
                <a:solidFill>
                  <a:schemeClr val="tx2"/>
                </a:solidFill>
              </a:defRPr>
            </a:lvl1p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3050"/>
            <a:ext cx="8077200" cy="869950"/>
          </a:xfrm>
        </p:spPr>
        <p:txBody>
          <a:bodyPr anchor="ctr"/>
          <a:lstStyle>
            <a:lvl1pPr algn="l">
              <a:buNone/>
              <a:defRPr sz="4400" b="0"/>
            </a:lvl1p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3/11/2026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lvl1pPr>
              <a:defRPr>
                <a:solidFill>
                  <a:srgbClr val="FFFFFF"/>
                </a:solidFill>
              </a:defRPr>
            </a:lvl1pPr>
          </a:lstStyle>
          <a:p>
            <a:fld id="{B6F15528-21DE-4FAA-801E-634DDDAF4B2B}" type="slidenum">
              <a:rPr lang="en-US" smtClean="0"/>
              <a:pPr/>
              <a:t>‹#›</a:t>
            </a:fld>
            <a:endParaRPr lang="en-US"/>
          </a:p>
        </p:txBody>
      </p:sp>
      <p:sp>
        <p:nvSpPr>
          <p:cNvPr id="3" name="Text Placeholder 2"/>
          <p:cNvSpPr>
            <a:spLocks noGrp="1"/>
          </p:cNvSpPr>
          <p:nvPr>
            <p:ph type="body" idx="2"/>
          </p:nvPr>
        </p:nvSpPr>
        <p:spPr>
          <a:xfrm>
            <a:off x="609600" y="1752600"/>
            <a:ext cx="1600200" cy="4343400"/>
          </a:xfrm>
          <a:ln w="50800" cap="sq" cmpd="dbl" algn="ctr">
            <a:solidFill>
              <a:schemeClr val="accent2"/>
            </a:solidFill>
            <a:prstDash val="solid"/>
            <a:miter lim="800000"/>
          </a:ln>
          <a:effectLst/>
        </p:spPr>
        <p:style>
          <a:lnRef idx="3">
            <a:schemeClr val="lt1"/>
          </a:lnRef>
          <a:fillRef idx="1">
            <a:schemeClr val="accent2"/>
          </a:fillRef>
          <a:effectRef idx="1">
            <a:schemeClr val="accent2"/>
          </a:effectRef>
          <a:fontRef idx="minor">
            <a:schemeClr val="lt1"/>
          </a:fontRef>
        </p:style>
        <p:txBody>
          <a:bodyPr lIns="137160" tIns="182880" rIns="137160" bIns="91440"/>
          <a:lstStyle>
            <a:lvl1pPr marL="0" indent="0">
              <a:spcAft>
                <a:spcPts val="1000"/>
              </a:spcAft>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9" name="Content Placeholder 8"/>
          <p:cNvSpPr>
            <a:spLocks noGrp="1"/>
          </p:cNvSpPr>
          <p:nvPr>
            <p:ph sz="quarter" idx="1"/>
          </p:nvPr>
        </p:nvSpPr>
        <p:spPr>
          <a:xfrm>
            <a:off x="2362200" y="1752600"/>
            <a:ext cx="6400800" cy="44196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3">
        <a:schemeClr val="bg2"/>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600200" y="5486400"/>
            <a:ext cx="7315200" cy="685800"/>
          </a:xfrm>
        </p:spPr>
        <p:txBody>
          <a:bodyPr/>
          <a:lstStyle>
            <a:lvl1pPr marL="0" indent="0">
              <a:buFontTx/>
              <a:buNone/>
              <a:defRPr sz="17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smtClean="0"/>
              <a:t>Click to edit Master text styles</a:t>
            </a:r>
          </a:p>
        </p:txBody>
      </p:sp>
      <p:sp>
        <p:nvSpPr>
          <p:cNvPr id="8" name="Rectangle 7"/>
          <p:cNvSpPr/>
          <p:nvPr/>
        </p:nvSpPr>
        <p:spPr bwMode="white">
          <a:xfrm>
            <a:off x="-9144" y="4572000"/>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9144" y="4663440"/>
            <a:ext cx="1463040"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1545336" y="4654296"/>
            <a:ext cx="7598664"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1600200" y="4648200"/>
            <a:ext cx="7315200" cy="685800"/>
          </a:xfrm>
        </p:spPr>
        <p:txBody>
          <a:bodyPr anchor="ctr"/>
          <a:lstStyle>
            <a:lvl1pPr algn="l">
              <a:buNone/>
              <a:defRPr sz="2800" b="0">
                <a:solidFill>
                  <a:srgbClr val="FFFFFF"/>
                </a:solidFill>
              </a:defRPr>
            </a:lvl1pPr>
          </a:lstStyle>
          <a:p>
            <a:r>
              <a:rPr kumimoji="0" lang="en-US" smtClean="0"/>
              <a:t>Click to edit Master title style</a:t>
            </a:r>
            <a:endParaRPr kumimoji="0" lang="en-US"/>
          </a:p>
        </p:txBody>
      </p:sp>
      <p:sp>
        <p:nvSpPr>
          <p:cNvPr id="11" name="Rectangle 10"/>
          <p:cNvSpPr/>
          <p:nvPr/>
        </p:nvSpPr>
        <p:spPr bwMode="white">
          <a:xfrm>
            <a:off x="1447800" y="0"/>
            <a:ext cx="100584" cy="6867144"/>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Date Placeholder 11"/>
          <p:cNvSpPr>
            <a:spLocks noGrp="1"/>
          </p:cNvSpPr>
          <p:nvPr>
            <p:ph type="dt" sz="half" idx="10"/>
          </p:nvPr>
        </p:nvSpPr>
        <p:spPr>
          <a:xfrm>
            <a:off x="6248400" y="6248400"/>
            <a:ext cx="2667000" cy="365125"/>
          </a:xfrm>
        </p:spPr>
        <p:txBody>
          <a:bodyPr rtlCol="0"/>
          <a:lstStyle/>
          <a:p>
            <a:fld id="{1D8BD707-D9CF-40AE-B4C6-C98DA3205C09}" type="datetimeFigureOut">
              <a:rPr lang="en-US" smtClean="0"/>
              <a:pPr/>
              <a:t>3/11/2026</a:t>
            </a:fld>
            <a:endParaRPr lang="en-US"/>
          </a:p>
        </p:txBody>
      </p:sp>
      <p:sp>
        <p:nvSpPr>
          <p:cNvPr id="13" name="Slide Number Placeholder 12"/>
          <p:cNvSpPr>
            <a:spLocks noGrp="1"/>
          </p:cNvSpPr>
          <p:nvPr>
            <p:ph type="sldNum" sz="quarter" idx="11"/>
          </p:nvPr>
        </p:nvSpPr>
        <p:spPr>
          <a:xfrm>
            <a:off x="0" y="4667249"/>
            <a:ext cx="1447800" cy="663578"/>
          </a:xfrm>
        </p:spPr>
        <p:txBody>
          <a:bodyPr rtlCol="0"/>
          <a:lstStyle>
            <a:lvl1pPr>
              <a:defRPr sz="2800"/>
            </a:lvl1pPr>
          </a:lstStyle>
          <a:p>
            <a:fld id="{B6F15528-21DE-4FAA-801E-634DDDAF4B2B}" type="slidenum">
              <a:rPr lang="en-US" smtClean="0"/>
              <a:pPr/>
              <a:t>‹#›</a:t>
            </a:fld>
            <a:endParaRPr lang="en-US"/>
          </a:p>
        </p:txBody>
      </p:sp>
      <p:sp>
        <p:nvSpPr>
          <p:cNvPr id="14" name="Footer Placeholder 13"/>
          <p:cNvSpPr>
            <a:spLocks noGrp="1"/>
          </p:cNvSpPr>
          <p:nvPr>
            <p:ph type="ftr" sz="quarter" idx="12"/>
          </p:nvPr>
        </p:nvSpPr>
        <p:spPr>
          <a:xfrm>
            <a:off x="1600200" y="6248206"/>
            <a:ext cx="4572000" cy="365125"/>
          </a:xfrm>
        </p:spPr>
        <p:txBody>
          <a:bodyPr rtlCol="0"/>
          <a:lstStyle/>
          <a:p>
            <a:endParaRPr lang="en-US"/>
          </a:p>
        </p:txBody>
      </p:sp>
      <p:sp>
        <p:nvSpPr>
          <p:cNvPr id="3" name="Picture Placeholder 2"/>
          <p:cNvSpPr>
            <a:spLocks noGrp="1"/>
          </p:cNvSpPr>
          <p:nvPr>
            <p:ph type="pic" idx="1"/>
          </p:nvPr>
        </p:nvSpPr>
        <p:spPr>
          <a:xfrm>
            <a:off x="1560576" y="0"/>
            <a:ext cx="7583424" cy="4568952"/>
          </a:xfrm>
          <a:solidFill>
            <a:schemeClr val="accent1">
              <a:tint val="40000"/>
            </a:schemeClr>
          </a:solidFill>
          <a:ln>
            <a:noFill/>
          </a:ln>
        </p:spPr>
        <p:txBody>
          <a:bodyPr/>
          <a:lstStyle>
            <a:lvl1pPr marL="0" indent="0">
              <a:buNone/>
              <a:defRPr sz="3200"/>
            </a:lvl1pPr>
          </a:lstStyle>
          <a:p>
            <a:r>
              <a:rPr kumimoji="0" lang="en-US" smtClean="0"/>
              <a:t>Click icon to add picture</a:t>
            </a:r>
            <a:endParaRPr kumimoji="0" lang="en-US" dirty="0"/>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609600" y="228600"/>
            <a:ext cx="8153400" cy="990600"/>
          </a:xfrm>
          <a:prstGeom prst="rect">
            <a:avLst/>
          </a:prstGeom>
        </p:spPr>
        <p:txBody>
          <a:bodyPr vert="horz" anchor="ctr">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612648" y="1600200"/>
            <a:ext cx="8153400" cy="452628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096000" y="6248400"/>
            <a:ext cx="2667000" cy="365125"/>
          </a:xfrm>
          <a:prstGeom prst="rect">
            <a:avLst/>
          </a:prstGeom>
        </p:spPr>
        <p:txBody>
          <a:bodyPr vert="horz" anchor="ctr" anchorCtr="0"/>
          <a:lstStyle>
            <a:lvl1pPr algn="l" eaLnBrk="1" latinLnBrk="0" hangingPunct="1">
              <a:defRPr kumimoji="0" sz="1400">
                <a:solidFill>
                  <a:schemeClr val="tx2"/>
                </a:solidFill>
              </a:defRPr>
            </a:lvl1pPr>
          </a:lstStyle>
          <a:p>
            <a:fld id="{1D8BD707-D9CF-40AE-B4C6-C98DA3205C09}" type="datetimeFigureOut">
              <a:rPr lang="en-US" smtClean="0"/>
              <a:pPr/>
              <a:t>3/11/2026</a:t>
            </a:fld>
            <a:endParaRPr lang="en-US"/>
          </a:p>
        </p:txBody>
      </p:sp>
      <p:sp>
        <p:nvSpPr>
          <p:cNvPr id="3" name="Footer Placeholder 2"/>
          <p:cNvSpPr>
            <a:spLocks noGrp="1"/>
          </p:cNvSpPr>
          <p:nvPr>
            <p:ph type="ftr" sz="quarter" idx="3"/>
          </p:nvPr>
        </p:nvSpPr>
        <p:spPr>
          <a:xfrm>
            <a:off x="609600" y="6248206"/>
            <a:ext cx="5421083" cy="365125"/>
          </a:xfrm>
          <a:prstGeom prst="rect">
            <a:avLst/>
          </a:prstGeom>
        </p:spPr>
        <p:txBody>
          <a:bodyPr vert="horz" anchor="ctr"/>
          <a:lstStyle>
            <a:lvl1pPr algn="r" eaLnBrk="1" latinLnBrk="0" hangingPunct="1">
              <a:defRPr kumimoji="0" sz="1400">
                <a:solidFill>
                  <a:schemeClr val="tx2"/>
                </a:solidFill>
              </a:defRPr>
            </a:lvl1pPr>
          </a:lstStyle>
          <a:p>
            <a:endParaRPr lang="en-US"/>
          </a:p>
        </p:txBody>
      </p:sp>
      <p:sp>
        <p:nvSpPr>
          <p:cNvPr id="7" name="Rectangle 6"/>
          <p:cNvSpPr/>
          <p:nvPr/>
        </p:nvSpPr>
        <p:spPr bwMode="white">
          <a:xfrm>
            <a:off x="0" y="1234440"/>
            <a:ext cx="9144000" cy="32004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1280160"/>
            <a:ext cx="533400" cy="228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590550" y="1280160"/>
            <a:ext cx="8553450" cy="228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0" y="1272222"/>
            <a:ext cx="533400" cy="244476"/>
          </a:xfrm>
          <a:prstGeom prst="rect">
            <a:avLst/>
          </a:prstGeom>
        </p:spPr>
        <p:txBody>
          <a:bodyPr vert="horz" anchor="ctr" anchorCtr="0">
            <a:normAutofit/>
          </a:bodyPr>
          <a:lstStyle>
            <a:lvl1pPr algn="ctr" eaLnBrk="1" latinLnBrk="0" hangingPunct="1">
              <a:defRPr kumimoji="0" sz="1400" b="1">
                <a:solidFill>
                  <a:srgbClr val="FFFFFF"/>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400" kern="1200">
          <a:solidFill>
            <a:schemeClr val="tx2"/>
          </a:solidFill>
          <a:latin typeface="+mj-lt"/>
          <a:ea typeface="+mj-ea"/>
          <a:cs typeface="+mj-cs"/>
        </a:defRPr>
      </a:lvl1pPr>
    </p:titleStyle>
    <p:body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304801"/>
            <a:ext cx="7772400" cy="761999"/>
          </a:xfrm>
        </p:spPr>
        <p:txBody>
          <a:bodyPr>
            <a:normAutofit fontScale="90000"/>
          </a:bodyPr>
          <a:lstStyle/>
          <a:p>
            <a:endParaRPr lang="en-US" dirty="0"/>
          </a:p>
        </p:txBody>
      </p:sp>
      <p:sp>
        <p:nvSpPr>
          <p:cNvPr id="3" name="Subtitle 2"/>
          <p:cNvSpPr>
            <a:spLocks noGrp="1"/>
          </p:cNvSpPr>
          <p:nvPr>
            <p:ph type="subTitle" idx="1"/>
          </p:nvPr>
        </p:nvSpPr>
        <p:spPr>
          <a:xfrm>
            <a:off x="609600" y="990600"/>
            <a:ext cx="8001000" cy="5334000"/>
          </a:xfrm>
        </p:spPr>
        <p:txBody>
          <a:bodyPr/>
          <a:lstStyle/>
          <a:p>
            <a:r>
              <a:rPr lang="en-US" sz="3200" dirty="0" smtClean="0">
                <a:solidFill>
                  <a:schemeClr val="tx1"/>
                </a:solidFill>
              </a:rPr>
              <a:t>Topic- </a:t>
            </a:r>
            <a:r>
              <a:rPr lang="en-US" sz="3600" b="1" dirty="0" smtClean="0">
                <a:solidFill>
                  <a:schemeClr val="tx1"/>
                </a:solidFill>
              </a:rPr>
              <a:t>African Charter of Human Rights and Peoples’ Rights</a:t>
            </a:r>
            <a:r>
              <a:rPr lang="en-US" sz="3600" b="1" smtClean="0">
                <a:solidFill>
                  <a:schemeClr val="tx1"/>
                </a:solidFill>
              </a:rPr>
              <a:t>, </a:t>
            </a:r>
            <a:r>
              <a:rPr lang="en-US" sz="3600" b="1" smtClean="0">
                <a:solidFill>
                  <a:schemeClr val="tx1"/>
                </a:solidFill>
              </a:rPr>
              <a:t>1986</a:t>
            </a:r>
            <a:endParaRPr lang="en-US" sz="3600" b="1" dirty="0" smtClean="0">
              <a:solidFill>
                <a:schemeClr val="tx1"/>
              </a:solidFill>
            </a:endParaRPr>
          </a:p>
          <a:p>
            <a:endParaRPr lang="en-US" dirty="0" smtClean="0">
              <a:solidFill>
                <a:schemeClr val="tx1"/>
              </a:solidFill>
            </a:endParaRPr>
          </a:p>
          <a:p>
            <a:r>
              <a:rPr lang="en-US" dirty="0" smtClean="0">
                <a:solidFill>
                  <a:schemeClr val="tx1"/>
                </a:solidFill>
              </a:rPr>
              <a:t>Presented by- </a:t>
            </a:r>
            <a:r>
              <a:rPr lang="en-US" b="1" dirty="0" err="1" smtClean="0">
                <a:solidFill>
                  <a:schemeClr val="tx1"/>
                </a:solidFill>
              </a:rPr>
              <a:t>Pranjal</a:t>
            </a:r>
            <a:r>
              <a:rPr lang="en-US" b="1" dirty="0" smtClean="0">
                <a:solidFill>
                  <a:schemeClr val="tx1"/>
                </a:solidFill>
              </a:rPr>
              <a:t> </a:t>
            </a:r>
            <a:r>
              <a:rPr lang="en-US" b="1" dirty="0" err="1" smtClean="0">
                <a:solidFill>
                  <a:schemeClr val="tx1"/>
                </a:solidFill>
              </a:rPr>
              <a:t>Patiri</a:t>
            </a:r>
            <a:endParaRPr lang="en-US" b="1" dirty="0" smtClean="0">
              <a:solidFill>
                <a:schemeClr val="tx1"/>
              </a:solidFill>
            </a:endParaRPr>
          </a:p>
          <a:p>
            <a:r>
              <a:rPr lang="en-US" dirty="0" smtClean="0">
                <a:solidFill>
                  <a:schemeClr val="tx1"/>
                </a:solidFill>
              </a:rPr>
              <a:t>Associate Professor</a:t>
            </a:r>
          </a:p>
          <a:p>
            <a:r>
              <a:rPr lang="en-US" dirty="0" smtClean="0">
                <a:solidFill>
                  <a:schemeClr val="tx1"/>
                </a:solidFill>
              </a:rPr>
              <a:t>Department of Political Science</a:t>
            </a:r>
            <a:endParaRPr lang="en-US" dirty="0">
              <a:solidFill>
                <a:schemeClr val="tx1"/>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87362"/>
          </a:xfrm>
        </p:spPr>
        <p:txBody>
          <a:bodyPr>
            <a:normAutofit fontScale="90000"/>
          </a:bodyPr>
          <a:lstStyle/>
          <a:p>
            <a:endParaRPr lang="en-US" dirty="0"/>
          </a:p>
        </p:txBody>
      </p:sp>
      <p:sp>
        <p:nvSpPr>
          <p:cNvPr id="3" name="Content Placeholder 2"/>
          <p:cNvSpPr>
            <a:spLocks noGrp="1"/>
          </p:cNvSpPr>
          <p:nvPr>
            <p:ph sz="quarter" idx="1"/>
          </p:nvPr>
        </p:nvSpPr>
        <p:spPr>
          <a:xfrm>
            <a:off x="457200" y="1143000"/>
            <a:ext cx="8229600" cy="4983163"/>
          </a:xfrm>
        </p:spPr>
        <p:txBody>
          <a:bodyPr>
            <a:normAutofit lnSpcReduction="10000"/>
          </a:bodyPr>
          <a:lstStyle/>
          <a:p>
            <a:r>
              <a:rPr lang="en-US" b="1" dirty="0" smtClean="0"/>
              <a:t>General Duties (Article 27 &amp; 28)</a:t>
            </a:r>
          </a:p>
          <a:p>
            <a:r>
              <a:rPr lang="en-US" b="1" dirty="0" smtClean="0"/>
              <a:t>To Others and the State:</a:t>
            </a:r>
            <a:r>
              <a:rPr lang="en-US" dirty="0" smtClean="0"/>
              <a:t> Individuals have duties toward their family, society, the State, and the international community.</a:t>
            </a:r>
          </a:p>
          <a:p>
            <a:r>
              <a:rPr lang="en-US" b="1" dirty="0" smtClean="0"/>
              <a:t>Respect for Others:</a:t>
            </a:r>
            <a:r>
              <a:rPr lang="en-US" dirty="0" smtClean="0"/>
              <a:t> Every individual must respect their fellow beings without discrimination and maintain relations aimed at promoting mutual tolerance.</a:t>
            </a:r>
          </a:p>
          <a:p>
            <a:r>
              <a:rPr lang="en-US" b="1" dirty="0" smtClean="0"/>
              <a:t>Limitation of Rights:</a:t>
            </a:r>
            <a:r>
              <a:rPr lang="en-US" dirty="0" smtClean="0"/>
              <a:t> One’s rights must be exercised with due regard for the rights of others, collective security, and morality.</a:t>
            </a:r>
          </a:p>
          <a:p>
            <a:endParaRPr 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flipV="1">
            <a:off x="457200" y="76200"/>
            <a:ext cx="8229600" cy="198438"/>
          </a:xfrm>
        </p:spPr>
        <p:txBody>
          <a:bodyPr>
            <a:normAutofit fontScale="90000"/>
          </a:bodyPr>
          <a:lstStyle/>
          <a:p>
            <a:endParaRPr lang="en-US" dirty="0"/>
          </a:p>
        </p:txBody>
      </p:sp>
      <p:sp>
        <p:nvSpPr>
          <p:cNvPr id="3" name="Content Placeholder 2"/>
          <p:cNvSpPr>
            <a:spLocks noGrp="1"/>
          </p:cNvSpPr>
          <p:nvPr>
            <p:ph sz="quarter" idx="1"/>
          </p:nvPr>
        </p:nvSpPr>
        <p:spPr>
          <a:xfrm>
            <a:off x="457200" y="381000"/>
            <a:ext cx="8229600" cy="6629400"/>
          </a:xfrm>
        </p:spPr>
        <p:txBody>
          <a:bodyPr>
            <a:normAutofit fontScale="77500" lnSpcReduction="20000"/>
          </a:bodyPr>
          <a:lstStyle/>
          <a:p>
            <a:r>
              <a:rPr lang="en-US" b="1" dirty="0" smtClean="0"/>
              <a:t>Specific Duties (Article 29)</a:t>
            </a:r>
          </a:p>
          <a:p>
            <a:r>
              <a:rPr lang="en-US" dirty="0" smtClean="0"/>
              <a:t>The Charter lists eight specific obligations for the individual:</a:t>
            </a:r>
          </a:p>
          <a:p>
            <a:r>
              <a:rPr lang="en-US" b="1" dirty="0" smtClean="0"/>
              <a:t>Harmonious Family:</a:t>
            </a:r>
            <a:r>
              <a:rPr lang="en-US" dirty="0" smtClean="0"/>
              <a:t> To preserve the harmonious development of the family.</a:t>
            </a:r>
          </a:p>
          <a:p>
            <a:r>
              <a:rPr lang="en-US" b="1" dirty="0" smtClean="0"/>
              <a:t>Respect for Parents:</a:t>
            </a:r>
            <a:r>
              <a:rPr lang="en-US" dirty="0" smtClean="0"/>
              <a:t> To respect parents at all times and maintain them in case of need.</a:t>
            </a:r>
          </a:p>
          <a:p>
            <a:r>
              <a:rPr lang="en-US" b="1" dirty="0" smtClean="0"/>
              <a:t>National Service:</a:t>
            </a:r>
            <a:r>
              <a:rPr lang="en-US" dirty="0" smtClean="0"/>
              <a:t> To serve the national community by placing physical and intellectual abilities at its service.</a:t>
            </a:r>
          </a:p>
          <a:p>
            <a:r>
              <a:rPr lang="en-US" b="1" dirty="0" smtClean="0"/>
              <a:t>National Security:</a:t>
            </a:r>
            <a:r>
              <a:rPr lang="en-US" dirty="0" smtClean="0"/>
              <a:t> Not to compromise the security of the State.</a:t>
            </a:r>
          </a:p>
          <a:p>
            <a:r>
              <a:rPr lang="en-US" b="1" dirty="0" smtClean="0"/>
              <a:t>Social Solidarity:</a:t>
            </a:r>
            <a:r>
              <a:rPr lang="en-US" dirty="0" smtClean="0"/>
              <a:t> To preserve and strengthen social and national solidarity.</a:t>
            </a:r>
          </a:p>
          <a:p>
            <a:r>
              <a:rPr lang="en-US" b="1" dirty="0" smtClean="0"/>
              <a:t>Independence &amp; Defense:</a:t>
            </a:r>
            <a:r>
              <a:rPr lang="en-US" dirty="0" smtClean="0"/>
              <a:t> To preserve national independence and territorial integrity and contribute to national defense.</a:t>
            </a:r>
          </a:p>
          <a:p>
            <a:r>
              <a:rPr lang="en-US" b="1" dirty="0" smtClean="0"/>
              <a:t>Work and Taxes:</a:t>
            </a:r>
            <a:r>
              <a:rPr lang="en-US" dirty="0" smtClean="0"/>
              <a:t> To work to the best of one’s ability and pay taxes imposed by law.</a:t>
            </a:r>
          </a:p>
          <a:p>
            <a:r>
              <a:rPr lang="en-US" b="1" dirty="0" smtClean="0"/>
              <a:t>Cultural Values:</a:t>
            </a:r>
            <a:r>
              <a:rPr lang="en-US" dirty="0" smtClean="0"/>
              <a:t> To preserve and strengthen positive African cultural values and promote the "moral well-being" of society.</a:t>
            </a:r>
          </a:p>
          <a:p>
            <a:endParaRPr 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11162"/>
          </a:xfrm>
        </p:spPr>
        <p:txBody>
          <a:bodyPr>
            <a:normAutofit fontScale="90000"/>
          </a:bodyPr>
          <a:lstStyle/>
          <a:p>
            <a:endParaRPr lang="en-US" dirty="0"/>
          </a:p>
        </p:txBody>
      </p:sp>
      <p:sp>
        <p:nvSpPr>
          <p:cNvPr id="3" name="Content Placeholder 2"/>
          <p:cNvSpPr>
            <a:spLocks noGrp="1"/>
          </p:cNvSpPr>
          <p:nvPr>
            <p:ph sz="quarter" idx="1"/>
          </p:nvPr>
        </p:nvSpPr>
        <p:spPr>
          <a:xfrm>
            <a:off x="457200" y="1066800"/>
            <a:ext cx="8229600" cy="5059363"/>
          </a:xfrm>
        </p:spPr>
        <p:txBody>
          <a:bodyPr>
            <a:normAutofit/>
          </a:bodyPr>
          <a:lstStyle/>
          <a:p>
            <a:r>
              <a:rPr lang="en-US" b="1" dirty="0" smtClean="0"/>
              <a:t>2. Duties of the State</a:t>
            </a:r>
          </a:p>
          <a:p>
            <a:r>
              <a:rPr lang="en-US" dirty="0" smtClean="0"/>
              <a:t>Under Article 1, State Parties are not just required to "respect" rights—they are legally bound to </a:t>
            </a:r>
            <a:r>
              <a:rPr lang="en-US" b="1" dirty="0" smtClean="0"/>
              <a:t>give effect</a:t>
            </a:r>
            <a:r>
              <a:rPr lang="en-US" dirty="0" smtClean="0"/>
              <a:t> to them.</a:t>
            </a:r>
          </a:p>
          <a:p>
            <a:r>
              <a:rPr lang="en-US" b="1" dirty="0" smtClean="0"/>
              <a:t>The Duty to Recognize and Implement (Article 1)</a:t>
            </a:r>
          </a:p>
          <a:p>
            <a:r>
              <a:rPr lang="en-US" dirty="0" smtClean="0"/>
              <a:t>States must adopt legislative, judicial, or administrative measures to ensure the rights in the Charter are actually realized in their territory.</a:t>
            </a:r>
          </a:p>
          <a:p>
            <a:endParaRPr 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p:txBody>
          <a:bodyPr>
            <a:normAutofit fontScale="92500" lnSpcReduction="10000"/>
          </a:bodyPr>
          <a:lstStyle/>
          <a:p>
            <a:r>
              <a:rPr lang="en-US" b="1" dirty="0" smtClean="0"/>
              <a:t>Protection of the Family and Vulnerable Groups (Article 18)</a:t>
            </a:r>
          </a:p>
          <a:p>
            <a:r>
              <a:rPr lang="en-US" dirty="0" smtClean="0"/>
              <a:t>The State is the "custodian of morals and traditional values" and must protect the family as the unit of society.</a:t>
            </a:r>
          </a:p>
          <a:p>
            <a:r>
              <a:rPr lang="en-US" b="1" dirty="0" smtClean="0"/>
              <a:t>Women and Children:</a:t>
            </a:r>
            <a:r>
              <a:rPr lang="en-US" dirty="0" smtClean="0"/>
              <a:t> The State has a specific duty to eliminate discrimination against women and ensure the protection of the rights of the woman and the child.</a:t>
            </a:r>
          </a:p>
          <a:p>
            <a:r>
              <a:rPr lang="en-US" b="1" dirty="0" smtClean="0"/>
              <a:t>Aged and Disabled:</a:t>
            </a:r>
            <a:r>
              <a:rPr lang="en-US" dirty="0" smtClean="0"/>
              <a:t> The State must provide special measures of protection for the elderly and people with disabilities.</a:t>
            </a:r>
          </a:p>
          <a:p>
            <a:endParaRPr lang="en-US"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334962"/>
          </a:xfrm>
        </p:spPr>
        <p:txBody>
          <a:bodyPr>
            <a:normAutofit fontScale="90000"/>
          </a:bodyPr>
          <a:lstStyle/>
          <a:p>
            <a:endParaRPr lang="en-US" dirty="0"/>
          </a:p>
        </p:txBody>
      </p:sp>
      <p:sp>
        <p:nvSpPr>
          <p:cNvPr id="3" name="Content Placeholder 2"/>
          <p:cNvSpPr>
            <a:spLocks noGrp="1"/>
          </p:cNvSpPr>
          <p:nvPr>
            <p:ph sz="quarter" idx="1"/>
          </p:nvPr>
        </p:nvSpPr>
        <p:spPr>
          <a:xfrm>
            <a:off x="457200" y="990600"/>
            <a:ext cx="8229600" cy="5135563"/>
          </a:xfrm>
        </p:spPr>
        <p:txBody>
          <a:bodyPr>
            <a:normAutofit lnSpcReduction="10000"/>
          </a:bodyPr>
          <a:lstStyle/>
          <a:p>
            <a:r>
              <a:rPr lang="en-US" b="1" dirty="0" smtClean="0"/>
              <a:t>Economic and Social Duties</a:t>
            </a:r>
          </a:p>
          <a:p>
            <a:r>
              <a:rPr lang="en-US" b="1" dirty="0" smtClean="0"/>
              <a:t>Health (Article 16):</a:t>
            </a:r>
            <a:r>
              <a:rPr lang="en-US" dirty="0" smtClean="0"/>
              <a:t> States must take necessary measures to protect the health of their people and ensure medical attention for the sick.</a:t>
            </a:r>
          </a:p>
          <a:p>
            <a:r>
              <a:rPr lang="en-US" b="1" dirty="0" smtClean="0"/>
              <a:t>Development (Article 22):</a:t>
            </a:r>
            <a:r>
              <a:rPr lang="en-US" dirty="0" smtClean="0"/>
              <a:t> States have the duty, individually or collectively, to ensure the exercise of the right to development.</a:t>
            </a:r>
          </a:p>
          <a:p>
            <a:r>
              <a:rPr lang="en-US" b="1" dirty="0" smtClean="0"/>
              <a:t>Wealth and Resources (Article 21):</a:t>
            </a:r>
            <a:r>
              <a:rPr lang="en-US" dirty="0" smtClean="0"/>
              <a:t> States must eliminate all forms of foreign economic exploitation to ensure their people benefit from national resources.</a:t>
            </a:r>
          </a:p>
          <a:p>
            <a:endParaRPr lang="en-US"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p:txBody>
          <a:bodyPr>
            <a:normAutofit/>
          </a:bodyPr>
          <a:lstStyle/>
          <a:p>
            <a:r>
              <a:rPr lang="en-US" b="1" dirty="0" smtClean="0"/>
              <a:t>The Duty to Promote and Educate (Article 25 &amp; 26)</a:t>
            </a:r>
          </a:p>
          <a:p>
            <a:r>
              <a:rPr lang="en-US" b="1" dirty="0" smtClean="0"/>
              <a:t>Awareness:</a:t>
            </a:r>
            <a:r>
              <a:rPr lang="en-US" dirty="0" smtClean="0"/>
              <a:t> States must promote respect for rights through teaching, education, and publication.</a:t>
            </a:r>
          </a:p>
          <a:p>
            <a:r>
              <a:rPr lang="en-US" b="1" dirty="0" smtClean="0"/>
              <a:t>Judicial Independence:</a:t>
            </a:r>
            <a:r>
              <a:rPr lang="en-US" dirty="0" smtClean="0"/>
              <a:t> States are duty-bound to guarantee the independence of the Courts and allow for national institutions (like Human Rights Commissions) to protect these freedoms.</a:t>
            </a:r>
          </a:p>
          <a:p>
            <a:endParaRPr lang="en-US"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p:txBody>
          <a:bodyPr>
            <a:normAutofit/>
          </a:bodyPr>
          <a:lstStyle/>
          <a:p>
            <a:r>
              <a:rPr lang="en-US" b="1" dirty="0" smtClean="0"/>
              <a:t>Three Pillars of the Charter:</a:t>
            </a:r>
          </a:p>
          <a:p>
            <a:r>
              <a:rPr lang="en-US" b="1" dirty="0" smtClean="0"/>
              <a:t>Civil &amp; Political Rights-</a:t>
            </a:r>
            <a:r>
              <a:rPr lang="en-US" dirty="0" smtClean="0"/>
              <a:t>Right to life, freedom from torture, right to a fair trial, freedom of assembly.</a:t>
            </a:r>
          </a:p>
          <a:p>
            <a:r>
              <a:rPr lang="en-US" b="1" dirty="0" smtClean="0"/>
              <a:t>Economic, Social &amp; Cultural- </a:t>
            </a:r>
            <a:r>
              <a:rPr lang="en-US" dirty="0" smtClean="0"/>
              <a:t>Right to work, right to health, right to education.</a:t>
            </a:r>
          </a:p>
          <a:p>
            <a:r>
              <a:rPr lang="en-US" b="1" dirty="0" smtClean="0"/>
              <a:t>Peoples' Rights- </a:t>
            </a:r>
            <a:r>
              <a:rPr lang="en-US" dirty="0" smtClean="0"/>
              <a:t>Right to equality of peoples, right to existence, right to a general satisfactory environment.</a:t>
            </a:r>
            <a:endParaRPr lang="en-US"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p:txBody>
          <a:bodyPr>
            <a:normAutofit fontScale="92500" lnSpcReduction="10000"/>
          </a:bodyPr>
          <a:lstStyle/>
          <a:p>
            <a:r>
              <a:rPr lang="en-US" b="1" dirty="0" smtClean="0"/>
              <a:t>Monitoring and Enforcement</a:t>
            </a:r>
          </a:p>
          <a:p>
            <a:r>
              <a:rPr lang="en-US" dirty="0" smtClean="0"/>
              <a:t>How are these rights actually protected?</a:t>
            </a:r>
          </a:p>
          <a:p>
            <a:r>
              <a:rPr lang="en-US" b="1" dirty="0" smtClean="0"/>
              <a:t>The African Commission (ACHPR):</a:t>
            </a:r>
            <a:endParaRPr lang="en-US" dirty="0" smtClean="0"/>
          </a:p>
          <a:p>
            <a:pPr lvl="1"/>
            <a:r>
              <a:rPr lang="en-US" dirty="0" smtClean="0"/>
              <a:t>Based in </a:t>
            </a:r>
            <a:r>
              <a:rPr lang="en-US" b="1" dirty="0" smtClean="0"/>
              <a:t>Banjul, The Gambia</a:t>
            </a:r>
            <a:r>
              <a:rPr lang="en-US" dirty="0" smtClean="0"/>
              <a:t>.</a:t>
            </a:r>
          </a:p>
          <a:p>
            <a:pPr lvl="1"/>
            <a:r>
              <a:rPr lang="en-US" dirty="0" smtClean="0"/>
              <a:t>Functions: Protects rights, promotes rights, and interprets the Charter.</a:t>
            </a:r>
          </a:p>
          <a:p>
            <a:r>
              <a:rPr lang="en-US" b="1" dirty="0" smtClean="0"/>
              <a:t>The African Court on Human and Peoples' Rights:</a:t>
            </a:r>
            <a:endParaRPr lang="en-US" dirty="0" smtClean="0"/>
          </a:p>
          <a:p>
            <a:pPr lvl="1"/>
            <a:r>
              <a:rPr lang="en-US" dirty="0" smtClean="0"/>
              <a:t>Established later (Protocol adopted in 1998) to complement the Commission.</a:t>
            </a:r>
          </a:p>
          <a:p>
            <a:pPr lvl="1"/>
            <a:r>
              <a:rPr lang="en-US" dirty="0" smtClean="0"/>
              <a:t>Can issue binding judgments against states.</a:t>
            </a:r>
          </a:p>
          <a:p>
            <a:endParaRPr lang="en-US"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p:txBody>
          <a:bodyPr>
            <a:normAutofit lnSpcReduction="10000"/>
          </a:bodyPr>
          <a:lstStyle/>
          <a:p>
            <a:r>
              <a:rPr lang="en-US" b="1" dirty="0" smtClean="0"/>
              <a:t>Challenges and Criticisms</a:t>
            </a:r>
          </a:p>
          <a:p>
            <a:r>
              <a:rPr lang="en-US" b="1" dirty="0" smtClean="0"/>
              <a:t>The "</a:t>
            </a:r>
            <a:r>
              <a:rPr lang="en-US" b="1" dirty="0" err="1" smtClean="0"/>
              <a:t>Clawback</a:t>
            </a:r>
            <a:r>
              <a:rPr lang="en-US" b="1" dirty="0" smtClean="0"/>
              <a:t>" Clauses:</a:t>
            </a:r>
            <a:r>
              <a:rPr lang="en-US" dirty="0" smtClean="0"/>
              <a:t> Some articles limit rights by stating they are subject to "national law," which can lead to government overreach.</a:t>
            </a:r>
          </a:p>
          <a:p>
            <a:r>
              <a:rPr lang="en-US" b="1" dirty="0" smtClean="0"/>
              <a:t>Enforcement Issues:</a:t>
            </a:r>
            <a:r>
              <a:rPr lang="en-US" dirty="0" smtClean="0"/>
              <a:t> The Commission and Court often lack the resources or political "teeth" to force sovereign nations to comply.</a:t>
            </a:r>
          </a:p>
          <a:p>
            <a:r>
              <a:rPr lang="en-US" b="1" dirty="0" smtClean="0"/>
              <a:t>State Reporting:</a:t>
            </a:r>
            <a:r>
              <a:rPr lang="en-US" dirty="0" smtClean="0"/>
              <a:t> Many countries are late or inconsistent in submitting their human rights progress reports.</a:t>
            </a:r>
          </a:p>
          <a:p>
            <a:endParaRPr lang="en-US"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p:txBody>
          <a:bodyPr>
            <a:normAutofit/>
          </a:bodyPr>
          <a:lstStyle/>
          <a:p>
            <a:r>
              <a:rPr lang="en-US" b="1" dirty="0" smtClean="0"/>
              <a:t>Conclusion</a:t>
            </a:r>
          </a:p>
          <a:p>
            <a:r>
              <a:rPr lang="en-US" dirty="0" smtClean="0"/>
              <a:t>The African Charter is a landmark document that successfully blends </a:t>
            </a:r>
            <a:r>
              <a:rPr lang="en-US" b="1" dirty="0" smtClean="0"/>
              <a:t>universal human rights</a:t>
            </a:r>
            <a:r>
              <a:rPr lang="en-US" dirty="0" smtClean="0"/>
              <a:t> with </a:t>
            </a:r>
            <a:r>
              <a:rPr lang="en-US" b="1" dirty="0" smtClean="0"/>
              <a:t>African tradition</a:t>
            </a:r>
            <a:r>
              <a:rPr lang="en-US" dirty="0" smtClean="0"/>
              <a:t>.</a:t>
            </a:r>
          </a:p>
          <a:p>
            <a:r>
              <a:rPr lang="en-US" dirty="0" smtClean="0"/>
              <a:t>It remains the most important tool for activists and citizens seeking justice across the continent.</a:t>
            </a:r>
          </a:p>
          <a:p>
            <a:r>
              <a:rPr lang="en-US" dirty="0" smtClean="0"/>
              <a:t>The focus on "Peoples' Rights" and "Duties" provides a holistic view of human existence within a society.</a:t>
            </a:r>
          </a:p>
          <a:p>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p:txBody>
          <a:bodyPr>
            <a:normAutofit fontScale="92500" lnSpcReduction="10000"/>
          </a:bodyPr>
          <a:lstStyle/>
          <a:p>
            <a:r>
              <a:rPr lang="en-US" b="1" dirty="0" smtClean="0"/>
              <a:t>Introduction</a:t>
            </a:r>
          </a:p>
          <a:p>
            <a:r>
              <a:rPr lang="en-US" b="1" dirty="0" smtClean="0"/>
              <a:t>Official Name:</a:t>
            </a:r>
            <a:r>
              <a:rPr lang="en-US" dirty="0" smtClean="0"/>
              <a:t> African Charter on Human and Peoples' Rights (ACHPR).</a:t>
            </a:r>
          </a:p>
          <a:p>
            <a:r>
              <a:rPr lang="en-US" b="1" dirty="0" smtClean="0"/>
              <a:t>Commonly known as:</a:t>
            </a:r>
            <a:r>
              <a:rPr lang="en-US" dirty="0" smtClean="0"/>
              <a:t> The </a:t>
            </a:r>
            <a:r>
              <a:rPr lang="en-US" b="1" dirty="0" smtClean="0"/>
              <a:t>Banjul Charter</a:t>
            </a:r>
            <a:r>
              <a:rPr lang="en-US" dirty="0" smtClean="0"/>
              <a:t>.</a:t>
            </a:r>
          </a:p>
          <a:p>
            <a:r>
              <a:rPr lang="en-US" b="1" dirty="0" smtClean="0"/>
              <a:t>Adopted:</a:t>
            </a:r>
            <a:r>
              <a:rPr lang="en-US" dirty="0" smtClean="0"/>
              <a:t> June 27, 1981 (Nairobi, Kenya).</a:t>
            </a:r>
          </a:p>
          <a:p>
            <a:r>
              <a:rPr lang="en-US" b="1" dirty="0" smtClean="0"/>
              <a:t>Entered into Force:</a:t>
            </a:r>
            <a:r>
              <a:rPr lang="en-US" dirty="0" smtClean="0"/>
              <a:t> October 21, 1986.</a:t>
            </a:r>
          </a:p>
          <a:p>
            <a:r>
              <a:rPr lang="en-US" b="1" dirty="0" smtClean="0"/>
              <a:t>Significance:</a:t>
            </a:r>
            <a:r>
              <a:rPr lang="en-US" dirty="0" smtClean="0"/>
              <a:t> The premier international human rights instrument for the African continent, created under the auspices of the Organization of African Unity (now the African Union).</a:t>
            </a:r>
          </a:p>
          <a:p>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p:txBody>
          <a:bodyPr>
            <a:normAutofit fontScale="92500" lnSpcReduction="10000"/>
          </a:bodyPr>
          <a:lstStyle/>
          <a:p>
            <a:r>
              <a:rPr lang="en-US" b="1" dirty="0" smtClean="0"/>
              <a:t>Key Objectives</a:t>
            </a:r>
          </a:p>
          <a:p>
            <a:r>
              <a:rPr lang="en-US" dirty="0" smtClean="0"/>
              <a:t>The Charter was designed to reflect African history and values while upholding universal standards:</a:t>
            </a:r>
          </a:p>
          <a:p>
            <a:r>
              <a:rPr lang="en-US" dirty="0" smtClean="0"/>
              <a:t>To promote and protect human rights and basic freedoms in Africa.</a:t>
            </a:r>
          </a:p>
          <a:p>
            <a:r>
              <a:rPr lang="en-US" dirty="0" smtClean="0"/>
              <a:t>To consider the </a:t>
            </a:r>
            <a:r>
              <a:rPr lang="en-US" b="1" dirty="0" smtClean="0"/>
              <a:t>historical context</a:t>
            </a:r>
            <a:r>
              <a:rPr lang="en-US" dirty="0" smtClean="0"/>
              <a:t> of the continent (colonialism, apartheid, and the struggle for independence).</a:t>
            </a:r>
          </a:p>
          <a:p>
            <a:r>
              <a:rPr lang="en-US" dirty="0" smtClean="0"/>
              <a:t>To balance individual rights with the rights of the community (Peoples' rights).</a:t>
            </a:r>
          </a:p>
          <a:p>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258762"/>
          </a:xfrm>
        </p:spPr>
        <p:txBody>
          <a:bodyPr>
            <a:normAutofit fontScale="90000"/>
          </a:bodyPr>
          <a:lstStyle/>
          <a:p>
            <a:endParaRPr lang="en-US" dirty="0"/>
          </a:p>
        </p:txBody>
      </p:sp>
      <p:sp>
        <p:nvSpPr>
          <p:cNvPr id="3" name="Content Placeholder 2"/>
          <p:cNvSpPr>
            <a:spLocks noGrp="1"/>
          </p:cNvSpPr>
          <p:nvPr>
            <p:ph sz="quarter" idx="1"/>
          </p:nvPr>
        </p:nvSpPr>
        <p:spPr>
          <a:xfrm>
            <a:off x="457200" y="762000"/>
            <a:ext cx="8229600" cy="5364163"/>
          </a:xfrm>
        </p:spPr>
        <p:txBody>
          <a:bodyPr>
            <a:normAutofit fontScale="92500" lnSpcReduction="20000"/>
          </a:bodyPr>
          <a:lstStyle/>
          <a:p>
            <a:r>
              <a:rPr lang="en-US" b="1" dirty="0" smtClean="0"/>
              <a:t>Features:</a:t>
            </a:r>
            <a:r>
              <a:rPr lang="en-US" dirty="0" smtClean="0"/>
              <a:t> </a:t>
            </a:r>
          </a:p>
          <a:p>
            <a:r>
              <a:rPr lang="en-US" dirty="0" smtClean="0"/>
              <a:t>While it shares common ground with the UN’s Universal Declaration of Human Rights, it introduces several "firsts" in international law. Here are its primary features:</a:t>
            </a:r>
          </a:p>
          <a:p>
            <a:r>
              <a:rPr lang="en-US" b="1" dirty="0" smtClean="0"/>
              <a:t>1. Integration of All "Generations" of Rights</a:t>
            </a:r>
          </a:p>
          <a:p>
            <a:r>
              <a:rPr lang="en-US" dirty="0" smtClean="0"/>
              <a:t>Unlike many other treaties that separate civil rights from economic ones, the African Charter treats them as </a:t>
            </a:r>
            <a:r>
              <a:rPr lang="en-US" b="1" dirty="0" smtClean="0"/>
              <a:t>indivisible</a:t>
            </a:r>
            <a:r>
              <a:rPr lang="en-US" dirty="0" smtClean="0"/>
              <a:t>. It combines:</a:t>
            </a:r>
          </a:p>
          <a:p>
            <a:r>
              <a:rPr lang="en-US" b="1" dirty="0" smtClean="0"/>
              <a:t>First Generation:</a:t>
            </a:r>
            <a:r>
              <a:rPr lang="en-US" dirty="0" smtClean="0"/>
              <a:t> Civil and political rights (e.g., right to life, freedom of speech).</a:t>
            </a:r>
          </a:p>
          <a:p>
            <a:r>
              <a:rPr lang="en-US" b="1" dirty="0" smtClean="0"/>
              <a:t>Second Generation:</a:t>
            </a:r>
            <a:r>
              <a:rPr lang="en-US" dirty="0" smtClean="0"/>
              <a:t> Economic, social, and cultural rights (e.g., right to health, education, and work).</a:t>
            </a:r>
          </a:p>
          <a:p>
            <a:r>
              <a:rPr lang="en-US" b="1" dirty="0" smtClean="0"/>
              <a:t>Third Generation:</a:t>
            </a:r>
            <a:r>
              <a:rPr lang="en-US" dirty="0" smtClean="0"/>
              <a:t> Collective or "Peoples'" rights.</a:t>
            </a:r>
          </a:p>
          <a:p>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flipV="1">
            <a:off x="457200" y="228600"/>
            <a:ext cx="8229600" cy="46038"/>
          </a:xfrm>
        </p:spPr>
        <p:txBody>
          <a:bodyPr>
            <a:normAutofit fontScale="90000"/>
          </a:bodyPr>
          <a:lstStyle/>
          <a:p>
            <a:endParaRPr lang="en-US" dirty="0"/>
          </a:p>
        </p:txBody>
      </p:sp>
      <p:sp>
        <p:nvSpPr>
          <p:cNvPr id="3" name="Content Placeholder 2"/>
          <p:cNvSpPr>
            <a:spLocks noGrp="1"/>
          </p:cNvSpPr>
          <p:nvPr>
            <p:ph sz="quarter" idx="1"/>
          </p:nvPr>
        </p:nvSpPr>
        <p:spPr>
          <a:xfrm>
            <a:off x="457200" y="1143000"/>
            <a:ext cx="8229600" cy="4983163"/>
          </a:xfrm>
        </p:spPr>
        <p:txBody>
          <a:bodyPr>
            <a:normAutofit fontScale="92500" lnSpcReduction="10000"/>
          </a:bodyPr>
          <a:lstStyle/>
          <a:p>
            <a:r>
              <a:rPr lang="en-US" b="1" dirty="0" smtClean="0"/>
              <a:t>2. The Concept of "Peoples' Rights"</a:t>
            </a:r>
          </a:p>
          <a:p>
            <a:r>
              <a:rPr lang="en-US" dirty="0" smtClean="0"/>
              <a:t>One of the most distinctive features is the focus on </a:t>
            </a:r>
            <a:r>
              <a:rPr lang="en-US" b="1" dirty="0" smtClean="0"/>
              <a:t>collective rights</a:t>
            </a:r>
            <a:r>
              <a:rPr lang="en-US" dirty="0" smtClean="0"/>
              <a:t>. The Charter argues that individual rights cannot be fully realized if the community as a whole is oppressed. These include:</a:t>
            </a:r>
          </a:p>
          <a:p>
            <a:r>
              <a:rPr lang="en-US" dirty="0" smtClean="0"/>
              <a:t>The right to </a:t>
            </a:r>
            <a:r>
              <a:rPr lang="en-US" b="1" dirty="0" smtClean="0"/>
              <a:t>self-determination</a:t>
            </a:r>
            <a:r>
              <a:rPr lang="en-US" dirty="0" smtClean="0"/>
              <a:t>.</a:t>
            </a:r>
          </a:p>
          <a:p>
            <a:r>
              <a:rPr lang="en-US" dirty="0" smtClean="0"/>
              <a:t>The right to </a:t>
            </a:r>
            <a:r>
              <a:rPr lang="en-US" b="1" dirty="0" smtClean="0"/>
              <a:t>economic, social, and cultural development</a:t>
            </a:r>
            <a:r>
              <a:rPr lang="en-US" dirty="0" smtClean="0"/>
              <a:t>.</a:t>
            </a:r>
          </a:p>
          <a:p>
            <a:r>
              <a:rPr lang="en-US" dirty="0" smtClean="0"/>
              <a:t>The right to </a:t>
            </a:r>
            <a:r>
              <a:rPr lang="en-US" b="1" dirty="0" smtClean="0"/>
              <a:t>national and international peace and security</a:t>
            </a:r>
            <a:r>
              <a:rPr lang="en-US" dirty="0" smtClean="0"/>
              <a:t>.</a:t>
            </a:r>
          </a:p>
          <a:p>
            <a:r>
              <a:rPr lang="en-US" dirty="0" smtClean="0"/>
              <a:t>The right to a </a:t>
            </a:r>
            <a:r>
              <a:rPr lang="en-US" b="1" dirty="0" smtClean="0"/>
              <a:t>general satisfactory environment</a:t>
            </a:r>
            <a:r>
              <a:rPr lang="en-US" dirty="0" smtClean="0"/>
              <a:t> favorable to development.</a:t>
            </a:r>
          </a:p>
          <a:p>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87362"/>
          </a:xfrm>
        </p:spPr>
        <p:txBody>
          <a:bodyPr>
            <a:normAutofit fontScale="90000"/>
          </a:bodyPr>
          <a:lstStyle/>
          <a:p>
            <a:endParaRPr lang="en-US" dirty="0"/>
          </a:p>
        </p:txBody>
      </p:sp>
      <p:sp>
        <p:nvSpPr>
          <p:cNvPr id="3" name="Content Placeholder 2"/>
          <p:cNvSpPr>
            <a:spLocks noGrp="1"/>
          </p:cNvSpPr>
          <p:nvPr>
            <p:ph sz="quarter" idx="1"/>
          </p:nvPr>
        </p:nvSpPr>
        <p:spPr>
          <a:xfrm>
            <a:off x="457200" y="1143000"/>
            <a:ext cx="8229600" cy="4983163"/>
          </a:xfrm>
        </p:spPr>
        <p:txBody>
          <a:bodyPr>
            <a:normAutofit lnSpcReduction="10000"/>
          </a:bodyPr>
          <a:lstStyle/>
          <a:p>
            <a:r>
              <a:rPr lang="en-US" b="1" dirty="0" smtClean="0"/>
              <a:t>3. The Imposition of Individual Duties</a:t>
            </a:r>
          </a:p>
          <a:p>
            <a:r>
              <a:rPr lang="en-US" dirty="0" smtClean="0"/>
              <a:t>In a departure from Western-centric models that focus solely on what the State owes the individual, the African Charter outlines what the </a:t>
            </a:r>
            <a:r>
              <a:rPr lang="en-US" b="1" dirty="0" smtClean="0"/>
              <a:t>individual owes the community</a:t>
            </a:r>
            <a:r>
              <a:rPr lang="en-US" dirty="0" smtClean="0"/>
              <a:t>.</a:t>
            </a:r>
          </a:p>
          <a:p>
            <a:r>
              <a:rPr lang="en-US" b="1" dirty="0" smtClean="0"/>
              <a:t>Article 27-29</a:t>
            </a:r>
            <a:r>
              <a:rPr lang="en-US" dirty="0" smtClean="0"/>
              <a:t> specify that every individual has duties toward their family, society, the State, and other legally recognized communities.</a:t>
            </a:r>
          </a:p>
          <a:p>
            <a:r>
              <a:rPr lang="en-US" b="1" dirty="0" smtClean="0"/>
              <a:t>Example:</a:t>
            </a:r>
            <a:r>
              <a:rPr lang="en-US" dirty="0" smtClean="0"/>
              <a:t> The duty to preserve African cultural values and to contribute to the best of one's abilities to the promotion and achievement of African unity.</a:t>
            </a:r>
          </a:p>
          <a:p>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06362"/>
          </a:xfrm>
        </p:spPr>
        <p:txBody>
          <a:bodyPr>
            <a:normAutofit fontScale="90000"/>
          </a:bodyPr>
          <a:lstStyle/>
          <a:p>
            <a:endParaRPr lang="en-US" dirty="0"/>
          </a:p>
        </p:txBody>
      </p:sp>
      <p:sp>
        <p:nvSpPr>
          <p:cNvPr id="3" name="Content Placeholder 2"/>
          <p:cNvSpPr>
            <a:spLocks noGrp="1"/>
          </p:cNvSpPr>
          <p:nvPr>
            <p:ph sz="quarter" idx="1"/>
          </p:nvPr>
        </p:nvSpPr>
        <p:spPr>
          <a:xfrm>
            <a:off x="457200" y="228600"/>
            <a:ext cx="8229600" cy="5897563"/>
          </a:xfrm>
        </p:spPr>
        <p:txBody>
          <a:bodyPr>
            <a:normAutofit fontScale="92500" lnSpcReduction="20000"/>
          </a:bodyPr>
          <a:lstStyle/>
          <a:p>
            <a:r>
              <a:rPr lang="en-US" b="1" dirty="0" smtClean="0"/>
              <a:t>4. Non-Discrimination and Equality</a:t>
            </a:r>
          </a:p>
          <a:p>
            <a:r>
              <a:rPr lang="en-US" dirty="0" smtClean="0"/>
              <a:t>The Charter places heavy emphasis on the elimination of all forms of foreign economic exploitation, particularly that practiced by international monopolies. It also explicitly prohibits discrimination based on race, ethnic group, color, sex, language, religion, or political opinion.</a:t>
            </a:r>
          </a:p>
          <a:p>
            <a:r>
              <a:rPr lang="en-US" b="1" dirty="0" smtClean="0"/>
              <a:t>5. Enforcement Mechanisms</a:t>
            </a:r>
          </a:p>
          <a:p>
            <a:r>
              <a:rPr lang="en-US" dirty="0" smtClean="0"/>
              <a:t>The Charter established two primary bodies to ensure states comply with these standards:</a:t>
            </a:r>
          </a:p>
          <a:p>
            <a:r>
              <a:rPr lang="en-US" b="1" dirty="0" smtClean="0"/>
              <a:t>African Commission (ACHPR)</a:t>
            </a:r>
            <a:r>
              <a:rPr lang="en-US" dirty="0" smtClean="0"/>
              <a:t>A quasi-judicial body that promotes rights, protects them by taking complaints, and interprets the Charter.</a:t>
            </a:r>
          </a:p>
          <a:p>
            <a:r>
              <a:rPr lang="en-US" b="1" dirty="0" smtClean="0"/>
              <a:t>African Court (</a:t>
            </a:r>
            <a:r>
              <a:rPr lang="en-US" b="1" dirty="0" err="1" smtClean="0"/>
              <a:t>AfCHPR</a:t>
            </a:r>
            <a:r>
              <a:rPr lang="en-US" b="1" dirty="0" smtClean="0"/>
              <a:t>)</a:t>
            </a:r>
            <a:r>
              <a:rPr lang="en-US" dirty="0" smtClean="0"/>
              <a:t>A judicial body that complements the Commission by making </a:t>
            </a:r>
            <a:r>
              <a:rPr lang="en-US" b="1" dirty="0" smtClean="0"/>
              <a:t>legally binding</a:t>
            </a:r>
            <a:r>
              <a:rPr lang="en-US" dirty="0" smtClean="0"/>
              <a:t> decisions on human rights violations.</a:t>
            </a:r>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p:txBody>
          <a:bodyPr>
            <a:normAutofit fontScale="92500" lnSpcReduction="20000"/>
          </a:bodyPr>
          <a:lstStyle/>
          <a:p>
            <a:r>
              <a:rPr lang="en-US" b="1" dirty="0" smtClean="0"/>
              <a:t>Unique Characteristics</a:t>
            </a:r>
          </a:p>
          <a:p>
            <a:r>
              <a:rPr lang="en-US" dirty="0" smtClean="0"/>
              <a:t>What makes the African Charter different from the European or American counterparts?</a:t>
            </a:r>
          </a:p>
          <a:p>
            <a:r>
              <a:rPr lang="en-US" b="1" dirty="0" smtClean="0"/>
              <a:t>Individual vs. Collective Rights:</a:t>
            </a:r>
            <a:r>
              <a:rPr lang="en-US" dirty="0" smtClean="0"/>
              <a:t> It includes "Peoples' Rights" (e.g., the right to self-determination and development).</a:t>
            </a:r>
          </a:p>
          <a:p>
            <a:r>
              <a:rPr lang="en-US" b="1" dirty="0" smtClean="0"/>
              <a:t>Rights vs. Duties:</a:t>
            </a:r>
            <a:r>
              <a:rPr lang="en-US" dirty="0" smtClean="0"/>
              <a:t> It is unique in explicitly stating that individuals have </a:t>
            </a:r>
            <a:r>
              <a:rPr lang="en-US" b="1" dirty="0" smtClean="0"/>
              <a:t>duties</a:t>
            </a:r>
            <a:r>
              <a:rPr lang="en-US" dirty="0" smtClean="0"/>
              <a:t> toward their family, society, and the State.</a:t>
            </a:r>
          </a:p>
          <a:p>
            <a:r>
              <a:rPr lang="en-US" b="1" dirty="0" smtClean="0"/>
              <a:t>Inclusivity:</a:t>
            </a:r>
            <a:r>
              <a:rPr lang="en-US" dirty="0" smtClean="0"/>
              <a:t> It covers Civil/Political rights AND Economic/Social/Cultural rights in a single document.</a:t>
            </a:r>
          </a:p>
          <a:p>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258762"/>
          </a:xfrm>
        </p:spPr>
        <p:txBody>
          <a:bodyPr>
            <a:normAutofit fontScale="90000"/>
          </a:bodyPr>
          <a:lstStyle/>
          <a:p>
            <a:endParaRPr lang="en-US" dirty="0"/>
          </a:p>
        </p:txBody>
      </p:sp>
      <p:sp>
        <p:nvSpPr>
          <p:cNvPr id="3" name="Content Placeholder 2"/>
          <p:cNvSpPr>
            <a:spLocks noGrp="1"/>
          </p:cNvSpPr>
          <p:nvPr>
            <p:ph sz="quarter" idx="1"/>
          </p:nvPr>
        </p:nvSpPr>
        <p:spPr>
          <a:xfrm>
            <a:off x="457200" y="838200"/>
            <a:ext cx="8229600" cy="5287963"/>
          </a:xfrm>
        </p:spPr>
        <p:txBody>
          <a:bodyPr>
            <a:normAutofit fontScale="92500" lnSpcReduction="10000"/>
          </a:bodyPr>
          <a:lstStyle/>
          <a:p>
            <a:r>
              <a:rPr lang="en-US" b="1" dirty="0" smtClean="0"/>
              <a:t>Duties of Individuals and States:</a:t>
            </a:r>
          </a:p>
          <a:p>
            <a:r>
              <a:rPr lang="en-US" dirty="0" smtClean="0"/>
              <a:t>The African Charter on Human and Peoples' Rights (the </a:t>
            </a:r>
            <a:r>
              <a:rPr lang="en-US" b="1" dirty="0" smtClean="0"/>
              <a:t>Banjul Charter</a:t>
            </a:r>
            <a:r>
              <a:rPr lang="en-US" dirty="0" smtClean="0"/>
              <a:t>) is distinct from other international treaties because it treats </a:t>
            </a:r>
            <a:r>
              <a:rPr lang="en-US" b="1" dirty="0" smtClean="0"/>
              <a:t>Rights</a:t>
            </a:r>
            <a:r>
              <a:rPr lang="en-US" dirty="0" smtClean="0"/>
              <a:t> and </a:t>
            </a:r>
            <a:r>
              <a:rPr lang="en-US" b="1" dirty="0" smtClean="0"/>
              <a:t>Duties</a:t>
            </a:r>
            <a:r>
              <a:rPr lang="en-US" dirty="0" smtClean="0"/>
              <a:t> as two sides of the same coin. It suggests that individuals cannot enjoy rights in a vacuum; they must contribute to the community that makes those rights possible.</a:t>
            </a:r>
          </a:p>
          <a:p>
            <a:r>
              <a:rPr lang="en-US" b="1" dirty="0" smtClean="0"/>
              <a:t>1. Duties of the Individual</a:t>
            </a:r>
          </a:p>
          <a:p>
            <a:r>
              <a:rPr lang="en-US" dirty="0" smtClean="0"/>
              <a:t>The Charter dedicates a specific chapter (Articles 27–29) to the duties of the individual. This reflects an African communal philosophy that balances personal freedom with social responsibility.</a:t>
            </a:r>
          </a:p>
          <a:p>
            <a:endParaRPr lang="en-US"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Median">
  <a:themeElements>
    <a:clrScheme name="Median">
      <a:dk1>
        <a:sysClr val="windowText" lastClr="000000"/>
      </a:dk1>
      <a:lt1>
        <a:sysClr val="window" lastClr="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fontScheme name="Median">
      <a:maj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Median">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Median</Template>
  <TotalTime>16</TotalTime>
  <Words>1488</Words>
  <Application>Microsoft Office PowerPoint</Application>
  <PresentationFormat>On-screen Show (4:3)</PresentationFormat>
  <Paragraphs>97</Paragraphs>
  <Slides>19</Slides>
  <Notes>0</Notes>
  <HiddenSlides>0</HiddenSlides>
  <MMClips>0</MMClips>
  <ScaleCrop>false</ScaleCrop>
  <HeadingPairs>
    <vt:vector size="4" baseType="variant">
      <vt:variant>
        <vt:lpstr>Theme</vt:lpstr>
      </vt:variant>
      <vt:variant>
        <vt:i4>1</vt:i4>
      </vt:variant>
      <vt:variant>
        <vt:lpstr>Slide Titles</vt:lpstr>
      </vt:variant>
      <vt:variant>
        <vt:i4>19</vt:i4>
      </vt:variant>
    </vt:vector>
  </HeadingPairs>
  <TitlesOfParts>
    <vt:vector size="20" baseType="lpstr">
      <vt:lpstr>Median</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Admin</dc:creator>
  <cp:lastModifiedBy>Admin</cp:lastModifiedBy>
  <cp:revision>8</cp:revision>
  <dcterms:created xsi:type="dcterms:W3CDTF">2006-08-16T00:00:00Z</dcterms:created>
  <dcterms:modified xsi:type="dcterms:W3CDTF">2026-03-11T06:47:13Z</dcterms:modified>
</cp:coreProperties>
</file>