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2/22/2026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914400"/>
            <a:ext cx="7620000" cy="54864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Title: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4000" dirty="0" smtClean="0">
                <a:solidFill>
                  <a:schemeClr val="tx1"/>
                </a:solidFill>
              </a:rPr>
              <a:t>The American Convention on Human Rights (ACHR)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Subtitle:</a:t>
            </a:r>
            <a:r>
              <a:rPr lang="en-US" dirty="0" smtClean="0">
                <a:solidFill>
                  <a:schemeClr val="tx1"/>
                </a:solidFill>
              </a:rPr>
              <a:t> Strengthening the Inter-American System for the Protection of Human Rights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Presented by: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Pranjal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Patiri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Key Date:</a:t>
            </a:r>
            <a:r>
              <a:rPr lang="en-US" dirty="0" smtClean="0">
                <a:solidFill>
                  <a:schemeClr val="tx1"/>
                </a:solidFill>
              </a:rPr>
              <a:t> Adopted November 22, 1969; Entered into force July 18, 1978.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3809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Substantive Rights Protected (Civil &amp; Political)</a:t>
            </a:r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Part </a:t>
            </a:r>
            <a:r>
              <a:rPr lang="en-US" dirty="0" smtClean="0"/>
              <a:t>I of the American Convention on Human Rights (ACHR) outlines 23 substantive articles (Articles 3 through 25) that define the civil and political protections afforded to individuals in the Americas.</a:t>
            </a:r>
          </a:p>
          <a:p>
            <a:r>
              <a:rPr lang="en-US" dirty="0" smtClean="0"/>
              <a:t>Below is a detailed breakdown of these rights, categorized by their nature for clarity in your presentation.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1. Rights to Physical and Personal Integrity</a:t>
            </a:r>
          </a:p>
          <a:p>
            <a:r>
              <a:rPr lang="en-US" dirty="0" smtClean="0"/>
              <a:t>These articles protect the most fundamental aspects of human existence and safety.</a:t>
            </a:r>
          </a:p>
          <a:p>
            <a:r>
              <a:rPr lang="en-US" b="1" dirty="0" smtClean="0"/>
              <a:t>Article 4: Right to Life:</a:t>
            </a:r>
            <a:r>
              <a:rPr lang="en-US" dirty="0" smtClean="0"/>
              <a:t> Uniquely protects life "in general, from the moment of conception." It prohibits the arbitrary deprivation of life and strictly limits the application of the death penalty.</a:t>
            </a:r>
          </a:p>
          <a:p>
            <a:r>
              <a:rPr lang="en-US" b="1" dirty="0" smtClean="0"/>
              <a:t>Article 5: Right to Humane Treatment:</a:t>
            </a:r>
            <a:r>
              <a:rPr lang="en-US" dirty="0" smtClean="0"/>
              <a:t> Guarantees respect for physical, mental, and moral integrity. It explicitly prohibits torture and cruel, inhuman, or degrading treatment.</a:t>
            </a:r>
          </a:p>
          <a:p>
            <a:r>
              <a:rPr lang="en-US" b="1" dirty="0" smtClean="0"/>
              <a:t>Article 6: Freedom from Slavery:</a:t>
            </a:r>
            <a:r>
              <a:rPr lang="en-US" dirty="0" smtClean="0"/>
              <a:t> Prohibits slavery, involuntary servitude, and the trafficking of women and children.</a:t>
            </a:r>
          </a:p>
          <a:p>
            <a:r>
              <a:rPr lang="en-US" b="1" dirty="0" smtClean="0"/>
              <a:t>Article 7: Right to Personal Liberty:</a:t>
            </a:r>
            <a:r>
              <a:rPr lang="en-US" dirty="0" smtClean="0"/>
              <a:t> Protects against arbitrary arrest or imprisonment. It includes the right to be informed of charges and the right to judicial recourse (</a:t>
            </a:r>
            <a:r>
              <a:rPr lang="en-US" i="1" dirty="0" smtClean="0"/>
              <a:t>habeas corpus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2. Judicial and Legal Protections</a:t>
            </a:r>
          </a:p>
          <a:p>
            <a:r>
              <a:rPr lang="en-US" dirty="0" smtClean="0"/>
              <a:t>These rights ensure that individuals are treated fairly by the state's legal and administrative systems.</a:t>
            </a:r>
          </a:p>
          <a:p>
            <a:r>
              <a:rPr lang="en-US" b="1" dirty="0" smtClean="0"/>
              <a:t>Article 3: Right to Juridical Personality:</a:t>
            </a:r>
            <a:r>
              <a:rPr lang="en-US" dirty="0" smtClean="0"/>
              <a:t> The right of every person to be recognized as a subject of rights and obligations before the law.</a:t>
            </a:r>
          </a:p>
          <a:p>
            <a:r>
              <a:rPr lang="en-US" b="1" dirty="0" smtClean="0"/>
              <a:t>Article 8: Right to a Fair Trial:</a:t>
            </a:r>
            <a:r>
              <a:rPr lang="en-US" dirty="0" smtClean="0"/>
              <a:t> Provides "due guarantees" within a reasonable time by an independent tribunal. It includes the presumption of innocence and the right to defense.</a:t>
            </a:r>
          </a:p>
          <a:p>
            <a:r>
              <a:rPr lang="en-US" b="1" dirty="0" smtClean="0"/>
              <a:t>Article 9: Freedom from Ex Post Facto Laws:</a:t>
            </a:r>
            <a:r>
              <a:rPr lang="en-US" dirty="0" smtClean="0"/>
              <a:t> Prohibits being convicted of an act that was not a crime at the time it was committed.</a:t>
            </a:r>
          </a:p>
          <a:p>
            <a:r>
              <a:rPr lang="en-US" b="1" dirty="0" smtClean="0"/>
              <a:t>Article 10: Right to Compensation:</a:t>
            </a:r>
            <a:r>
              <a:rPr lang="en-US" dirty="0" smtClean="0"/>
              <a:t> Provides a right to be compensated for a miscarriage of justice.</a:t>
            </a:r>
          </a:p>
          <a:p>
            <a:r>
              <a:rPr lang="en-US" b="1" dirty="0" smtClean="0"/>
              <a:t>Article 25: Right to Judicial Protection:</a:t>
            </a:r>
            <a:r>
              <a:rPr lang="en-US" dirty="0" smtClean="0"/>
              <a:t> Mandates that states provide a simple and prompt recourse to courts to protect against acts that violate fundamental rights.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Individual Freedoms and Privacy</a:t>
            </a:r>
          </a:p>
          <a:p>
            <a:r>
              <a:rPr lang="en-US" dirty="0" smtClean="0"/>
              <a:t>These articles protect the private sphere and the intellectual/spiritual life of the individual.</a:t>
            </a:r>
          </a:p>
          <a:p>
            <a:r>
              <a:rPr lang="en-US" b="1" dirty="0" smtClean="0"/>
              <a:t>Article 11: Right to Privacy:</a:t>
            </a:r>
            <a:r>
              <a:rPr lang="en-US" dirty="0" smtClean="0"/>
              <a:t> Protects against arbitrary interference with private life, family, home, or correspondence, and attacks on honor/reputation.</a:t>
            </a:r>
          </a:p>
          <a:p>
            <a:r>
              <a:rPr lang="en-US" b="1" dirty="0" smtClean="0"/>
              <a:t>Article 12: Freedom of Conscience and Religion:</a:t>
            </a:r>
            <a:r>
              <a:rPr lang="en-US" dirty="0" smtClean="0"/>
              <a:t> The right to maintain, change, or profess one's religion or beliefs.</a:t>
            </a:r>
          </a:p>
          <a:p>
            <a:r>
              <a:rPr lang="en-US" b="1" dirty="0" smtClean="0"/>
              <a:t>Article 13: Freedom of Thought and Expression:</a:t>
            </a:r>
            <a:r>
              <a:rPr lang="en-US" dirty="0" smtClean="0"/>
              <a:t> Includes the right to seek, receive, and impart information. Notably, it prohibits "prior censorship" except for the moral protection of childhood.</a:t>
            </a:r>
          </a:p>
          <a:p>
            <a:r>
              <a:rPr lang="en-US" b="1" dirty="0" smtClean="0"/>
              <a:t>Article 14: Right of Reply:</a:t>
            </a:r>
            <a:r>
              <a:rPr lang="en-US" dirty="0" smtClean="0"/>
              <a:t> A unique feature of the ACHR allowing anyone injured by inaccurate or offensive statements in legally regulated media the right to reply using the same communications outlet.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4. Civil and Political Participation</a:t>
            </a:r>
          </a:p>
          <a:p>
            <a:r>
              <a:rPr lang="en-US" dirty="0" smtClean="0"/>
              <a:t>These rights focus on the individual’s role within the community and the state.</a:t>
            </a:r>
          </a:p>
          <a:p>
            <a:r>
              <a:rPr lang="en-US" b="1" dirty="0" smtClean="0"/>
              <a:t>Article 15: Right of Assembly:</a:t>
            </a:r>
            <a:r>
              <a:rPr lang="en-US" dirty="0" smtClean="0"/>
              <a:t> Recognizes the right of peaceful assembly without arms.</a:t>
            </a:r>
          </a:p>
          <a:p>
            <a:r>
              <a:rPr lang="en-US" b="1" dirty="0" smtClean="0"/>
              <a:t>Article 16: Freedom of Association:</a:t>
            </a:r>
            <a:r>
              <a:rPr lang="en-US" dirty="0" smtClean="0"/>
              <a:t> The right to associate freely for ideological, religious, political, labor, or other purposes.</a:t>
            </a:r>
          </a:p>
          <a:p>
            <a:r>
              <a:rPr lang="en-US" b="1" dirty="0" smtClean="0"/>
              <a:t>Article 20: Right to Nationality:</a:t>
            </a:r>
            <a:r>
              <a:rPr lang="en-US" dirty="0" smtClean="0"/>
              <a:t> Every person has the right to the nationality of the state in whose territory they were born if they do not have the right to any other.</a:t>
            </a:r>
          </a:p>
          <a:p>
            <a:r>
              <a:rPr lang="en-US" b="1" dirty="0" smtClean="0"/>
              <a:t>Article 22: Freedom of Movement and Residence:</a:t>
            </a:r>
            <a:r>
              <a:rPr lang="en-US" dirty="0" smtClean="0"/>
              <a:t> The right to move freely within a country and to leave or enter it.</a:t>
            </a:r>
          </a:p>
          <a:p>
            <a:r>
              <a:rPr lang="en-US" b="1" dirty="0" smtClean="0"/>
              <a:t>Article 23: Right to Participate in Government:</a:t>
            </a:r>
            <a:r>
              <a:rPr lang="en-US" dirty="0" smtClean="0"/>
              <a:t> Guarantees every citizen the right to vote, be elected, and have access to public service under conditions of equality.</a:t>
            </a:r>
          </a:p>
          <a:p>
            <a:r>
              <a:rPr lang="en-US" b="1" dirty="0" smtClean="0"/>
              <a:t>Article 24: Right to Equal Protection:</a:t>
            </a:r>
            <a:r>
              <a:rPr lang="en-US" dirty="0" smtClean="0"/>
              <a:t> All persons are equal before the law and entitled to equal protection without discrimination.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/>
              <a:t>5. Social and Identity Rights</a:t>
            </a:r>
          </a:p>
          <a:p>
            <a:r>
              <a:rPr lang="en-US" b="1" dirty="0" smtClean="0"/>
              <a:t>Article 17: Rights of the Family:</a:t>
            </a:r>
            <a:r>
              <a:rPr lang="en-US" dirty="0" smtClean="0"/>
              <a:t> Recognizes the family as the natural and fundamental unit of society.</a:t>
            </a:r>
          </a:p>
          <a:p>
            <a:r>
              <a:rPr lang="en-US" b="1" dirty="0" smtClean="0"/>
              <a:t>Article 18: Right to a Name:</a:t>
            </a:r>
            <a:r>
              <a:rPr lang="en-US" dirty="0" smtClean="0"/>
              <a:t> Every person has the right to a given name and the surnames of their parents.</a:t>
            </a:r>
          </a:p>
          <a:p>
            <a:r>
              <a:rPr lang="en-US" b="1" dirty="0" smtClean="0"/>
              <a:t>Article 19: Rights of the Child:</a:t>
            </a:r>
            <a:r>
              <a:rPr lang="en-US" dirty="0" smtClean="0"/>
              <a:t> Provides for special measures of protection required by a minor's condition.</a:t>
            </a:r>
          </a:p>
          <a:p>
            <a:r>
              <a:rPr lang="en-US" b="1" dirty="0" smtClean="0"/>
              <a:t>Article 21: Right to Property:</a:t>
            </a:r>
            <a:r>
              <a:rPr lang="en-US" dirty="0" smtClean="0"/>
              <a:t> Guarantees the right to the use and enjoyment of property, stating it may only be subordinated to the interest of society.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Non-</a:t>
            </a:r>
            <a:r>
              <a:rPr lang="en-US" b="1" dirty="0" err="1" smtClean="0"/>
              <a:t>Derogable</a:t>
            </a:r>
            <a:r>
              <a:rPr lang="en-US" b="1" dirty="0" smtClean="0"/>
              <a:t> Rights (The "Hard Core")</a:t>
            </a:r>
          </a:p>
          <a:p>
            <a:r>
              <a:rPr lang="en-US" dirty="0" smtClean="0"/>
              <a:t>Under </a:t>
            </a:r>
            <a:r>
              <a:rPr lang="en-US" b="1" dirty="0" smtClean="0"/>
              <a:t>Article 27</a:t>
            </a:r>
            <a:r>
              <a:rPr lang="en-US" dirty="0" smtClean="0"/>
              <a:t>, even in times of war or public emergency, certain substantive rights </a:t>
            </a:r>
            <a:r>
              <a:rPr lang="en-US" b="1" dirty="0" smtClean="0"/>
              <a:t>cannot be suspended</a:t>
            </a:r>
            <a:r>
              <a:rPr lang="en-US" dirty="0" smtClean="0"/>
              <a:t>. These include:</a:t>
            </a:r>
          </a:p>
          <a:p>
            <a:r>
              <a:rPr lang="en-US" dirty="0" smtClean="0"/>
              <a:t>Right to Juridical Personality (Art. 3)</a:t>
            </a:r>
          </a:p>
          <a:p>
            <a:r>
              <a:rPr lang="en-US" dirty="0" smtClean="0"/>
              <a:t>Right to Life (Art. 4)</a:t>
            </a:r>
          </a:p>
          <a:p>
            <a:r>
              <a:rPr lang="en-US" dirty="0" smtClean="0"/>
              <a:t>Right to Humane Treatment (Art. 5)</a:t>
            </a:r>
          </a:p>
          <a:p>
            <a:r>
              <a:rPr lang="en-US" dirty="0" smtClean="0"/>
              <a:t>Freedom from Slavery (Art. 6)</a:t>
            </a:r>
          </a:p>
          <a:p>
            <a:r>
              <a:rPr lang="en-US" dirty="0" smtClean="0"/>
              <a:t>Freedom from Ex Post Facto Laws (Art. 9)</a:t>
            </a:r>
          </a:p>
          <a:p>
            <a:r>
              <a:rPr lang="en-US" dirty="0" smtClean="0"/>
              <a:t>Freedom of Conscience and Religion (Art. 12)</a:t>
            </a:r>
          </a:p>
          <a:p>
            <a:r>
              <a:rPr lang="en-US" dirty="0" smtClean="0"/>
              <a:t>Rights of the Family (Art. 17)</a:t>
            </a:r>
          </a:p>
          <a:p>
            <a:r>
              <a:rPr lang="en-US" dirty="0" smtClean="0"/>
              <a:t>Right to a Name (Art. 18)</a:t>
            </a:r>
          </a:p>
          <a:p>
            <a:r>
              <a:rPr lang="en-US" dirty="0" smtClean="0"/>
              <a:t>Rights of the Child (Art. 19)</a:t>
            </a:r>
          </a:p>
          <a:p>
            <a:r>
              <a:rPr lang="en-US" dirty="0" smtClean="0"/>
              <a:t>Right to Nationality (Art. 20)</a:t>
            </a:r>
          </a:p>
          <a:p>
            <a:r>
              <a:rPr lang="en-US" dirty="0" smtClean="0"/>
              <a:t>Right to Participate in Government (Art. 23)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96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Economic, Social, and Cultural Rights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In </a:t>
            </a:r>
            <a:r>
              <a:rPr lang="en-US" dirty="0" smtClean="0"/>
              <a:t>the American Convention on Human Rights (ACHR), Economic, Social, and Cultural Rights (ESCR) are treated differently than Civil and Political rights. Initially concentrated in a single article, they were later expanded through a dedicated supplemental treaty.</a:t>
            </a:r>
          </a:p>
          <a:p>
            <a:r>
              <a:rPr lang="en-US" b="1" dirty="0" smtClean="0"/>
              <a:t>1. Article 26: The Duty of "Progressive Development"</a:t>
            </a:r>
          </a:p>
          <a:p>
            <a:r>
              <a:rPr lang="en-US" dirty="0" smtClean="0"/>
              <a:t>Unlike civil rights, which require immediate compliance, Article 26 establishes a framework for ESCR based on the state’s available resources.</a:t>
            </a:r>
          </a:p>
          <a:p>
            <a:r>
              <a:rPr lang="en-US" b="1" dirty="0" smtClean="0"/>
              <a:t>The Mandate:</a:t>
            </a:r>
            <a:r>
              <a:rPr lang="en-US" dirty="0" smtClean="0"/>
              <a:t> States agree to take measures (internally and through international cooperation) to achieve the </a:t>
            </a:r>
            <a:r>
              <a:rPr lang="en-US" b="1" dirty="0" smtClean="0"/>
              <a:t>full realization</a:t>
            </a:r>
            <a:r>
              <a:rPr lang="en-US" dirty="0" smtClean="0"/>
              <a:t> of rights implicit in the economic, social, educational, scientific, and cultural standards of the OAS Charter.</a:t>
            </a:r>
          </a:p>
          <a:p>
            <a:r>
              <a:rPr lang="en-US" b="1" dirty="0" smtClean="0"/>
              <a:t>The Principle of Non-Retrogression:</a:t>
            </a:r>
            <a:r>
              <a:rPr lang="en-US" dirty="0" smtClean="0"/>
              <a:t> Once a certain level of protection is achieved (e.g., universal primary education), the State is generally prohibited from taking backward steps that diminish that right.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1222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2. The Protocol of San Salvador (1988)</a:t>
            </a:r>
          </a:p>
          <a:p>
            <a:r>
              <a:rPr lang="en-US" dirty="0" smtClean="0"/>
              <a:t>Because Article 26 was seen as too broad, the </a:t>
            </a:r>
            <a:r>
              <a:rPr lang="en-US" b="1" dirty="0" smtClean="0"/>
              <a:t>Additional Protocol to the ACHR in the Area of Economic, Social, and Cultural Rights</a:t>
            </a:r>
            <a:r>
              <a:rPr lang="en-US" dirty="0" smtClean="0"/>
              <a:t> (Protocol of San Salvador) was adopted to provide a specific catalog of rights.</a:t>
            </a:r>
          </a:p>
          <a:p>
            <a:r>
              <a:rPr lang="en-US" b="1" dirty="0" smtClean="0"/>
              <a:t>Key Rights Protected:</a:t>
            </a:r>
          </a:p>
          <a:p>
            <a:r>
              <a:rPr lang="en-US" b="1" dirty="0" smtClean="0"/>
              <a:t>Right to Work (Art. 6 &amp; 7):</a:t>
            </a:r>
            <a:r>
              <a:rPr lang="en-US" dirty="0" smtClean="0"/>
              <a:t> Includes the right to a freely chosen job and "just, equitable, and satisfactory" working conditions (fair wages, reasonable hours, and safety).</a:t>
            </a:r>
          </a:p>
          <a:p>
            <a:r>
              <a:rPr lang="en-US" b="1" dirty="0" smtClean="0"/>
              <a:t>Trade Union Rights (Art. 8):</a:t>
            </a:r>
            <a:r>
              <a:rPr lang="en-US" dirty="0" smtClean="0"/>
              <a:t> The right of workers to organize and the right to strike.</a:t>
            </a:r>
          </a:p>
          <a:p>
            <a:r>
              <a:rPr lang="en-US" b="1" dirty="0" smtClean="0"/>
              <a:t>Right to Social Security (Art. 9):</a:t>
            </a:r>
            <a:r>
              <a:rPr lang="en-US" dirty="0" smtClean="0"/>
              <a:t> Protection against the consequences of old age, disability, and unemployment.</a:t>
            </a:r>
          </a:p>
          <a:p>
            <a:r>
              <a:rPr lang="en-US" b="1" dirty="0" smtClean="0"/>
              <a:t>Right to Health (Art. 10):</a:t>
            </a:r>
            <a:r>
              <a:rPr lang="en-US" dirty="0" smtClean="0"/>
              <a:t> Defined as the enjoyment of the highest level of physical, mental, and social well-being.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Right to a Healthy Environment (Art. 11):</a:t>
            </a:r>
            <a:r>
              <a:rPr lang="en-US" dirty="0" smtClean="0"/>
              <a:t> Everyone has the right to live in a healthy environment and have access to basic public services.</a:t>
            </a:r>
          </a:p>
          <a:p>
            <a:r>
              <a:rPr lang="en-US" b="1" dirty="0" smtClean="0"/>
              <a:t>Right to Food (Art. 12):</a:t>
            </a:r>
            <a:r>
              <a:rPr lang="en-US" dirty="0" smtClean="0"/>
              <a:t> The right to adequate nutrition.</a:t>
            </a:r>
          </a:p>
          <a:p>
            <a:r>
              <a:rPr lang="en-US" b="1" dirty="0" smtClean="0"/>
              <a:t>Right to Education (Art. 13):</a:t>
            </a:r>
            <a:r>
              <a:rPr lang="en-US" dirty="0" smtClean="0"/>
              <a:t> Directs that primary education should be compulsory and free to all.</a:t>
            </a:r>
          </a:p>
          <a:p>
            <a:r>
              <a:rPr lang="en-US" b="1" dirty="0" smtClean="0"/>
              <a:t>Right to the Benefits of Culture (Art. 14):</a:t>
            </a:r>
            <a:r>
              <a:rPr lang="en-US" dirty="0" smtClean="0"/>
              <a:t> Right to participate in cultural and artistic life.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Introduction &amp; Context</a:t>
            </a:r>
          </a:p>
          <a:p>
            <a:r>
              <a:rPr lang="en-US" b="1" dirty="0" smtClean="0"/>
              <a:t>What is it?</a:t>
            </a:r>
            <a:r>
              <a:rPr lang="en-US" dirty="0" smtClean="0"/>
              <a:t> A landmark regional treaty among the nations of the Americas (Organization of American States - OAS).</a:t>
            </a:r>
          </a:p>
          <a:p>
            <a:r>
              <a:rPr lang="en-US" b="1" dirty="0" smtClean="0"/>
              <a:t>Primary Goal:</a:t>
            </a:r>
            <a:r>
              <a:rPr lang="en-US" dirty="0" smtClean="0"/>
              <a:t> To consolidate a system of personal liberty and social justice based on respect for the essential rights of man.</a:t>
            </a:r>
          </a:p>
          <a:p>
            <a:r>
              <a:rPr lang="en-US" b="1" dirty="0" smtClean="0"/>
              <a:t>Philosophical Basis:</a:t>
            </a:r>
            <a:r>
              <a:rPr lang="en-US" dirty="0" smtClean="0"/>
              <a:t> Recognizes that human rights are not derived from one’s status as a national of a certain state, but are based upon attributes of the human personality.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3. The "</a:t>
            </a:r>
            <a:r>
              <a:rPr lang="en-US" b="1" dirty="0" err="1" smtClean="0"/>
              <a:t>Justiciability</a:t>
            </a:r>
            <a:r>
              <a:rPr lang="en-US" b="1" dirty="0" smtClean="0"/>
              <a:t>" of ESCR</a:t>
            </a:r>
          </a:p>
          <a:p>
            <a:r>
              <a:rPr lang="en-US" dirty="0" smtClean="0"/>
              <a:t>A critical distinction in the Inter-American system is which rights can be argued in court.</a:t>
            </a:r>
          </a:p>
          <a:p>
            <a:r>
              <a:rPr lang="en-US" b="1" dirty="0" smtClean="0"/>
              <a:t>Limited Direct Access:</a:t>
            </a:r>
            <a:r>
              <a:rPr lang="en-US" dirty="0" smtClean="0"/>
              <a:t> Under the San Salvador Protocol, only two rights are </a:t>
            </a:r>
            <a:r>
              <a:rPr lang="en-US" b="1" dirty="0" smtClean="0"/>
              <a:t>directly </a:t>
            </a:r>
            <a:r>
              <a:rPr lang="en-US" b="1" dirty="0" err="1" smtClean="0"/>
              <a:t>justiciable</a:t>
            </a:r>
            <a:r>
              <a:rPr lang="en-US" dirty="0" smtClean="0"/>
              <a:t> via individual petitions to the Commission/Court:</a:t>
            </a:r>
          </a:p>
          <a:p>
            <a:pPr lvl="1"/>
            <a:r>
              <a:rPr lang="en-US" b="1" dirty="0" smtClean="0"/>
              <a:t>Trade Union Rights</a:t>
            </a:r>
            <a:r>
              <a:rPr lang="en-US" dirty="0" smtClean="0"/>
              <a:t> (Article 8.a)</a:t>
            </a:r>
          </a:p>
          <a:p>
            <a:pPr lvl="1"/>
            <a:r>
              <a:rPr lang="en-US" b="1" dirty="0" smtClean="0"/>
              <a:t>Right to Education</a:t>
            </a:r>
            <a:r>
              <a:rPr lang="en-US" dirty="0" smtClean="0"/>
              <a:t> (Article 13)</a:t>
            </a:r>
          </a:p>
          <a:p>
            <a:r>
              <a:rPr lang="en-US" b="1" dirty="0" smtClean="0"/>
              <a:t>The Indirect Approach:</a:t>
            </a:r>
            <a:r>
              <a:rPr lang="en-US" dirty="0" smtClean="0"/>
              <a:t> For other rights (like health or food), the Inter-American Court often protects them indirectly by linking them to civil rights, such as the </a:t>
            </a:r>
            <a:r>
              <a:rPr lang="en-US" b="1" dirty="0" smtClean="0"/>
              <a:t>Right to Life</a:t>
            </a:r>
            <a:r>
              <a:rPr lang="en-US" dirty="0" smtClean="0"/>
              <a:t> (Art. 4) or </a:t>
            </a:r>
            <a:r>
              <a:rPr lang="en-US" b="1" dirty="0" smtClean="0"/>
              <a:t>Personal Integrity</a:t>
            </a:r>
            <a:r>
              <a:rPr lang="en-US" dirty="0" smtClean="0"/>
              <a:t> (Art. 5).</a:t>
            </a:r>
          </a:p>
          <a:p>
            <a:r>
              <a:rPr lang="en-US" b="1" dirty="0" smtClean="0"/>
              <a:t>Recent Evolution:</a:t>
            </a:r>
            <a:r>
              <a:rPr lang="en-US" dirty="0" smtClean="0"/>
              <a:t> In recent years (notably the </a:t>
            </a:r>
            <a:r>
              <a:rPr lang="en-US" i="1" dirty="0" smtClean="0"/>
              <a:t>Lagos del Campo v. Peru</a:t>
            </a:r>
            <a:r>
              <a:rPr lang="en-US" dirty="0" smtClean="0"/>
              <a:t> case), the Court has begun to rule on Article 26 directly, treating work stability and other social rights as independently enforceable.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Monitoring Mechanism</a:t>
            </a:r>
          </a:p>
          <a:p>
            <a:r>
              <a:rPr lang="en-US" b="1" dirty="0" smtClean="0"/>
              <a:t>Periodic Reports:</a:t>
            </a:r>
            <a:r>
              <a:rPr lang="en-US" dirty="0" smtClean="0"/>
              <a:t> States must submit reports every few years on the measures they have adopted to ensure these rights.</a:t>
            </a:r>
          </a:p>
          <a:p>
            <a:r>
              <a:rPr lang="en-US" b="1" dirty="0" smtClean="0"/>
              <a:t>Working Group:</a:t>
            </a:r>
            <a:r>
              <a:rPr lang="en-US" dirty="0" smtClean="0"/>
              <a:t> A specialized "Working Group of the Protocol of San Salvador" (WGPSS) reviews these reports and uses specific indicators to measure progress in the region.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Enforcement Mechanism:</a:t>
            </a:r>
          </a:p>
          <a:p>
            <a:r>
              <a:rPr lang="en-US" dirty="0" smtClean="0"/>
              <a:t>The enforcement of the American Convention on Human Rights (ACHR) is managed through a "dual" institutional system under the Organization of American States (OAS). It is designed to act as a safety net when national legal systems fail to protect citizens.</a:t>
            </a:r>
          </a:p>
          <a:p>
            <a:r>
              <a:rPr lang="en-US" b="1" dirty="0" smtClean="0"/>
              <a:t>1. The Two Competent Organs</a:t>
            </a:r>
          </a:p>
          <a:p>
            <a:r>
              <a:rPr lang="en-US" dirty="0" smtClean="0"/>
              <a:t>The ACHR (Article 33) creates two bodies with distinct but overlapping roles:</a:t>
            </a:r>
          </a:p>
          <a:p>
            <a:r>
              <a:rPr lang="en-US" b="1" dirty="0" smtClean="0"/>
              <a:t>The Inter-American Commission on Human Rights (IACHR):</a:t>
            </a:r>
            <a:r>
              <a:rPr lang="en-US" dirty="0" smtClean="0"/>
              <a:t> A quasi-judicial body based in Washington, D.C. It acts as the first point of contact for complaints.</a:t>
            </a:r>
          </a:p>
          <a:p>
            <a:r>
              <a:rPr lang="en-US" dirty="0" smtClean="0"/>
              <a:t>+1</a:t>
            </a:r>
          </a:p>
          <a:p>
            <a:r>
              <a:rPr lang="en-US" b="1" dirty="0" smtClean="0"/>
              <a:t>The Inter-American Court of Human Rights (</a:t>
            </a:r>
            <a:r>
              <a:rPr lang="en-US" b="1" dirty="0" err="1" smtClean="0"/>
              <a:t>IACtHR</a:t>
            </a:r>
            <a:r>
              <a:rPr lang="en-US" b="1" dirty="0" smtClean="0"/>
              <a:t>):</a:t>
            </a:r>
            <a:r>
              <a:rPr lang="en-US" dirty="0" smtClean="0"/>
              <a:t> A judicial body based in San José, Costa Rica. It issues binding legal judgments.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The Enforcement Process: Step-by-Step</a:t>
            </a:r>
          </a:p>
          <a:p>
            <a:r>
              <a:rPr lang="en-US" dirty="0" smtClean="0"/>
              <a:t>The system follows a specific sequence, often called the </a:t>
            </a:r>
            <a:r>
              <a:rPr lang="en-US" b="1" dirty="0" smtClean="0"/>
              <a:t>Individual Petition System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Step A: The Individual Petition (Art. 44)</a:t>
            </a:r>
          </a:p>
          <a:p>
            <a:r>
              <a:rPr lang="en-US" dirty="0" smtClean="0"/>
              <a:t>Any person, group of persons, or NGO can file a petition against a State Party.</a:t>
            </a:r>
          </a:p>
          <a:p>
            <a:r>
              <a:rPr lang="en-US" b="1" dirty="0" smtClean="0"/>
              <a:t>Note:</a:t>
            </a:r>
            <a:r>
              <a:rPr lang="en-US" dirty="0" smtClean="0"/>
              <a:t> Unlike many other systems, the victim does not have to be the one filing; an NGO can file on behalf of a victim.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Step B: Admissibility (Art. 46)</a:t>
            </a:r>
          </a:p>
          <a:p>
            <a:r>
              <a:rPr lang="en-US" dirty="0" smtClean="0"/>
              <a:t>For a case to be heard, it must meet strict criteria:</a:t>
            </a:r>
          </a:p>
          <a:p>
            <a:r>
              <a:rPr lang="en-US" b="1" dirty="0" smtClean="0"/>
              <a:t>Exhaustion of Domestic Remedies:</a:t>
            </a:r>
            <a:r>
              <a:rPr lang="en-US" dirty="0" smtClean="0"/>
              <a:t> The petitioner must have tried all available legal routes in their own country first.</a:t>
            </a:r>
          </a:p>
          <a:p>
            <a:r>
              <a:rPr lang="en-US" b="1" dirty="0" smtClean="0"/>
              <a:t>Timeliness:</a:t>
            </a:r>
            <a:r>
              <a:rPr lang="en-US" dirty="0" smtClean="0"/>
              <a:t> The petition must be filed within six months of the final domestic court decision.</a:t>
            </a:r>
          </a:p>
          <a:p>
            <a:r>
              <a:rPr lang="en-US" b="1" dirty="0" smtClean="0"/>
              <a:t>Non-Duplication:</a:t>
            </a:r>
            <a:r>
              <a:rPr lang="en-US" dirty="0" smtClean="0"/>
              <a:t> The case cannot be pending in another international forum (like the UN).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Step C: Merits and Recommendations</a:t>
            </a:r>
          </a:p>
          <a:p>
            <a:r>
              <a:rPr lang="en-US" dirty="0" smtClean="0"/>
              <a:t>If admissible, the Commission investigates. It may:</a:t>
            </a:r>
          </a:p>
          <a:p>
            <a:r>
              <a:rPr lang="en-US" b="1" dirty="0" smtClean="0"/>
              <a:t>Seek a Friendly Settlement:</a:t>
            </a:r>
            <a:r>
              <a:rPr lang="en-US" dirty="0" smtClean="0"/>
              <a:t> Mediate a deal between the victim and the State.</a:t>
            </a:r>
          </a:p>
          <a:p>
            <a:r>
              <a:rPr lang="en-US" b="1" dirty="0" smtClean="0"/>
              <a:t>Issue an Article 50 Report:</a:t>
            </a:r>
            <a:r>
              <a:rPr lang="en-US" dirty="0" smtClean="0"/>
              <a:t> If no settlement is reached, the Commission issues a confidential report with specific recommendations (e.g., "Release the prisoner" or "Change this law").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Step D: Referral to the Court</a:t>
            </a:r>
          </a:p>
          <a:p>
            <a:r>
              <a:rPr lang="en-US" dirty="0" smtClean="0"/>
              <a:t>If the State does not comply with the Commission's recommendations within three months, the Commission (or the State itself) may refer the case to the </a:t>
            </a:r>
            <a:r>
              <a:rPr lang="en-US" b="1" dirty="0" smtClean="0"/>
              <a:t>Inter-American Court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Crucial Limitation:</a:t>
            </a:r>
            <a:r>
              <a:rPr lang="en-US" dirty="0" smtClean="0"/>
              <a:t> Individuals </a:t>
            </a:r>
            <a:r>
              <a:rPr lang="en-US" b="1" dirty="0" smtClean="0"/>
              <a:t>cannot</a:t>
            </a:r>
            <a:r>
              <a:rPr lang="en-US" dirty="0" smtClean="0"/>
              <a:t> take a case directly to the Court. They must go through the Commission first.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3. Powers of the Inter-American Court</a:t>
            </a:r>
          </a:p>
          <a:p>
            <a:r>
              <a:rPr lang="en-US" dirty="0" smtClean="0"/>
              <a:t>Once a case reaches the Court, its powers are extensive:</a:t>
            </a:r>
          </a:p>
          <a:p>
            <a:r>
              <a:rPr lang="en-US" b="1" dirty="0" smtClean="0"/>
              <a:t>Contentious Jurisdiction:</a:t>
            </a:r>
            <a:r>
              <a:rPr lang="en-US" dirty="0" smtClean="0"/>
              <a:t> The Court determines if a violation occurred and issues a </a:t>
            </a:r>
            <a:r>
              <a:rPr lang="en-US" b="1" dirty="0" smtClean="0"/>
              <a:t>binding judgment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Reparations (Art. 63):</a:t>
            </a:r>
            <a:r>
              <a:rPr lang="en-US" dirty="0" smtClean="0"/>
              <a:t> The Court can order the State to:</a:t>
            </a:r>
          </a:p>
          <a:p>
            <a:pPr lvl="1"/>
            <a:r>
              <a:rPr lang="en-US" dirty="0" smtClean="0"/>
              <a:t>Pay monetary damages.</a:t>
            </a:r>
          </a:p>
          <a:p>
            <a:pPr lvl="1"/>
            <a:r>
              <a:rPr lang="en-US" dirty="0" smtClean="0"/>
              <a:t>Investigate and punish the perpetrators.</a:t>
            </a:r>
          </a:p>
          <a:p>
            <a:pPr lvl="1"/>
            <a:r>
              <a:rPr lang="en-US" dirty="0" smtClean="0"/>
              <a:t>Build monuments or offer public apologies.</a:t>
            </a:r>
          </a:p>
          <a:p>
            <a:pPr lvl="1"/>
            <a:r>
              <a:rPr lang="en-US" dirty="0" smtClean="0"/>
              <a:t>Modify national laws to prevent future violations.</a:t>
            </a:r>
          </a:p>
          <a:p>
            <a:r>
              <a:rPr lang="en-US" b="1" dirty="0" smtClean="0"/>
              <a:t>Provisional Measures:</a:t>
            </a:r>
            <a:r>
              <a:rPr lang="en-US" dirty="0" smtClean="0"/>
              <a:t> In urgent cases of "extreme gravity," the Court can order a State to take immediate action to prevent irreparable harm (e.g., halting an execution).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Advisory Jurisdiction (Art. 64)</a:t>
            </a:r>
          </a:p>
          <a:p>
            <a:r>
              <a:rPr lang="en-US" dirty="0" smtClean="0"/>
              <a:t>Beyond specific cases, the Court has a unique "consultative" power. Any OAS member state or organ can ask the Court for an </a:t>
            </a:r>
            <a:r>
              <a:rPr lang="en-US" b="1" dirty="0" smtClean="0"/>
              <a:t>Advisory Opinion</a:t>
            </a:r>
            <a:r>
              <a:rPr lang="en-US" dirty="0" smtClean="0"/>
              <a:t> on:</a:t>
            </a:r>
          </a:p>
          <a:p>
            <a:r>
              <a:rPr lang="en-US" dirty="0" smtClean="0"/>
              <a:t>The interpretation of the ACHR.</a:t>
            </a:r>
          </a:p>
          <a:p>
            <a:r>
              <a:rPr lang="en-US" dirty="0" smtClean="0"/>
              <a:t>The compatibility of a country's domestic laws with the Convention.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smtClean="0">
                <a:solidFill>
                  <a:srgbClr val="FFFF00"/>
                </a:solidFill>
              </a:rPr>
              <a:t>Complaint Process:</a:t>
            </a:r>
          </a:p>
          <a:p>
            <a:r>
              <a:rPr lang="en-US" dirty="0" smtClean="0"/>
              <a:t>The </a:t>
            </a:r>
            <a:r>
              <a:rPr lang="en-US" dirty="0" smtClean="0"/>
              <a:t>complaint process under the </a:t>
            </a:r>
            <a:r>
              <a:rPr lang="en-US" b="1" dirty="0" smtClean="0"/>
              <a:t>American Convention on Human Rights (ACHR)</a:t>
            </a:r>
            <a:r>
              <a:rPr lang="en-US" dirty="0" smtClean="0"/>
              <a:t> is a unique international legal procedure. </a:t>
            </a:r>
          </a:p>
          <a:p>
            <a:r>
              <a:rPr lang="en-US" b="1" dirty="0" smtClean="0"/>
              <a:t>Phase 1: Filing and Admissibility</a:t>
            </a:r>
          </a:p>
          <a:p>
            <a:r>
              <a:rPr lang="en-US" dirty="0" smtClean="0"/>
              <a:t>The process begins when an individual, group, or NGO (the petitioner) files a petition against a State Party.</a:t>
            </a:r>
          </a:p>
          <a:p>
            <a:r>
              <a:rPr lang="en-US" b="1" dirty="0" smtClean="0"/>
              <a:t>Submission:</a:t>
            </a:r>
            <a:r>
              <a:rPr lang="en-US" dirty="0" smtClean="0"/>
              <a:t> Petitions are sent to the </a:t>
            </a:r>
            <a:r>
              <a:rPr lang="en-US" b="1" dirty="0" smtClean="0"/>
              <a:t>Inter-American Commission on Human Rights (IACHR)</a:t>
            </a:r>
            <a:r>
              <a:rPr lang="en-US" dirty="0" smtClean="0"/>
              <a:t> in Washington, D.C.</a:t>
            </a:r>
          </a:p>
          <a:p>
            <a:r>
              <a:rPr lang="en-US" b="1" dirty="0" smtClean="0"/>
              <a:t>Admissibility Check:</a:t>
            </a:r>
            <a:r>
              <a:rPr lang="en-US" dirty="0" smtClean="0"/>
              <a:t> The Commission ensures the case meets four strict criteria:</a:t>
            </a:r>
          </a:p>
          <a:p>
            <a:pPr lvl="1"/>
            <a:r>
              <a:rPr lang="en-US" b="1" dirty="0" smtClean="0"/>
              <a:t>Exhaustion of Domestic Remedies:</a:t>
            </a:r>
            <a:r>
              <a:rPr lang="en-US" dirty="0" smtClean="0"/>
              <a:t> You must have already tried every available legal path in your own country.</a:t>
            </a:r>
          </a:p>
          <a:p>
            <a:pPr lvl="1"/>
            <a:r>
              <a:rPr lang="en-US" b="1" dirty="0" smtClean="0"/>
              <a:t>The Six-Month Rule:</a:t>
            </a:r>
            <a:r>
              <a:rPr lang="en-US" dirty="0" smtClean="0"/>
              <a:t> The petition must be filed within six months of the final domestic court ruling.</a:t>
            </a:r>
          </a:p>
          <a:p>
            <a:pPr lvl="1"/>
            <a:r>
              <a:rPr lang="en-US" b="1" dirty="0" smtClean="0"/>
              <a:t>Non-Duplication:</a:t>
            </a:r>
            <a:r>
              <a:rPr lang="en-US" dirty="0" smtClean="0"/>
              <a:t> The case cannot be currently under review by another international body (like the UN).</a:t>
            </a:r>
          </a:p>
          <a:p>
            <a:pPr lvl="1"/>
            <a:r>
              <a:rPr lang="en-US" b="1" dirty="0" smtClean="0"/>
              <a:t>Grounding:</a:t>
            </a:r>
            <a:r>
              <a:rPr lang="en-US" dirty="0" smtClean="0"/>
              <a:t> The facts must actually suggest a violation of a right protected by the ACHR.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Core Structure of the </a:t>
            </a:r>
            <a:r>
              <a:rPr lang="en-US" b="1" dirty="0" smtClean="0">
                <a:solidFill>
                  <a:srgbClr val="FFFF00"/>
                </a:solidFill>
              </a:rPr>
              <a:t>Convention:</a:t>
            </a:r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/>
              <a:t>The </a:t>
            </a:r>
            <a:r>
              <a:rPr lang="en-US" b="1" dirty="0" smtClean="0"/>
              <a:t>American Convention on Human Rights (ACHR)</a:t>
            </a:r>
            <a:r>
              <a:rPr lang="en-US" dirty="0" smtClean="0"/>
              <a:t> is structured into three distinct parts, comprising 82 Articles. Its design is intended to not only define rights but also to build a functional legal architecture to enforce them.</a:t>
            </a:r>
          </a:p>
          <a:p>
            <a:r>
              <a:rPr lang="en-US" b="1" dirty="0" smtClean="0"/>
              <a:t>Part I: State Obligations and Rights Protected</a:t>
            </a:r>
          </a:p>
          <a:p>
            <a:r>
              <a:rPr lang="en-US" dirty="0" smtClean="0"/>
              <a:t>This section (Articles 1–32) is the substantive heart of the treaty. It establishes the "what" and the "who" of the Inter-American system.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Phase 2: Merits and Mediation</a:t>
            </a:r>
          </a:p>
          <a:p>
            <a:r>
              <a:rPr lang="en-US" dirty="0" smtClean="0"/>
              <a:t>Once a case is admitted, the Commission investigates the facts.</a:t>
            </a:r>
          </a:p>
          <a:p>
            <a:r>
              <a:rPr lang="en-US" b="1" dirty="0" smtClean="0"/>
              <a:t>Information Exchange:</a:t>
            </a:r>
            <a:r>
              <a:rPr lang="en-US" dirty="0" smtClean="0"/>
              <a:t> The State and the petitioner submit evidence and legal arguments.</a:t>
            </a:r>
          </a:p>
          <a:p>
            <a:r>
              <a:rPr lang="en-US" b="1" dirty="0" smtClean="0"/>
              <a:t>Friendly Settlement:</a:t>
            </a:r>
            <a:r>
              <a:rPr lang="en-US" dirty="0" smtClean="0"/>
              <a:t> The Commission acts as a mediator, encouraging both parties to reach an agreement (e.g., the State agrees to pay damages and change a law to avoid a formal ruling).</a:t>
            </a:r>
          </a:p>
          <a:p>
            <a:r>
              <a:rPr lang="en-US" b="1" dirty="0" smtClean="0"/>
              <a:t>The Article 50 Report:</a:t>
            </a:r>
            <a:r>
              <a:rPr lang="en-US" dirty="0" smtClean="0"/>
              <a:t> If no settlement is reached, the Commission issues a private report with findings and </a:t>
            </a:r>
            <a:r>
              <a:rPr lang="en-US" b="1" dirty="0" smtClean="0"/>
              <a:t>recommendations</a:t>
            </a:r>
            <a:r>
              <a:rPr lang="en-US" dirty="0" smtClean="0"/>
              <a:t>. The State is given a deadline (usually three months) to comply.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Phase 3: Referral to the Court</a:t>
            </a:r>
          </a:p>
          <a:p>
            <a:r>
              <a:rPr lang="en-US" dirty="0" smtClean="0"/>
              <a:t>If the State fails to follow the recommendations, the case moves to the final stage—but only if the State has recognized the Court's jurisdiction.</a:t>
            </a:r>
          </a:p>
          <a:p>
            <a:r>
              <a:rPr lang="en-US" b="1" dirty="0" smtClean="0"/>
              <a:t>Referral:</a:t>
            </a:r>
            <a:r>
              <a:rPr lang="en-US" dirty="0" smtClean="0"/>
              <a:t> The Commission (or the State) refers the case to the </a:t>
            </a:r>
            <a:r>
              <a:rPr lang="en-US" b="1" dirty="0" smtClean="0"/>
              <a:t>Inter-American Court of Human Rights (</a:t>
            </a:r>
            <a:r>
              <a:rPr lang="en-US" b="1" dirty="0" err="1" smtClean="0"/>
              <a:t>IACtHR</a:t>
            </a:r>
            <a:r>
              <a:rPr lang="en-US" b="1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The Trial:</a:t>
            </a:r>
            <a:r>
              <a:rPr lang="en-US" dirty="0" smtClean="0"/>
              <a:t> The Court holds public hearings and listens to witnesses.</a:t>
            </a:r>
          </a:p>
          <a:p>
            <a:r>
              <a:rPr lang="en-US" b="1" dirty="0" smtClean="0"/>
              <a:t>Final Judgment:</a:t>
            </a:r>
            <a:r>
              <a:rPr lang="en-US" dirty="0" smtClean="0"/>
              <a:t> The Court issues a legally binding verdict. If a violation is found, the Court orders </a:t>
            </a:r>
            <a:r>
              <a:rPr lang="en-US" b="1" dirty="0" smtClean="0"/>
              <a:t>reparations</a:t>
            </a:r>
            <a:r>
              <a:rPr lang="en-US" dirty="0" smtClean="0"/>
              <a:t>, which may include monetary compensation, public apologies, or "guarantees of non-repetition" (legislative changes).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Significance and Impact</a:t>
            </a:r>
          </a:p>
          <a:p>
            <a:r>
              <a:rPr lang="en-US" b="1" dirty="0" smtClean="0"/>
              <a:t>Democratization:</a:t>
            </a:r>
            <a:r>
              <a:rPr lang="en-US" dirty="0" smtClean="0"/>
              <a:t> Played a crucial role in the transition from military dictatorships to democracies in Latin America.</a:t>
            </a:r>
          </a:p>
          <a:p>
            <a:r>
              <a:rPr lang="en-US" b="1" dirty="0" smtClean="0"/>
              <a:t>Amnesty Laws:</a:t>
            </a:r>
            <a:r>
              <a:rPr lang="en-US" dirty="0" smtClean="0"/>
              <a:t> The Court has famously ruled that "amnesty laws" for serious human rights violations are incompatible with the Convention.</a:t>
            </a:r>
          </a:p>
          <a:p>
            <a:r>
              <a:rPr lang="en-US" b="1" dirty="0" smtClean="0"/>
              <a:t>Indigenous Rights:</a:t>
            </a:r>
            <a:r>
              <a:rPr lang="en-US" dirty="0" smtClean="0"/>
              <a:t> A global leader in recognizing the communal property rights of indigenous peoples.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Challenges and Criticisms</a:t>
            </a:r>
          </a:p>
          <a:p>
            <a:r>
              <a:rPr lang="en-US" b="1" dirty="0" smtClean="0"/>
              <a:t>Universal Participation:</a:t>
            </a:r>
            <a:r>
              <a:rPr lang="en-US" dirty="0" smtClean="0"/>
              <a:t> Some OAS members (including the United States and Canada) have not ratified the Convention, or have withdrawn (e.g., Venezuela).</a:t>
            </a:r>
          </a:p>
          <a:p>
            <a:r>
              <a:rPr lang="en-US" b="1" dirty="0" smtClean="0"/>
              <a:t>Funding:</a:t>
            </a:r>
            <a:r>
              <a:rPr lang="en-US" dirty="0" smtClean="0"/>
              <a:t> Chronic underfunding of the Commission and Court.</a:t>
            </a:r>
          </a:p>
          <a:p>
            <a:r>
              <a:rPr lang="en-US" b="1" dirty="0" smtClean="0"/>
              <a:t>Compliance:</a:t>
            </a:r>
            <a:r>
              <a:rPr lang="en-US" dirty="0" smtClean="0"/>
              <a:t> Challenges in ensuring that national governments implement the Court's rulings effectively.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Conclusion</a:t>
            </a:r>
          </a:p>
          <a:p>
            <a:r>
              <a:rPr lang="en-US" dirty="0" smtClean="0"/>
              <a:t>The ACHR remains the cornerstone of human rights protection in the Western Hemisphere.</a:t>
            </a:r>
          </a:p>
          <a:p>
            <a:r>
              <a:rPr lang="en-US" dirty="0" smtClean="0"/>
              <a:t>It provides a vital safety net for citizens when national legal systems fail.</a:t>
            </a:r>
          </a:p>
          <a:p>
            <a:r>
              <a:rPr lang="en-US" b="1" dirty="0" smtClean="0"/>
              <a:t>Closing Quote:</a:t>
            </a:r>
            <a:r>
              <a:rPr lang="en-US" dirty="0" smtClean="0"/>
              <a:t> </a:t>
            </a:r>
            <a:r>
              <a:rPr lang="en-US" i="1" dirty="0" smtClean="0"/>
              <a:t>"The protection of human rights is the foundation of the inter-American system."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b="1" dirty="0" smtClean="0"/>
              <a:t>1. General Obligations (Articles 1 &amp; 2)</a:t>
            </a:r>
          </a:p>
          <a:p>
            <a:r>
              <a:rPr lang="en-US" b="1" dirty="0" smtClean="0"/>
              <a:t>Article 1 (Respect for Rights):</a:t>
            </a:r>
            <a:r>
              <a:rPr lang="en-US" dirty="0" smtClean="0"/>
              <a:t> States Parties undertake to respect the rights and freedoms recognized in the Convention and to ensure their free and full exercise to </a:t>
            </a:r>
            <a:r>
              <a:rPr lang="en-US" b="1" dirty="0" smtClean="0"/>
              <a:t>all persons</a:t>
            </a:r>
            <a:r>
              <a:rPr lang="en-US" dirty="0" smtClean="0"/>
              <a:t> subject to their jurisdiction, without discrimination.</a:t>
            </a:r>
          </a:p>
          <a:p>
            <a:r>
              <a:rPr lang="en-US" b="1" dirty="0" smtClean="0"/>
              <a:t>Article 2 (Domestic Legal Effects):</a:t>
            </a:r>
            <a:r>
              <a:rPr lang="en-US" dirty="0" smtClean="0"/>
              <a:t> If these rights are not already guaranteed by existing laws, States are obligated to adopt legislative or other measures to make them effective.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>
            <a:normAutofit/>
          </a:bodyPr>
          <a:lstStyle/>
          <a:p>
            <a:r>
              <a:rPr lang="en-US" b="1" dirty="0" smtClean="0"/>
              <a:t>2. Civil and Political Rights (Articles 3–25)</a:t>
            </a:r>
          </a:p>
          <a:p>
            <a:r>
              <a:rPr lang="en-US" dirty="0" smtClean="0"/>
              <a:t>This is a comprehensive list of "first-generation" rights. Notable inclusions are:</a:t>
            </a:r>
          </a:p>
          <a:p>
            <a:r>
              <a:rPr lang="en-US" b="1" dirty="0" smtClean="0"/>
              <a:t>Right to Juridical Personality (Art. 3):</a:t>
            </a:r>
            <a:r>
              <a:rPr lang="en-US" dirty="0" smtClean="0"/>
              <a:t> The right to be recognized as a person before the law.</a:t>
            </a:r>
          </a:p>
          <a:p>
            <a:r>
              <a:rPr lang="en-US" b="1" dirty="0" smtClean="0"/>
              <a:t>Right to Life (Art. 4):</a:t>
            </a:r>
            <a:r>
              <a:rPr lang="en-US" dirty="0" smtClean="0"/>
              <a:t> Uniquely protects life, in general, "from the moment of conception."</a:t>
            </a:r>
          </a:p>
          <a:p>
            <a:r>
              <a:rPr lang="en-US" b="1" dirty="0" smtClean="0"/>
              <a:t>Right to Personal Liberty (Art. 7):</a:t>
            </a:r>
            <a:r>
              <a:rPr lang="en-US" dirty="0" smtClean="0"/>
              <a:t> Specifically prohibits arbitrary arrest or imprisonment for debt.</a:t>
            </a:r>
          </a:p>
          <a:p>
            <a:r>
              <a:rPr lang="en-US" b="1" dirty="0" smtClean="0"/>
              <a:t>Right to a Fair Trial (Art. 8):</a:t>
            </a:r>
            <a:r>
              <a:rPr lang="en-US" dirty="0" smtClean="0"/>
              <a:t> Detailed judicial guarantees for anyone accused of a crime.</a:t>
            </a:r>
          </a:p>
          <a:p>
            <a:r>
              <a:rPr lang="en-US" b="1" dirty="0" smtClean="0"/>
              <a:t>Freedom of Thought and Expression (Art. 13):</a:t>
            </a:r>
            <a:r>
              <a:rPr lang="en-US" dirty="0" smtClean="0"/>
              <a:t> Prohibits prior censorship.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Economic, Social, and Cultural Rights (Article 26)</a:t>
            </a:r>
          </a:p>
          <a:p>
            <a:r>
              <a:rPr lang="en-US" dirty="0" smtClean="0"/>
              <a:t>Unlike the specific civil rights, this section is a </a:t>
            </a:r>
            <a:r>
              <a:rPr lang="en-US" b="1" dirty="0" smtClean="0"/>
              <a:t>"Progressive Development"</a:t>
            </a:r>
            <a:r>
              <a:rPr lang="en-US" dirty="0" smtClean="0"/>
              <a:t> clause. States agree to take measures toward the full realization of rights (like education or health) as their resources allow.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Part II: Means of Protection</a:t>
            </a:r>
          </a:p>
          <a:p>
            <a:r>
              <a:rPr lang="en-US" dirty="0" smtClean="0"/>
              <a:t>This section (Articles 33–73) outlines the "how"—the institutional machinery that monitors and penalizes human rights violations.</a:t>
            </a:r>
          </a:p>
          <a:p>
            <a:r>
              <a:rPr lang="en-US" b="1" dirty="0" smtClean="0"/>
              <a:t>1. The Inter-American Commission (IACHR)</a:t>
            </a:r>
          </a:p>
          <a:p>
            <a:r>
              <a:rPr lang="en-US" b="1" dirty="0" smtClean="0"/>
              <a:t>Composition:</a:t>
            </a:r>
            <a:r>
              <a:rPr lang="en-US" dirty="0" smtClean="0"/>
              <a:t> Seven members acting in their individual capacity.</a:t>
            </a:r>
          </a:p>
          <a:p>
            <a:r>
              <a:rPr lang="en-US" b="1" dirty="0" smtClean="0"/>
              <a:t>Functions:</a:t>
            </a:r>
            <a:r>
              <a:rPr lang="en-US" dirty="0" smtClean="0"/>
              <a:t> It acts as a "gatekeeper." It receives petitions from individuals, conducts on-site observations, and prepares reports on the human rights situation in specific countries.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571500"/>
            <a:ext cx="8229600" cy="1143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b="1" dirty="0" smtClean="0"/>
              <a:t>2. The Inter-American Court (</a:t>
            </a:r>
            <a:r>
              <a:rPr lang="en-US" b="1" dirty="0" err="1" smtClean="0"/>
              <a:t>IACtHR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Composition:</a:t>
            </a:r>
            <a:r>
              <a:rPr lang="en-US" dirty="0" smtClean="0"/>
              <a:t> Seven judges elected by States Parties.</a:t>
            </a:r>
          </a:p>
          <a:p>
            <a:r>
              <a:rPr lang="en-US" b="1" dirty="0" smtClean="0"/>
              <a:t>Jurisdiction:</a:t>
            </a:r>
            <a:endParaRPr lang="en-US" dirty="0" smtClean="0"/>
          </a:p>
          <a:p>
            <a:pPr lvl="1"/>
            <a:r>
              <a:rPr lang="en-US" b="1" dirty="0" smtClean="0"/>
              <a:t>Adjudicatory:</a:t>
            </a:r>
            <a:r>
              <a:rPr lang="en-US" dirty="0" smtClean="0"/>
              <a:t> It hears cases where a State is alleged to have violated the Convention. (Only the Commission or a State Party can submit a case to the Court; individuals cannot go directly to the Court).</a:t>
            </a:r>
          </a:p>
          <a:p>
            <a:pPr lvl="1"/>
            <a:r>
              <a:rPr lang="en-US" b="1" dirty="0" smtClean="0"/>
              <a:t>Advisory:</a:t>
            </a:r>
            <a:r>
              <a:rPr lang="en-US" dirty="0" smtClean="0"/>
              <a:t> OAS member states can consult the Court regarding the interpretation of the Convention or other treaties.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Part III: General and Transitory Provisions</a:t>
            </a:r>
          </a:p>
          <a:p>
            <a:r>
              <a:rPr lang="en-US" dirty="0" smtClean="0"/>
              <a:t>This section (Articles 74–82) handles the "mechanics" of the treaty itself.</a:t>
            </a:r>
          </a:p>
          <a:p>
            <a:r>
              <a:rPr lang="en-US" b="1" dirty="0" smtClean="0"/>
              <a:t>Ratification and Entry into Force:</a:t>
            </a:r>
            <a:r>
              <a:rPr lang="en-US" dirty="0" smtClean="0"/>
              <a:t> Describes how states join the treaty.</a:t>
            </a:r>
          </a:p>
          <a:p>
            <a:r>
              <a:rPr lang="en-US" b="1" dirty="0" smtClean="0"/>
              <a:t>Reservations:</a:t>
            </a:r>
            <a:r>
              <a:rPr lang="en-US" dirty="0" smtClean="0"/>
              <a:t> Allows states to opt-out of specific articles, provided they aren't "incompatible with the object and purpose" of the Convention.</a:t>
            </a:r>
          </a:p>
          <a:p>
            <a:r>
              <a:rPr lang="en-US" b="1" dirty="0" smtClean="0"/>
              <a:t>Denunciation (Article 78):</a:t>
            </a:r>
            <a:r>
              <a:rPr lang="en-US" dirty="0" smtClean="0"/>
              <a:t> Explains how a state can withdraw from the treaty (requiring a one-year notice period).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</TotalTime>
  <Words>3330</Words>
  <Application>Microsoft Office PowerPoint</Application>
  <PresentationFormat>On-screen Show (4:3)</PresentationFormat>
  <Paragraphs>185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Paper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</cp:revision>
  <dcterms:created xsi:type="dcterms:W3CDTF">2006-08-16T00:00:00Z</dcterms:created>
  <dcterms:modified xsi:type="dcterms:W3CDTF">2026-02-22T12:06:10Z</dcterms:modified>
</cp:coreProperties>
</file>