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1D8BD707-D9CF-40AE-B4C6-C98DA3205C09}" type="datetimeFigureOut">
              <a:rPr lang="en-US" smtClean="0"/>
              <a:pPr/>
              <a:t>2/22/2026</a:t>
            </a:fld>
            <a:endParaRPr lang="en-US"/>
          </a:p>
        </p:txBody>
      </p:sp>
      <p:sp>
        <p:nvSpPr>
          <p:cNvPr id="16" name="Slide Number Placeholder 15"/>
          <p:cNvSpPr>
            <a:spLocks noGrp="1"/>
          </p:cNvSpPr>
          <p:nvPr>
            <p:ph type="sldNum" sz="quarter" idx="11"/>
          </p:nvPr>
        </p:nvSpPr>
        <p:spPr/>
        <p:txBody>
          <a:bodyPr/>
          <a:lstStyle/>
          <a:p>
            <a:fld id="{B6F15528-21DE-4FAA-801E-634DDDAF4B2B}"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1D8BD707-D9CF-40AE-B4C6-C98DA3205C09}" type="datetimeFigureOut">
              <a:rPr lang="en-US" smtClean="0"/>
              <a:pPr/>
              <a:t>2/22/2026</a:t>
            </a:fld>
            <a:endParaRPr lang="en-US"/>
          </a:p>
        </p:txBody>
      </p:sp>
      <p:sp>
        <p:nvSpPr>
          <p:cNvPr id="15" name="Slide Number Placeholder 14"/>
          <p:cNvSpPr>
            <a:spLocks noGrp="1"/>
          </p:cNvSpPr>
          <p:nvPr>
            <p:ph type="sldNum" sz="quarter" idx="15"/>
          </p:nvPr>
        </p:nvSpPr>
        <p:spPr/>
        <p:txBody>
          <a:bodyPr/>
          <a:lstStyle>
            <a:lvl1pPr algn="ctr">
              <a:defRPr/>
            </a:lvl1pPr>
          </a:lstStyle>
          <a:p>
            <a:fld id="{B6F15528-21DE-4FAA-801E-634DDDAF4B2B}"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8BD707-D9CF-40AE-B4C6-C98DA3205C09}" type="datetimeFigureOut">
              <a:rPr lang="en-US" smtClean="0"/>
              <a:pPr/>
              <a:t>2/22/2026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2/22/2026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2/22/2026</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2/22/2026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1D8BD707-D9CF-40AE-B4C6-C98DA3205C09}" type="datetimeFigureOut">
              <a:rPr lang="en-US" smtClean="0"/>
              <a:pPr/>
              <a:t>2/22/2026</a:t>
            </a:fld>
            <a:endParaRPr lang="en-US"/>
          </a:p>
        </p:txBody>
      </p:sp>
      <p:sp>
        <p:nvSpPr>
          <p:cNvPr id="9" name="Slide Number Placeholder 8"/>
          <p:cNvSpPr>
            <a:spLocks noGrp="1"/>
          </p:cNvSpPr>
          <p:nvPr>
            <p:ph type="sldNum" sz="quarter" idx="15"/>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2/22/2026</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1D8BD707-D9CF-40AE-B4C6-C98DA3205C09}" type="datetimeFigureOut">
              <a:rPr lang="en-US" smtClean="0"/>
              <a:pPr/>
              <a:t>2/22/2026</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6F15528-21DE-4FAA-801E-634DDDAF4B2B}"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524000"/>
            <a:ext cx="7086600" cy="4648200"/>
          </a:xfrm>
        </p:spPr>
        <p:txBody>
          <a:bodyPr/>
          <a:lstStyle/>
          <a:p>
            <a:r>
              <a:rPr lang="en-US" b="1" dirty="0" smtClean="0">
                <a:solidFill>
                  <a:schemeClr val="tx1"/>
                </a:solidFill>
              </a:rPr>
              <a:t>Title:</a:t>
            </a:r>
            <a:r>
              <a:rPr lang="en-US" dirty="0" smtClean="0">
                <a:solidFill>
                  <a:schemeClr val="tx1"/>
                </a:solidFill>
              </a:rPr>
              <a:t> </a:t>
            </a:r>
            <a:r>
              <a:rPr lang="en-US" sz="2800" b="1" dirty="0" smtClean="0">
                <a:solidFill>
                  <a:schemeClr val="tx1"/>
                </a:solidFill>
              </a:rPr>
              <a:t>The European Convention on Human Rights (ECHR)</a:t>
            </a:r>
            <a:endParaRPr lang="en-US" b="1" dirty="0" smtClean="0">
              <a:solidFill>
                <a:schemeClr val="tx1"/>
              </a:solidFill>
            </a:endParaRPr>
          </a:p>
          <a:p>
            <a:r>
              <a:rPr lang="en-US" b="1" dirty="0" smtClean="0">
                <a:solidFill>
                  <a:schemeClr val="tx1"/>
                </a:solidFill>
              </a:rPr>
              <a:t>Subtitle:</a:t>
            </a:r>
            <a:r>
              <a:rPr lang="en-US" dirty="0" smtClean="0">
                <a:solidFill>
                  <a:schemeClr val="tx1"/>
                </a:solidFill>
              </a:rPr>
              <a:t> </a:t>
            </a:r>
            <a:r>
              <a:rPr lang="en-US" sz="2800" dirty="0" smtClean="0">
                <a:solidFill>
                  <a:schemeClr val="tx2">
                    <a:lumMod val="90000"/>
                  </a:schemeClr>
                </a:solidFill>
              </a:rPr>
              <a:t>Foundations, Mechanisms, and Impact on European Jurisprudence</a:t>
            </a:r>
            <a:endParaRPr lang="en-US" dirty="0" smtClean="0">
              <a:solidFill>
                <a:schemeClr val="tx2">
                  <a:lumMod val="90000"/>
                </a:schemeClr>
              </a:solidFill>
            </a:endParaRPr>
          </a:p>
          <a:p>
            <a:r>
              <a:rPr lang="en-US" b="1" dirty="0" smtClean="0">
                <a:solidFill>
                  <a:schemeClr val="tx1"/>
                </a:solidFill>
              </a:rPr>
              <a:t>Presented by:</a:t>
            </a:r>
            <a:r>
              <a:rPr lang="en-US" dirty="0" smtClean="0">
                <a:solidFill>
                  <a:schemeClr val="tx1"/>
                </a:solidFill>
              </a:rPr>
              <a:t> </a:t>
            </a:r>
            <a:r>
              <a:rPr lang="en-US" sz="2800" b="1" dirty="0" err="1" smtClean="0">
                <a:solidFill>
                  <a:schemeClr val="tx1"/>
                </a:solidFill>
              </a:rPr>
              <a:t>Pranjal</a:t>
            </a:r>
            <a:r>
              <a:rPr lang="en-US" sz="2800" b="1" dirty="0" smtClean="0">
                <a:solidFill>
                  <a:schemeClr val="tx1"/>
                </a:solidFill>
              </a:rPr>
              <a:t> </a:t>
            </a:r>
            <a:r>
              <a:rPr lang="en-US" sz="2800" b="1" dirty="0" err="1" smtClean="0">
                <a:solidFill>
                  <a:schemeClr val="tx1"/>
                </a:solidFill>
              </a:rPr>
              <a:t>Patiri</a:t>
            </a:r>
            <a:endParaRPr lang="en-US" b="1" dirty="0" smtClean="0">
              <a:solidFill>
                <a:schemeClr val="tx1"/>
              </a:solidFill>
            </a:endParaRPr>
          </a:p>
          <a:p>
            <a:r>
              <a:rPr lang="en-US" dirty="0" smtClean="0">
                <a:solidFill>
                  <a:schemeClr val="tx1"/>
                </a:solidFill>
              </a:rPr>
              <a:t>Associate Professor</a:t>
            </a:r>
          </a:p>
          <a:p>
            <a:r>
              <a:rPr lang="en-US" dirty="0" smtClean="0">
                <a:solidFill>
                  <a:schemeClr val="tx1"/>
                </a:solidFill>
              </a:rPr>
              <a:t>Department of Political Science</a:t>
            </a:r>
          </a:p>
          <a:p>
            <a:r>
              <a:rPr lang="en-US" dirty="0" err="1" smtClean="0">
                <a:solidFill>
                  <a:schemeClr val="tx1"/>
                </a:solidFill>
              </a:rPr>
              <a:t>Pandu</a:t>
            </a:r>
            <a:r>
              <a:rPr lang="en-US" dirty="0" smtClean="0">
                <a:solidFill>
                  <a:schemeClr val="tx1"/>
                </a:solidFill>
              </a:rPr>
              <a:t> College</a:t>
            </a:r>
          </a:p>
          <a:p>
            <a:endParaRPr lang="en-US" dirty="0"/>
          </a:p>
        </p:txBody>
      </p:sp>
      <p:sp>
        <p:nvSpPr>
          <p:cNvPr id="2" name="Title 1"/>
          <p:cNvSpPr>
            <a:spLocks noGrp="1"/>
          </p:cNvSpPr>
          <p:nvPr>
            <p:ph type="ctrTitle"/>
          </p:nvPr>
        </p:nvSpPr>
        <p:spPr>
          <a:xfrm>
            <a:off x="685800" y="533401"/>
            <a:ext cx="7772400" cy="838199"/>
          </a:xfrm>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b="1" dirty="0" smtClean="0"/>
              <a:t>4. The Principle of </a:t>
            </a:r>
            <a:r>
              <a:rPr lang="en-US" b="1" dirty="0" err="1" smtClean="0"/>
              <a:t>Subsidiarity</a:t>
            </a:r>
            <a:endParaRPr lang="en-US" b="1" dirty="0" smtClean="0"/>
          </a:p>
          <a:p>
            <a:r>
              <a:rPr lang="en-US" dirty="0" smtClean="0"/>
              <a:t>The primary responsibility for protecting human rights lies with the </a:t>
            </a:r>
            <a:r>
              <a:rPr lang="en-US" b="1" dirty="0" smtClean="0"/>
              <a:t>member states</a:t>
            </a:r>
            <a:r>
              <a:rPr lang="en-US" dirty="0" smtClean="0"/>
              <a:t>, not the Court in Strasbourg.</a:t>
            </a:r>
          </a:p>
          <a:p>
            <a:r>
              <a:rPr lang="en-US" dirty="0" smtClean="0"/>
              <a:t>The Court acts as a "backup." It only intervenes when national systems fail to provide justice.</a:t>
            </a:r>
          </a:p>
          <a:p>
            <a:r>
              <a:rPr lang="en-US" dirty="0" smtClean="0"/>
              <a:t>This is closely linked to the </a:t>
            </a:r>
            <a:r>
              <a:rPr lang="en-US" b="1" dirty="0" smtClean="0"/>
              <a:t>Margin of Appreciation</a:t>
            </a:r>
            <a:r>
              <a:rPr lang="en-US" dirty="0" smtClean="0"/>
              <a:t>, a doctrine where the Court gives states some "breathing room" to interpret rights in a way that respects their local culture and legal traditions, provided they don't violate the core of the right.</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830763"/>
          </a:xfrm>
        </p:spPr>
        <p:txBody>
          <a:bodyPr>
            <a:normAutofit/>
          </a:bodyPr>
          <a:lstStyle/>
          <a:p>
            <a:r>
              <a:rPr lang="en-US" b="1" dirty="0" smtClean="0"/>
              <a:t>5. Collective Enforcement and Supervision</a:t>
            </a:r>
          </a:p>
          <a:p>
            <a:r>
              <a:rPr lang="en-US" dirty="0" smtClean="0"/>
              <a:t>The enforcement of the Convention is a collective effort:</a:t>
            </a:r>
          </a:p>
          <a:p>
            <a:r>
              <a:rPr lang="en-US" b="1" dirty="0" smtClean="0"/>
              <a:t>Inter-State Cases:</a:t>
            </a:r>
            <a:r>
              <a:rPr lang="en-US" dirty="0" smtClean="0"/>
              <a:t> States can sue other states for human rights violations (though this is rare).</a:t>
            </a:r>
          </a:p>
          <a:p>
            <a:r>
              <a:rPr lang="en-US" b="1" dirty="0" smtClean="0"/>
              <a:t>Committee of Ministers:</a:t>
            </a:r>
            <a:r>
              <a:rPr lang="en-US" dirty="0" smtClean="0"/>
              <a:t> When the Court issues a judgment, the </a:t>
            </a:r>
            <a:r>
              <a:rPr lang="en-US" b="1" dirty="0" smtClean="0"/>
              <a:t>Committee of Ministers of the Council of Europe</a:t>
            </a:r>
            <a:r>
              <a:rPr lang="en-US" dirty="0" smtClean="0"/>
              <a:t> supervises the state to ensure they actually pay the damages and change the problematic law.</a:t>
            </a:r>
          </a:p>
          <a:p>
            <a:endParaRPr lang="en-US" dirty="0"/>
          </a:p>
        </p:txBody>
      </p:sp>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normAutofit fontScale="92500" lnSpcReduction="10000"/>
          </a:bodyPr>
          <a:lstStyle/>
          <a:p>
            <a:r>
              <a:rPr lang="en-US" b="1" dirty="0" smtClean="0"/>
              <a:t>6. Classification of Rights</a:t>
            </a:r>
          </a:p>
          <a:p>
            <a:r>
              <a:rPr lang="en-US" dirty="0" smtClean="0"/>
              <a:t>The Convention categorizes rights based on how strictly they must be applied:</a:t>
            </a:r>
          </a:p>
          <a:p>
            <a:r>
              <a:rPr lang="en-US" b="1" dirty="0" smtClean="0"/>
              <a:t>Absolute Rights:</a:t>
            </a:r>
            <a:r>
              <a:rPr lang="en-US" dirty="0" smtClean="0"/>
              <a:t> Rights that can </a:t>
            </a:r>
            <a:r>
              <a:rPr lang="en-US" i="1" dirty="0" smtClean="0"/>
              <a:t>never</a:t>
            </a:r>
            <a:r>
              <a:rPr lang="en-US" dirty="0" smtClean="0"/>
              <a:t> be restricted, even in times of war or emergency (e.g., Article 3: Prohibition of torture).</a:t>
            </a:r>
          </a:p>
          <a:p>
            <a:r>
              <a:rPr lang="en-US" b="1" dirty="0" smtClean="0"/>
              <a:t>Qualified Rights:</a:t>
            </a:r>
            <a:r>
              <a:rPr lang="en-US" dirty="0" smtClean="0"/>
              <a:t> Rights that can be interfered with if it is "necessary in a democratic society" for public safety or the rights of others (e.g., Article 8: Right to privacy, Article 10: Freedom of expression).</a:t>
            </a:r>
          </a:p>
          <a:p>
            <a:r>
              <a:rPr lang="en-US" b="1" dirty="0" smtClean="0"/>
              <a:t>Limited Rights:</a:t>
            </a:r>
            <a:r>
              <a:rPr lang="en-US" dirty="0" smtClean="0"/>
              <a:t> Rights that can only be restricted in specific, listed circumstances (e.g., Article 5: Right to liberty).</a:t>
            </a:r>
          </a:p>
          <a:p>
            <a:endParaRPr lang="en-US" dirty="0"/>
          </a:p>
        </p:txBody>
      </p:sp>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477000"/>
          </a:xfrm>
        </p:spPr>
        <p:txBody>
          <a:bodyPr>
            <a:normAutofit fontScale="92500" lnSpcReduction="20000"/>
          </a:bodyPr>
          <a:lstStyle/>
          <a:p>
            <a:endParaRPr lang="en-US" dirty="0" smtClean="0"/>
          </a:p>
          <a:p>
            <a:r>
              <a:rPr lang="en-US" b="1" dirty="0" smtClean="0">
                <a:solidFill>
                  <a:schemeClr val="tx2">
                    <a:lumMod val="90000"/>
                  </a:schemeClr>
                </a:solidFill>
              </a:rPr>
              <a:t>Core Rights:-</a:t>
            </a:r>
          </a:p>
          <a:p>
            <a:r>
              <a:rPr lang="en-US" dirty="0" smtClean="0"/>
              <a:t>The core rights protected by the </a:t>
            </a:r>
            <a:r>
              <a:rPr lang="en-US" b="1" dirty="0" smtClean="0"/>
              <a:t>European Convention on Human Rights (ECHR)</a:t>
            </a:r>
            <a:r>
              <a:rPr lang="en-US" dirty="0" smtClean="0"/>
              <a:t> are detailed in </a:t>
            </a:r>
            <a:r>
              <a:rPr lang="en-US" b="1" dirty="0" smtClean="0"/>
              <a:t>Section I (Articles 2 to 14)</a:t>
            </a:r>
            <a:r>
              <a:rPr lang="en-US" dirty="0" smtClean="0"/>
              <a:t>. These rights are generally categorized by the level of protection they afford: </a:t>
            </a:r>
            <a:r>
              <a:rPr lang="en-US" b="1" dirty="0" smtClean="0"/>
              <a:t>Absolute</a:t>
            </a:r>
            <a:r>
              <a:rPr lang="en-US" dirty="0" smtClean="0"/>
              <a:t>, </a:t>
            </a:r>
            <a:r>
              <a:rPr lang="en-US" b="1" dirty="0" smtClean="0"/>
              <a:t>Limited</a:t>
            </a:r>
            <a:r>
              <a:rPr lang="en-US" dirty="0" smtClean="0"/>
              <a:t>, and </a:t>
            </a:r>
            <a:r>
              <a:rPr lang="en-US" b="1" dirty="0" smtClean="0"/>
              <a:t>Qualified</a:t>
            </a:r>
            <a:r>
              <a:rPr lang="en-US" dirty="0" smtClean="0"/>
              <a:t>.</a:t>
            </a:r>
          </a:p>
          <a:p>
            <a:r>
              <a:rPr lang="en-US" b="1" dirty="0" smtClean="0"/>
              <a:t>1. Fundamental "Physical" Rights</a:t>
            </a:r>
          </a:p>
          <a:p>
            <a:r>
              <a:rPr lang="en-US" b="1" dirty="0" smtClean="0"/>
              <a:t>Article 2: Right to Life</a:t>
            </a:r>
            <a:r>
              <a:rPr lang="en-US" dirty="0" smtClean="0"/>
              <a:t> – Requires states to protect life by law and prohibits intentional killing except in strictly defined circumstances (e.g., self-defense using "absolutely necessary" force).</a:t>
            </a:r>
          </a:p>
          <a:p>
            <a:r>
              <a:rPr lang="en-US" b="1" dirty="0" smtClean="0"/>
              <a:t>Article 3: Prohibition of Torture</a:t>
            </a:r>
            <a:r>
              <a:rPr lang="en-US" dirty="0" smtClean="0"/>
              <a:t> – An </a:t>
            </a:r>
            <a:r>
              <a:rPr lang="en-US" b="1" dirty="0" smtClean="0"/>
              <a:t>absolute right</a:t>
            </a:r>
            <a:r>
              <a:rPr lang="en-US" dirty="0" smtClean="0"/>
              <a:t>. No one shall be subjected to torture or to inhuman or degrading treatment or punishment. There are no exceptions, even in war.</a:t>
            </a:r>
          </a:p>
          <a:p>
            <a:r>
              <a:rPr lang="en-US" b="1" dirty="0" smtClean="0"/>
              <a:t>Article 4: Prohibition of Slavery and Forced </a:t>
            </a:r>
            <a:r>
              <a:rPr lang="en-US" b="1" dirty="0" err="1" smtClean="0"/>
              <a:t>Labour</a:t>
            </a:r>
            <a:r>
              <a:rPr lang="en-US" dirty="0" smtClean="0"/>
              <a:t> – Prohibits slavery and servitude. It also bans forced labor, though it allows exceptions for prison work, military service, or emergency civic duties.</a:t>
            </a:r>
          </a:p>
          <a:p>
            <a:endParaRPr lang="en-US" dirty="0"/>
          </a:p>
        </p:txBody>
      </p:sp>
      <p:sp>
        <p:nvSpPr>
          <p:cNvPr id="2" name="Title 1"/>
          <p:cNvSpPr>
            <a:spLocks noGrp="1"/>
          </p:cNvSpPr>
          <p:nvPr>
            <p:ph type="title"/>
          </p:nvPr>
        </p:nvSpPr>
        <p:spPr>
          <a:xfrm flipV="1">
            <a:off x="457200" y="228600"/>
            <a:ext cx="8229600" cy="46038"/>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562600"/>
          </a:xfrm>
        </p:spPr>
        <p:txBody>
          <a:bodyPr>
            <a:normAutofit lnSpcReduction="10000"/>
          </a:bodyPr>
          <a:lstStyle/>
          <a:p>
            <a:r>
              <a:rPr lang="en-US" b="1" dirty="0" smtClean="0"/>
              <a:t>2. Legal and Procedural Rights</a:t>
            </a:r>
          </a:p>
          <a:p>
            <a:r>
              <a:rPr lang="en-US" b="1" dirty="0" smtClean="0"/>
              <a:t>Article 5: Right to Liberty and Security</a:t>
            </a:r>
            <a:r>
              <a:rPr lang="en-US" dirty="0" smtClean="0"/>
              <a:t> – Protects against arbitrary detention. You can only be deprived of liberty in specific cases (e.g., after conviction or lawful arrest) and have the right to be informed of the reasons and brought promptly before a judge.</a:t>
            </a:r>
          </a:p>
          <a:p>
            <a:r>
              <a:rPr lang="en-US" b="1" dirty="0" smtClean="0"/>
              <a:t>Article 6: Right to a Fair Trial</a:t>
            </a:r>
            <a:r>
              <a:rPr lang="en-US" dirty="0" smtClean="0"/>
              <a:t> – Guarantees a fair and public hearing within a reasonable time by an independent and impartial tribunal. It includes the </a:t>
            </a:r>
            <a:r>
              <a:rPr lang="en-US" b="1" dirty="0" smtClean="0"/>
              <a:t>presumption of innocence</a:t>
            </a:r>
            <a:r>
              <a:rPr lang="en-US" dirty="0" smtClean="0"/>
              <a:t>.</a:t>
            </a:r>
          </a:p>
          <a:p>
            <a:r>
              <a:rPr lang="en-US" b="1" dirty="0" smtClean="0"/>
              <a:t>Article 7: No Punishment Without Law</a:t>
            </a:r>
            <a:r>
              <a:rPr lang="en-US" dirty="0" smtClean="0"/>
              <a:t> – Prohibits retrospective criminal laws. You cannot be charged with a crime that wasn't a crime at the time you committed the act.</a:t>
            </a:r>
          </a:p>
          <a:p>
            <a:endParaRPr lang="en-US" dirty="0"/>
          </a:p>
        </p:txBody>
      </p:sp>
      <p:sp>
        <p:nvSpPr>
          <p:cNvPr id="2" name="Title 1"/>
          <p:cNvSpPr>
            <a:spLocks noGrp="1"/>
          </p:cNvSpPr>
          <p:nvPr>
            <p:ph type="title"/>
          </p:nvPr>
        </p:nvSpPr>
        <p:spPr>
          <a:xfrm>
            <a:off x="457200" y="274638"/>
            <a:ext cx="8229600" cy="106362"/>
          </a:xfrm>
        </p:spPr>
        <p:txBody>
          <a:bodyPr>
            <a:normAutofit fontScale="90000"/>
          </a:bodyPr>
          <a:lstStyle/>
          <a:p>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410200"/>
          </a:xfrm>
        </p:spPr>
        <p:txBody>
          <a:bodyPr>
            <a:normAutofit fontScale="92500" lnSpcReduction="20000"/>
          </a:bodyPr>
          <a:lstStyle/>
          <a:p>
            <a:r>
              <a:rPr lang="en-US" b="1" dirty="0" smtClean="0"/>
              <a:t>3. Privacy and Personal Freedoms (Qualified Rights)</a:t>
            </a:r>
          </a:p>
          <a:p>
            <a:r>
              <a:rPr lang="en-US" dirty="0" smtClean="0"/>
              <a:t>These rights can be restricted if the interference is </a:t>
            </a:r>
            <a:r>
              <a:rPr lang="en-US" b="1" dirty="0" smtClean="0"/>
              <a:t>lawful</a:t>
            </a:r>
            <a:r>
              <a:rPr lang="en-US" dirty="0" smtClean="0"/>
              <a:t>, has a </a:t>
            </a:r>
            <a:r>
              <a:rPr lang="en-US" b="1" dirty="0" smtClean="0"/>
              <a:t>legitimate aim</a:t>
            </a:r>
            <a:r>
              <a:rPr lang="en-US" dirty="0" smtClean="0"/>
              <a:t> (like national security), and is </a:t>
            </a:r>
            <a:r>
              <a:rPr lang="en-US" b="1" dirty="0" smtClean="0"/>
              <a:t>proportionate</a:t>
            </a:r>
            <a:r>
              <a:rPr lang="en-US" dirty="0" smtClean="0"/>
              <a:t>.</a:t>
            </a:r>
          </a:p>
          <a:p>
            <a:r>
              <a:rPr lang="en-US" b="1" dirty="0" smtClean="0"/>
              <a:t>Article 8: Right to Respect for Private and Family Life</a:t>
            </a:r>
            <a:r>
              <a:rPr lang="en-US" dirty="0" smtClean="0"/>
              <a:t> – Protects your privacy, family life, home, and correspondence (e.g., emails/letters).</a:t>
            </a:r>
          </a:p>
          <a:p>
            <a:r>
              <a:rPr lang="en-US" b="1" dirty="0" smtClean="0"/>
              <a:t>Article 9: Freedom of Thought, Conscience, and Religion</a:t>
            </a:r>
            <a:r>
              <a:rPr lang="en-US" dirty="0" smtClean="0"/>
              <a:t> – Includes the right to change religion and to manifest it in worship and practice.</a:t>
            </a:r>
          </a:p>
          <a:p>
            <a:r>
              <a:rPr lang="en-US" b="1" dirty="0" smtClean="0"/>
              <a:t>Article 10: Freedom of Expression</a:t>
            </a:r>
            <a:r>
              <a:rPr lang="en-US" dirty="0" smtClean="0"/>
              <a:t> – Protects the right to hold opinions and to receive and impart information without interference by public authorities.</a:t>
            </a:r>
          </a:p>
          <a:p>
            <a:r>
              <a:rPr lang="en-US" b="1" dirty="0" smtClean="0"/>
              <a:t>Article 11: Freedom of Assembly and Association</a:t>
            </a:r>
            <a:r>
              <a:rPr lang="en-US" dirty="0" smtClean="0"/>
              <a:t> – Protects the right to peaceful protest and the right to form or join trade unions.</a:t>
            </a:r>
          </a:p>
          <a:p>
            <a:endParaRPr lang="en-US" dirty="0"/>
          </a:p>
        </p:txBody>
      </p:sp>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b="1" dirty="0" smtClean="0"/>
              <a:t>4. Ancillary Rights</a:t>
            </a:r>
          </a:p>
          <a:p>
            <a:r>
              <a:rPr lang="en-US" b="1" dirty="0" smtClean="0"/>
              <a:t>Article 12: Right to Marry</a:t>
            </a:r>
            <a:r>
              <a:rPr lang="en-US" dirty="0" smtClean="0"/>
              <a:t> – The right for men and women of marriageable age to marry and found a family.</a:t>
            </a:r>
          </a:p>
          <a:p>
            <a:r>
              <a:rPr lang="en-US" b="1" dirty="0" smtClean="0"/>
              <a:t>Article 13: Right to an Effective Remedy</a:t>
            </a:r>
            <a:r>
              <a:rPr lang="en-US" dirty="0" smtClean="0"/>
              <a:t> – Ensures that if your rights are violated, you have a way to seek justice within your own country's legal system.</a:t>
            </a:r>
          </a:p>
          <a:p>
            <a:r>
              <a:rPr lang="en-US" b="1" dirty="0" smtClean="0"/>
              <a:t>Article 14: Prohibition of Discrimination</a:t>
            </a:r>
            <a:r>
              <a:rPr lang="en-US" dirty="0" smtClean="0"/>
              <a:t> – This is a "parasitic" right; it cannot stand alone. It ensures that all other Convention rights are enjoyed without discrimination based on sex, race, religion, etc.</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Rights Added via Protocols</a:t>
            </a:r>
          </a:p>
          <a:p>
            <a:r>
              <a:rPr lang="en-US" dirty="0" smtClean="0"/>
              <a:t>Over time, new rights have been added through additional "Protocols" that member states can choose to ratify:</a:t>
            </a:r>
          </a:p>
          <a:p>
            <a:r>
              <a:rPr lang="en-US" b="1" dirty="0" smtClean="0"/>
              <a:t>Protocol 1, Article 1:</a:t>
            </a:r>
            <a:r>
              <a:rPr lang="en-US" dirty="0" smtClean="0"/>
              <a:t> Right to peaceful enjoyment of </a:t>
            </a:r>
            <a:r>
              <a:rPr lang="en-US" b="1" dirty="0" smtClean="0"/>
              <a:t>Property</a:t>
            </a:r>
            <a:r>
              <a:rPr lang="en-US" dirty="0" smtClean="0"/>
              <a:t>.</a:t>
            </a:r>
          </a:p>
          <a:p>
            <a:r>
              <a:rPr lang="en-US" b="1" dirty="0" smtClean="0"/>
              <a:t>Protocol 1, Article 2:</a:t>
            </a:r>
            <a:r>
              <a:rPr lang="en-US" dirty="0" smtClean="0"/>
              <a:t> Right to </a:t>
            </a:r>
            <a:r>
              <a:rPr lang="en-US" b="1" dirty="0" smtClean="0"/>
              <a:t>Education</a:t>
            </a:r>
            <a:r>
              <a:rPr lang="en-US" dirty="0" smtClean="0"/>
              <a:t>.</a:t>
            </a:r>
          </a:p>
          <a:p>
            <a:r>
              <a:rPr lang="en-US" b="1" dirty="0" smtClean="0"/>
              <a:t>Protocol 1, Article 3:</a:t>
            </a:r>
            <a:r>
              <a:rPr lang="en-US" dirty="0" smtClean="0"/>
              <a:t> Right to </a:t>
            </a:r>
            <a:r>
              <a:rPr lang="en-US" b="1" dirty="0" smtClean="0"/>
              <a:t>Free Elections</a:t>
            </a:r>
            <a:r>
              <a:rPr lang="en-US" dirty="0" smtClean="0"/>
              <a:t> by secret ballot.</a:t>
            </a:r>
          </a:p>
          <a:p>
            <a:r>
              <a:rPr lang="en-US" b="1" dirty="0" smtClean="0"/>
              <a:t>Protocol 6 &amp; 13:</a:t>
            </a:r>
            <a:r>
              <a:rPr lang="en-US" dirty="0" smtClean="0"/>
              <a:t> Abolition of the </a:t>
            </a:r>
            <a:r>
              <a:rPr lang="en-US" b="1" dirty="0" smtClean="0"/>
              <a:t>Death Penalty</a:t>
            </a:r>
            <a:r>
              <a:rPr lang="en-US" dirty="0" smtClean="0"/>
              <a:t>.</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solidFill>
                  <a:schemeClr val="tx2">
                    <a:lumMod val="90000"/>
                  </a:schemeClr>
                </a:solidFill>
              </a:rPr>
              <a:t>The European Court of Human Rights (</a:t>
            </a:r>
            <a:r>
              <a:rPr lang="en-US" b="1" dirty="0" err="1" smtClean="0">
                <a:solidFill>
                  <a:schemeClr val="tx2">
                    <a:lumMod val="90000"/>
                  </a:schemeClr>
                </a:solidFill>
              </a:rPr>
              <a:t>ECtHR</a:t>
            </a:r>
            <a:r>
              <a:rPr lang="en-US" b="1" dirty="0" smtClean="0">
                <a:solidFill>
                  <a:schemeClr val="tx2">
                    <a:lumMod val="90000"/>
                  </a:schemeClr>
                </a:solidFill>
              </a:rPr>
              <a:t>)</a:t>
            </a:r>
          </a:p>
          <a:p>
            <a:r>
              <a:rPr lang="en-US" b="1" dirty="0" smtClean="0"/>
              <a:t>Location:</a:t>
            </a:r>
            <a:r>
              <a:rPr lang="en-US" dirty="0" smtClean="0"/>
              <a:t> Strasbourg, France.</a:t>
            </a:r>
          </a:p>
          <a:p>
            <a:r>
              <a:rPr lang="en-US" b="1" dirty="0" smtClean="0"/>
              <a:t>Function:</a:t>
            </a:r>
            <a:r>
              <a:rPr lang="en-US" dirty="0" smtClean="0"/>
              <a:t> The "watchdog" that ensures states comply with the Convention.</a:t>
            </a:r>
          </a:p>
          <a:p>
            <a:r>
              <a:rPr lang="en-US" b="1" dirty="0" smtClean="0"/>
              <a:t>Composition:</a:t>
            </a:r>
            <a:r>
              <a:rPr lang="en-US" dirty="0" smtClean="0"/>
              <a:t> One judge from each member state (currently 46).</a:t>
            </a:r>
          </a:p>
          <a:p>
            <a:r>
              <a:rPr lang="en-US" b="1" dirty="0" smtClean="0"/>
              <a:t>Unique Feature:</a:t>
            </a:r>
            <a:r>
              <a:rPr lang="en-US" dirty="0" smtClean="0"/>
              <a:t> It allows </a:t>
            </a:r>
            <a:r>
              <a:rPr lang="en-US" b="1" dirty="0" smtClean="0"/>
              <a:t>Individual Applications</a:t>
            </a:r>
            <a:r>
              <a:rPr lang="en-US" dirty="0" smtClean="0"/>
              <a:t>. Any person who feels their rights have been violated by a state party can take their case directly to the Court.</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solidFill>
                  <a:schemeClr val="tx2">
                    <a:lumMod val="90000"/>
                  </a:schemeClr>
                </a:solidFill>
              </a:rPr>
              <a:t>How a Case Reaches the Court</a:t>
            </a:r>
          </a:p>
          <a:p>
            <a:r>
              <a:rPr lang="en-US" b="1" dirty="0" smtClean="0"/>
              <a:t>Exhaustion of Domestic Remedies:</a:t>
            </a:r>
            <a:r>
              <a:rPr lang="en-US" dirty="0" smtClean="0"/>
              <a:t> The applicant must first try all legal avenues in their own country.</a:t>
            </a:r>
          </a:p>
          <a:p>
            <a:r>
              <a:rPr lang="en-US" b="1" dirty="0" smtClean="0"/>
              <a:t>Admissibility:</a:t>
            </a:r>
            <a:r>
              <a:rPr lang="en-US" dirty="0" smtClean="0"/>
              <a:t> The application must be filed within 4 months of the final domestic decision.</a:t>
            </a:r>
          </a:p>
          <a:p>
            <a:r>
              <a:rPr lang="en-US" b="1" dirty="0" smtClean="0"/>
              <a:t>Judgment:</a:t>
            </a:r>
            <a:r>
              <a:rPr lang="en-US" dirty="0" smtClean="0"/>
              <a:t> If a violation is found, the Court can award "just satisfaction" (damages) and require the state to change its laws.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r>
              <a:rPr lang="en-US" dirty="0" smtClean="0">
                <a:solidFill>
                  <a:schemeClr val="tx2">
                    <a:lumMod val="90000"/>
                  </a:schemeClr>
                </a:solidFill>
              </a:rPr>
              <a:t>The origin of the </a:t>
            </a:r>
            <a:r>
              <a:rPr lang="en-US" b="1" dirty="0" smtClean="0">
                <a:solidFill>
                  <a:schemeClr val="tx2">
                    <a:lumMod val="90000"/>
                  </a:schemeClr>
                </a:solidFill>
              </a:rPr>
              <a:t>European Convention on Human Rights (ECHR)</a:t>
            </a:r>
            <a:r>
              <a:rPr lang="en-US" dirty="0" smtClean="0">
                <a:solidFill>
                  <a:schemeClr val="tx2">
                    <a:lumMod val="90000"/>
                  </a:schemeClr>
                </a:solidFill>
              </a:rPr>
              <a:t> </a:t>
            </a:r>
            <a:r>
              <a:rPr lang="en-US" dirty="0" smtClean="0"/>
              <a:t>is deeply rooted in the political and moral devastation of the mid-20th century. It was conceived not just as a legal document, but as a "democratic insurance policy" against the return of totalitarianism.</a:t>
            </a:r>
          </a:p>
          <a:p>
            <a:r>
              <a:rPr lang="en-US" b="1" dirty="0" smtClean="0"/>
              <a:t>1. The Aftermath of World War II</a:t>
            </a:r>
          </a:p>
          <a:p>
            <a:r>
              <a:rPr lang="en-US" dirty="0" smtClean="0"/>
              <a:t>The primary catalyst for the ECHR was the shared trauma of the Second World War. After the atrocities committed by Nazi Germany and its allies, European leaders were convinced that the traditional concept of </a:t>
            </a:r>
            <a:r>
              <a:rPr lang="en-US" b="1" dirty="0" smtClean="0"/>
              <a:t>state sovereignty</a:t>
            </a:r>
            <a:r>
              <a:rPr lang="en-US" dirty="0" smtClean="0"/>
              <a:t>—where a government could treat its citizens however it wished—had to be limited by international law.</a:t>
            </a:r>
          </a:p>
        </p:txBody>
      </p:sp>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solidFill>
                  <a:schemeClr val="tx2">
                    <a:lumMod val="90000"/>
                  </a:schemeClr>
                </a:solidFill>
              </a:rPr>
              <a:t>Challenges and Criticisms</a:t>
            </a:r>
          </a:p>
          <a:p>
            <a:r>
              <a:rPr lang="en-US" b="1" dirty="0" smtClean="0"/>
              <a:t>Case Overload:</a:t>
            </a:r>
            <a:r>
              <a:rPr lang="en-US" dirty="0" smtClean="0"/>
              <a:t> The Court faces a massive backlog of thousands of pending applications.</a:t>
            </a:r>
          </a:p>
          <a:p>
            <a:r>
              <a:rPr lang="en-US" b="1" dirty="0" smtClean="0"/>
              <a:t>Sovereignty Issues:</a:t>
            </a:r>
            <a:r>
              <a:rPr lang="en-US" dirty="0" smtClean="0"/>
              <a:t> Some states argue the Court oversteps by interfering in national legal traditions.</a:t>
            </a:r>
          </a:p>
          <a:p>
            <a:r>
              <a:rPr lang="en-US" b="1" dirty="0" smtClean="0"/>
              <a:t>Implementation:</a:t>
            </a:r>
            <a:r>
              <a:rPr lang="en-US" dirty="0" smtClean="0"/>
              <a:t> The difficulty of ensuring all member states actually implement the Court’s rulings and change their domestic legislation.</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solidFill>
                  <a:schemeClr val="tx2">
                    <a:lumMod val="90000"/>
                  </a:schemeClr>
                </a:solidFill>
              </a:rPr>
              <a:t>Conclusion</a:t>
            </a:r>
          </a:p>
          <a:p>
            <a:r>
              <a:rPr lang="en-US" dirty="0" smtClean="0"/>
              <a:t>The ECHR remains the most advanced system of human rights protection in the world.</a:t>
            </a:r>
          </a:p>
          <a:p>
            <a:r>
              <a:rPr lang="en-US" dirty="0" smtClean="0"/>
              <a:t>It has transformed the legal landscapes of member states, promoting the rule of law and democratic stability.</a:t>
            </a:r>
          </a:p>
          <a:p>
            <a:r>
              <a:rPr lang="en-US" dirty="0" smtClean="0"/>
              <a:t>Its evolution continues to address modern challenges like digital privacy and environmental rights.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Purpose of ECHR-</a:t>
            </a:r>
          </a:p>
          <a:p>
            <a:r>
              <a:rPr lang="en-US" b="1" dirty="0" smtClean="0"/>
              <a:t>Preventing Dictatorship:</a:t>
            </a:r>
            <a:r>
              <a:rPr lang="en-US" dirty="0" smtClean="0"/>
              <a:t> The founders wanted a system that could provide early warning signs of a country sliding toward authoritarianism.</a:t>
            </a:r>
          </a:p>
          <a:p>
            <a:endParaRPr lang="en-US" b="1" dirty="0" smtClean="0"/>
          </a:p>
          <a:p>
            <a:r>
              <a:rPr lang="en-US" b="1" dirty="0" smtClean="0"/>
              <a:t>The "Never Again" Sentiment:</a:t>
            </a:r>
            <a:r>
              <a:rPr lang="en-US" dirty="0" smtClean="0"/>
              <a:t> There was a profound desire to institutionalize the "Four Freedoms" (speech, worship, from want, and from fear) within a binding legal framework.</a:t>
            </a:r>
          </a:p>
          <a:p>
            <a:endParaRPr lang="en-US" dirty="0" smtClean="0"/>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b="1" dirty="0" smtClean="0">
                <a:solidFill>
                  <a:schemeClr val="tx2">
                    <a:lumMod val="90000"/>
                  </a:schemeClr>
                </a:solidFill>
              </a:rPr>
              <a:t>The Congress of Europe (1948)</a:t>
            </a:r>
          </a:p>
          <a:p>
            <a:r>
              <a:rPr lang="en-US" dirty="0" smtClean="0"/>
              <a:t>In May 1948, over 800 delegates gathered at the </a:t>
            </a:r>
            <a:r>
              <a:rPr lang="en-US" b="1" dirty="0" smtClean="0"/>
              <a:t>Hague Congress</a:t>
            </a:r>
            <a:r>
              <a:rPr lang="en-US" dirty="0" smtClean="0"/>
              <a:t> (The Congress of Europe). Chaired by Winston Churchill, this meeting was the first major step toward European integration.</a:t>
            </a:r>
          </a:p>
          <a:p>
            <a:r>
              <a:rPr lang="en-US" b="1" dirty="0" smtClean="0"/>
              <a:t>The Call for a Charter:</a:t>
            </a:r>
            <a:r>
              <a:rPr lang="en-US" dirty="0" smtClean="0"/>
              <a:t> The Congress called for a European Charter of Human Rights and a Court of Justice to enforce it.</a:t>
            </a:r>
          </a:p>
          <a:p>
            <a:r>
              <a:rPr lang="en-US" b="1" dirty="0" smtClean="0"/>
              <a:t>The Formation of the Council of Europe (</a:t>
            </a:r>
            <a:r>
              <a:rPr lang="en-US" b="1" dirty="0" err="1" smtClean="0"/>
              <a:t>CoE</a:t>
            </a:r>
            <a:r>
              <a:rPr lang="en-US" b="1" dirty="0" smtClean="0"/>
              <a:t>):</a:t>
            </a:r>
            <a:r>
              <a:rPr lang="en-US" dirty="0" smtClean="0"/>
              <a:t> This led directly to the signing of the </a:t>
            </a:r>
            <a:r>
              <a:rPr lang="en-US" b="1" dirty="0" smtClean="0"/>
              <a:t>Statute of London</a:t>
            </a:r>
            <a:r>
              <a:rPr lang="en-US" dirty="0" smtClean="0"/>
              <a:t> in 1949, which established the Council of Europe—the body that would ultimately draft the ECHR.</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r>
              <a:rPr lang="en-US" b="1" dirty="0" smtClean="0">
                <a:solidFill>
                  <a:schemeClr val="tx2">
                    <a:lumMod val="90000"/>
                  </a:schemeClr>
                </a:solidFill>
              </a:rPr>
              <a:t>Drafting the Convention (1949–1950)</a:t>
            </a:r>
          </a:p>
          <a:p>
            <a:r>
              <a:rPr lang="en-US" dirty="0" smtClean="0"/>
              <a:t>The drafting process was a debate between two different legal philosophies:</a:t>
            </a:r>
          </a:p>
          <a:p>
            <a:r>
              <a:rPr lang="en-US" b="1" dirty="0" smtClean="0"/>
              <a:t>The British View:</a:t>
            </a:r>
            <a:r>
              <a:rPr lang="en-US" dirty="0" smtClean="0"/>
              <a:t> Preferred a precise, narrow list of rights to ensure legal certainty.</a:t>
            </a:r>
          </a:p>
          <a:p>
            <a:r>
              <a:rPr lang="en-US" b="1" dirty="0" smtClean="0"/>
              <a:t>The French/Continental View:</a:t>
            </a:r>
            <a:r>
              <a:rPr lang="en-US" dirty="0" smtClean="0"/>
              <a:t> Preferred a more broad, philosophical declaration of principles.</a:t>
            </a:r>
          </a:p>
          <a:p>
            <a:r>
              <a:rPr lang="en-US" dirty="0" smtClean="0"/>
              <a:t>The final text was a compromise. It heavily drew inspiration from the </a:t>
            </a:r>
            <a:r>
              <a:rPr lang="en-US" b="1" dirty="0" smtClean="0"/>
              <a:t>Universal Declaration of Human Rights (UDHR)</a:t>
            </a:r>
            <a:r>
              <a:rPr lang="en-US" dirty="0" smtClean="0"/>
              <a:t> passed by the United Nations in 1948, but with one critical difference: the ECHR would be </a:t>
            </a:r>
            <a:r>
              <a:rPr lang="en-US" b="1" dirty="0" smtClean="0"/>
              <a:t>judicially enforceable</a:t>
            </a:r>
            <a:r>
              <a:rPr lang="en-US" dirty="0" smtClean="0"/>
              <a:t>.</a:t>
            </a:r>
          </a:p>
          <a:p>
            <a:endParaRPr lang="en-US" dirty="0"/>
          </a:p>
        </p:txBody>
      </p:sp>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solidFill>
                  <a:schemeClr val="tx2">
                    <a:lumMod val="90000"/>
                  </a:schemeClr>
                </a:solidFill>
              </a:rPr>
              <a:t>The Philosophical Shift</a:t>
            </a:r>
          </a:p>
          <a:p>
            <a:r>
              <a:rPr lang="en-US" dirty="0" smtClean="0"/>
              <a:t>The ECHR represented a revolutionary shift in international law. For the first time, individuals were granted </a:t>
            </a:r>
            <a:r>
              <a:rPr lang="en-US" b="1" dirty="0" smtClean="0"/>
              <a:t>international legal personality</a:t>
            </a:r>
            <a:r>
              <a:rPr lang="en-US" dirty="0" smtClean="0"/>
              <a:t>. This meant that a private citizen could take their own government to an international court—a concept that was virtually unheard of before 1950.</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20000"/>
          </a:bodyPr>
          <a:lstStyle/>
          <a:p>
            <a:r>
              <a:rPr lang="en-US" b="1" dirty="0" smtClean="0">
                <a:solidFill>
                  <a:schemeClr val="tx2">
                    <a:lumMod val="90000"/>
                  </a:schemeClr>
                </a:solidFill>
              </a:rPr>
              <a:t>Key Features:-</a:t>
            </a:r>
          </a:p>
          <a:p>
            <a:r>
              <a:rPr lang="en-US" dirty="0" smtClean="0"/>
              <a:t>The </a:t>
            </a:r>
            <a:r>
              <a:rPr lang="en-US" b="1" dirty="0" smtClean="0"/>
              <a:t>European Convention on Human Rights (ECHR)</a:t>
            </a:r>
            <a:r>
              <a:rPr lang="en-US" dirty="0" smtClean="0"/>
              <a:t> is not just a list of principles; it is a sophisticated legal system designed to be dynamic and enforceable. Its unique structure is what distinguishes it from other international human rights documents.</a:t>
            </a:r>
          </a:p>
          <a:p>
            <a:r>
              <a:rPr lang="en-US" dirty="0" smtClean="0"/>
              <a:t>Here are the key features that define the Convention:</a:t>
            </a:r>
          </a:p>
          <a:p>
            <a:r>
              <a:rPr lang="en-US" b="1" dirty="0" smtClean="0"/>
              <a:t>1. A Legally Binding Instrument</a:t>
            </a:r>
          </a:p>
          <a:p>
            <a:r>
              <a:rPr lang="en-US" dirty="0" smtClean="0"/>
              <a:t>Unlike the </a:t>
            </a:r>
            <a:r>
              <a:rPr lang="en-US" b="1" dirty="0" smtClean="0"/>
              <a:t>Universal Declaration of Human Rights (UDHR)</a:t>
            </a:r>
            <a:r>
              <a:rPr lang="en-US" dirty="0" smtClean="0"/>
              <a:t>, which is a statement of intent, the ECHR is a </a:t>
            </a:r>
            <a:r>
              <a:rPr lang="en-US" b="1" dirty="0" smtClean="0"/>
              <a:t>binding treaty</a:t>
            </a:r>
            <a:r>
              <a:rPr lang="en-US" dirty="0" smtClean="0"/>
              <a:t>.</a:t>
            </a:r>
          </a:p>
          <a:p>
            <a:r>
              <a:rPr lang="en-US" dirty="0" smtClean="0"/>
              <a:t>States that ratify the Convention are legally obligated to align their domestic laws with its standards.</a:t>
            </a:r>
          </a:p>
          <a:p>
            <a:r>
              <a:rPr lang="en-US" dirty="0" smtClean="0"/>
              <a:t>If a state violates these rights, it can be held accountable before an international court.</a:t>
            </a:r>
          </a:p>
          <a:p>
            <a:endParaRPr lang="en-US" dirty="0"/>
          </a:p>
        </p:txBody>
      </p:sp>
      <p:sp>
        <p:nvSpPr>
          <p:cNvPr id="2" name="Title 1"/>
          <p:cNvSpPr>
            <a:spLocks noGrp="1"/>
          </p:cNvSpPr>
          <p:nvPr>
            <p:ph type="title"/>
          </p:nvPr>
        </p:nvSpPr>
        <p:spPr>
          <a:xfrm flipV="1">
            <a:off x="457200" y="152400"/>
            <a:ext cx="8229600" cy="122238"/>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r>
              <a:rPr lang="en-US" b="1" dirty="0" smtClean="0"/>
              <a:t>2. The Right of Individual Petition</a:t>
            </a:r>
          </a:p>
          <a:p>
            <a:r>
              <a:rPr lang="en-US" dirty="0" smtClean="0"/>
              <a:t>This is arguably the most revolutionary feature of the ECHR. Under </a:t>
            </a:r>
            <a:r>
              <a:rPr lang="en-US" b="1" dirty="0" smtClean="0"/>
              <a:t>Article 34</a:t>
            </a:r>
            <a:r>
              <a:rPr lang="en-US" dirty="0" smtClean="0"/>
              <a:t>, any individual, non-governmental organization, or group of individuals can lodge a complaint against a member state.</a:t>
            </a:r>
          </a:p>
          <a:p>
            <a:r>
              <a:rPr lang="en-US" b="1" dirty="0" smtClean="0"/>
              <a:t>Direct Access:</a:t>
            </a:r>
            <a:r>
              <a:rPr lang="en-US" dirty="0" smtClean="0"/>
              <a:t> Citizens do not need their government's permission to sue that government in an international forum.</a:t>
            </a:r>
          </a:p>
          <a:p>
            <a:r>
              <a:rPr lang="en-US" b="1" dirty="0" smtClean="0"/>
              <a:t>Prerequisite:</a:t>
            </a:r>
            <a:r>
              <a:rPr lang="en-US" dirty="0" smtClean="0"/>
              <a:t> The applicant must first "exhaust domestic remedies" (take the case through all levels of their national court system first).</a:t>
            </a:r>
          </a:p>
          <a:p>
            <a:endParaRPr lang="en-US" dirty="0"/>
          </a:p>
        </p:txBody>
      </p:sp>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r>
              <a:rPr lang="en-US" b="1" dirty="0" smtClean="0"/>
              <a:t>3. The "Living Instrument" Doctrine</a:t>
            </a:r>
          </a:p>
          <a:p>
            <a:r>
              <a:rPr lang="en-US" dirty="0" smtClean="0"/>
              <a:t>The European Court of Human Rights (</a:t>
            </a:r>
            <a:r>
              <a:rPr lang="en-US" dirty="0" err="1" smtClean="0"/>
              <a:t>ECtHR</a:t>
            </a:r>
            <a:r>
              <a:rPr lang="en-US" dirty="0" smtClean="0"/>
              <a:t>) treats the Convention as a </a:t>
            </a:r>
            <a:r>
              <a:rPr lang="en-US" b="1" dirty="0" smtClean="0"/>
              <a:t>"living instrument"</a:t>
            </a:r>
            <a:r>
              <a:rPr lang="en-US" dirty="0" smtClean="0"/>
              <a:t> which must be interpreted in light of </a:t>
            </a:r>
            <a:r>
              <a:rPr lang="en-US" b="1" dirty="0" smtClean="0"/>
              <a:t>present-day conditions</a:t>
            </a:r>
            <a:r>
              <a:rPr lang="en-US" dirty="0" smtClean="0"/>
              <a:t>.</a:t>
            </a:r>
          </a:p>
          <a:p>
            <a:r>
              <a:rPr lang="en-US" dirty="0" smtClean="0"/>
              <a:t>This allows the Court to protect rights that weren't explicitly envisioned in 1950, such as environmental protections, LGBTQ+ rights, and digital privacy.</a:t>
            </a:r>
          </a:p>
          <a:p>
            <a:r>
              <a:rPr lang="en-US" dirty="0" smtClean="0"/>
              <a:t>It prevents the Convention from becoming an archaic, static historical document.</a:t>
            </a:r>
          </a:p>
          <a:p>
            <a:endParaRPr lang="en-US" dirty="0"/>
          </a:p>
        </p:txBody>
      </p:sp>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22</TotalTime>
  <Words>1844</Words>
  <Application>Microsoft Office PowerPoint</Application>
  <PresentationFormat>On-screen Show (4:3)</PresentationFormat>
  <Paragraphs>96</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Paper</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8</cp:revision>
  <dcterms:created xsi:type="dcterms:W3CDTF">2006-08-16T00:00:00Z</dcterms:created>
  <dcterms:modified xsi:type="dcterms:W3CDTF">2026-02-22T11:17:03Z</dcterms:modified>
</cp:coreProperties>
</file>