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09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Title: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United Nations Human Rights Council </a:t>
            </a:r>
            <a:r>
              <a:rPr lang="en-US" dirty="0" smtClean="0">
                <a:solidFill>
                  <a:schemeClr val="tx1"/>
                </a:solidFill>
              </a:rPr>
              <a:t>(UNHRC)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Subtitle:</a:t>
            </a:r>
            <a:r>
              <a:rPr lang="en-US" dirty="0" smtClean="0">
                <a:solidFill>
                  <a:schemeClr val="tx1"/>
                </a:solidFill>
              </a:rPr>
              <a:t> Strengthening the Global Promotion and Protection of Human Rights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Presented by: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Pranjal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Patiri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Pandu</a:t>
            </a:r>
            <a:r>
              <a:rPr lang="en-US" dirty="0" smtClean="0">
                <a:solidFill>
                  <a:schemeClr val="tx1"/>
                </a:solidFill>
              </a:rPr>
              <a:t> College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Conclusion &amp; Challenges</a:t>
            </a:r>
          </a:p>
          <a:p>
            <a:r>
              <a:rPr lang="en-US" b="1" dirty="0" smtClean="0"/>
              <a:t>Impact:</a:t>
            </a:r>
            <a:r>
              <a:rPr lang="en-US" dirty="0" smtClean="0"/>
              <a:t> Over 1,400 resolutions adopted since 2006.</a:t>
            </a:r>
          </a:p>
          <a:p>
            <a:r>
              <a:rPr lang="en-US" b="1" dirty="0" smtClean="0"/>
              <a:t>Challenges:</a:t>
            </a:r>
            <a:r>
              <a:rPr lang="en-US" dirty="0" smtClean="0"/>
              <a:t> * </a:t>
            </a:r>
            <a:r>
              <a:rPr lang="en-US" b="1" dirty="0" smtClean="0"/>
              <a:t>Politicization:</a:t>
            </a:r>
            <a:r>
              <a:rPr lang="en-US" dirty="0" smtClean="0"/>
              <a:t> Critics argue that "bloc voting" often protects certain nations from scrutiny.</a:t>
            </a:r>
          </a:p>
          <a:p>
            <a:pPr lvl="1"/>
            <a:r>
              <a:rPr lang="en-US" b="1" dirty="0" smtClean="0"/>
              <a:t>Membership:</a:t>
            </a:r>
            <a:r>
              <a:rPr lang="en-US" dirty="0" smtClean="0"/>
              <a:t> Concerns over countries with poor human rights records being elected to the Council.</a:t>
            </a:r>
          </a:p>
          <a:p>
            <a:r>
              <a:rPr lang="en-US" b="1" dirty="0" smtClean="0"/>
              <a:t>Future:</a:t>
            </a:r>
            <a:r>
              <a:rPr lang="en-US" dirty="0" smtClean="0"/>
              <a:t> Strengthening the implementation of recommendations on the ground remains the primary goal.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Introduction &amp; Mission</a:t>
            </a:r>
          </a:p>
          <a:p>
            <a:r>
              <a:rPr lang="en-US" b="1" dirty="0" smtClean="0"/>
              <a:t>Definition:</a:t>
            </a:r>
            <a:r>
              <a:rPr lang="en-US" dirty="0" smtClean="0"/>
              <a:t> The UNHRC is the principal intergovernmental body within the United Nations system responsible for human rights.</a:t>
            </a:r>
          </a:p>
          <a:p>
            <a:r>
              <a:rPr lang="en-US" b="1" dirty="0" smtClean="0"/>
              <a:t>Mission:</a:t>
            </a:r>
            <a:r>
              <a:rPr lang="en-US" dirty="0" smtClean="0"/>
              <a:t> * To promote universal respect for the protection of all human rights and fundamental freedoms.</a:t>
            </a:r>
          </a:p>
          <a:p>
            <a:pPr lvl="1"/>
            <a:r>
              <a:rPr lang="en-US" dirty="0" smtClean="0"/>
              <a:t>To address situations of human rights violations and make recommendations.</a:t>
            </a:r>
          </a:p>
          <a:p>
            <a:r>
              <a:rPr lang="en-US" b="1" dirty="0" smtClean="0"/>
              <a:t>Headquarters:</a:t>
            </a:r>
            <a:r>
              <a:rPr lang="en-US" dirty="0" smtClean="0"/>
              <a:t> United Nations Office at Geneva (UNOG), Switzerland.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Evolution &amp; History</a:t>
            </a:r>
          </a:p>
          <a:p>
            <a:r>
              <a:rPr lang="en-US" b="1" dirty="0" smtClean="0"/>
              <a:t>Established:</a:t>
            </a:r>
            <a:r>
              <a:rPr lang="en-US" dirty="0" smtClean="0"/>
              <a:t> March 15, 2006 (General Assembly Resolution 60/251).</a:t>
            </a:r>
          </a:p>
          <a:p>
            <a:r>
              <a:rPr lang="en-US" b="1" dirty="0" smtClean="0"/>
              <a:t>Predecessor:</a:t>
            </a:r>
            <a:r>
              <a:rPr lang="en-US" dirty="0" smtClean="0"/>
              <a:t> It replaced the </a:t>
            </a:r>
            <a:r>
              <a:rPr lang="en-US" b="1" dirty="0" smtClean="0"/>
              <a:t>UN Commission on Human Rights</a:t>
            </a:r>
            <a:r>
              <a:rPr lang="en-US" dirty="0" smtClean="0"/>
              <a:t> (1946–2006), which faced criticism for excessive "politicization."</a:t>
            </a:r>
          </a:p>
          <a:p>
            <a:r>
              <a:rPr lang="en-US" b="1" dirty="0" smtClean="0"/>
              <a:t>Key Shift:</a:t>
            </a:r>
            <a:r>
              <a:rPr lang="en-US" dirty="0" smtClean="0"/>
              <a:t> Unlike the Commission (a subsidiary of ECOSOC), the Council is a subsidiary organ of the </a:t>
            </a:r>
            <a:r>
              <a:rPr lang="en-US" b="1" dirty="0" smtClean="0"/>
              <a:t>General Assembly</a:t>
            </a:r>
            <a:r>
              <a:rPr lang="en-US" dirty="0" smtClean="0"/>
              <a:t>, giving it higher institutional status and legitimacy.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Membership &amp; Election Process:</a:t>
            </a:r>
          </a:p>
          <a:p>
            <a:endParaRPr lang="en-US" b="1" dirty="0" smtClean="0"/>
          </a:p>
          <a:p>
            <a:r>
              <a:rPr lang="en-US" b="1" dirty="0" smtClean="0"/>
              <a:t>Composition:</a:t>
            </a:r>
            <a:r>
              <a:rPr lang="en-US" dirty="0" smtClean="0"/>
              <a:t> 47 UN Member States.</a:t>
            </a:r>
          </a:p>
          <a:p>
            <a:r>
              <a:rPr lang="en-US" b="1" dirty="0" smtClean="0"/>
              <a:t>Election:</a:t>
            </a:r>
            <a:r>
              <a:rPr lang="en-US" dirty="0" smtClean="0"/>
              <a:t> Members are elected directly and individually by a majority (97 votes) of the UN General Assembly via secret ballot.</a:t>
            </a:r>
          </a:p>
          <a:p>
            <a:r>
              <a:rPr lang="en-US" b="1" dirty="0" smtClean="0"/>
              <a:t>Term Length:</a:t>
            </a:r>
            <a:r>
              <a:rPr lang="en-US" dirty="0" smtClean="0"/>
              <a:t> 3 years (maximum of two consecutive terms).</a:t>
            </a:r>
          </a:p>
          <a:p>
            <a:r>
              <a:rPr lang="en-US" b="1" dirty="0" smtClean="0"/>
              <a:t>Criteria:</a:t>
            </a:r>
            <a:r>
              <a:rPr lang="en-US" dirty="0" smtClean="0"/>
              <a:t> The GA considers a candidate’s contribution to human rights and their voluntary pledges.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Geographic Distribution of Seats</a:t>
            </a:r>
          </a:p>
          <a:p>
            <a:r>
              <a:rPr lang="en-US" dirty="0" smtClean="0"/>
              <a:t>To ensure global representation, seats are allocated as follows: | Regional Group | Number of Seats </a:t>
            </a:r>
          </a:p>
          <a:p>
            <a:r>
              <a:rPr lang="en-US" dirty="0" smtClean="0"/>
              <a:t>African States - 13 </a:t>
            </a:r>
          </a:p>
          <a:p>
            <a:r>
              <a:rPr lang="en-US" dirty="0" smtClean="0"/>
              <a:t>Asia-Pacific States -13 </a:t>
            </a:r>
          </a:p>
          <a:p>
            <a:r>
              <a:rPr lang="en-US" dirty="0" smtClean="0"/>
              <a:t>Latin American &amp; Caribbean States - 8 </a:t>
            </a:r>
          </a:p>
          <a:p>
            <a:r>
              <a:rPr lang="en-US" dirty="0" smtClean="0"/>
              <a:t>Western European &amp; Other States - 7 </a:t>
            </a:r>
          </a:p>
          <a:p>
            <a:r>
              <a:rPr lang="en-US" dirty="0" smtClean="0"/>
              <a:t>Eastern European States -6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b="1" dirty="0" smtClean="0"/>
              <a:t>Key Mechanism I: Universal Periodic Review (UPR)</a:t>
            </a:r>
          </a:p>
          <a:p>
            <a:r>
              <a:rPr lang="en-US" b="1" dirty="0" smtClean="0"/>
              <a:t>The "Peer Review":</a:t>
            </a:r>
            <a:r>
              <a:rPr lang="en-US" dirty="0" smtClean="0"/>
              <a:t> Every 4.5 years, the human rights record of all 193 UN Member States is reviewed.</a:t>
            </a:r>
          </a:p>
          <a:p>
            <a:r>
              <a:rPr lang="en-US" b="1" dirty="0" smtClean="0"/>
              <a:t>Objective:</a:t>
            </a:r>
            <a:r>
              <a:rPr lang="en-US" dirty="0" smtClean="0"/>
              <a:t> To improve the human rights situation on the ground and share best practices.</a:t>
            </a:r>
          </a:p>
          <a:p>
            <a:r>
              <a:rPr lang="en-US" b="1" dirty="0" smtClean="0"/>
              <a:t>Cycle:</a:t>
            </a:r>
            <a:r>
              <a:rPr lang="en-US" dirty="0" smtClean="0"/>
              <a:t> It is a state-driven process where countries receive recommendations from their peers.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Key Mechanism II: Special Procedures</a:t>
            </a:r>
          </a:p>
          <a:p>
            <a:r>
              <a:rPr lang="en-US" b="1" dirty="0" smtClean="0"/>
              <a:t>The "Eyes and Ears":</a:t>
            </a:r>
            <a:r>
              <a:rPr lang="en-US" dirty="0" smtClean="0"/>
              <a:t> Independent human rights experts (Special </a:t>
            </a:r>
            <a:r>
              <a:rPr lang="en-US" dirty="0" err="1" smtClean="0"/>
              <a:t>Rapporteurs</a:t>
            </a:r>
            <a:r>
              <a:rPr lang="en-US" dirty="0" smtClean="0"/>
              <a:t>) who monitor and report on specific country situations or thematic issues.</a:t>
            </a:r>
          </a:p>
          <a:p>
            <a:r>
              <a:rPr lang="en-US" b="1" dirty="0" smtClean="0"/>
              <a:t>Mandates:</a:t>
            </a:r>
            <a:r>
              <a:rPr lang="en-US" dirty="0" smtClean="0"/>
              <a:t> Covers issues like freedom of expression, water and sanitation, and violence against women.</a:t>
            </a:r>
          </a:p>
          <a:p>
            <a:r>
              <a:rPr lang="en-US" b="1" dirty="0" smtClean="0"/>
              <a:t>Independence:</a:t>
            </a:r>
            <a:r>
              <a:rPr lang="en-US" dirty="0" smtClean="0"/>
              <a:t> These experts serve in their personal capacity and are not UN staff.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Complaint Procedure &amp; Advisory Committee</a:t>
            </a:r>
          </a:p>
          <a:p>
            <a:r>
              <a:rPr lang="en-US" b="1" dirty="0" smtClean="0"/>
              <a:t>Complaint Procedure:</a:t>
            </a:r>
            <a:r>
              <a:rPr lang="en-US" dirty="0" smtClean="0"/>
              <a:t> Allows individuals and NGOs to report "consistent patterns of gross and reliably attested violations" of human rights.</a:t>
            </a:r>
          </a:p>
          <a:p>
            <a:r>
              <a:rPr lang="en-US" b="1" dirty="0" smtClean="0"/>
              <a:t>Advisory Committee:</a:t>
            </a:r>
            <a:r>
              <a:rPr lang="en-US" dirty="0" smtClean="0"/>
              <a:t> Functions as the Council’s "think tank," providing expertise and research-based advice on thematic issues.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Regular vs. Special Sessions</a:t>
            </a:r>
          </a:p>
          <a:p>
            <a:r>
              <a:rPr lang="en-US" b="1" dirty="0" smtClean="0"/>
              <a:t>Regular Sessions:</a:t>
            </a:r>
            <a:r>
              <a:rPr lang="en-US" dirty="0" smtClean="0"/>
              <a:t> Held three times a year (March, June, September) for a total of at least 10 weeks.</a:t>
            </a:r>
          </a:p>
          <a:p>
            <a:r>
              <a:rPr lang="en-US" b="1" dirty="0" smtClean="0"/>
              <a:t>Special Sessions:</a:t>
            </a:r>
            <a:r>
              <a:rPr lang="en-US" dirty="0" smtClean="0"/>
              <a:t> Can be convened at any time to address urgent human rights crises or emergencies at the request of one-third of the Council members.</a:t>
            </a:r>
          </a:p>
          <a:p>
            <a:r>
              <a:rPr lang="en-US" b="1" dirty="0" smtClean="0"/>
              <a:t>Urgent Debates:</a:t>
            </a:r>
            <a:r>
              <a:rPr lang="en-US" dirty="0" smtClean="0"/>
              <a:t> Quick discussions on high-profile human rights developments during regular sessions.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</TotalTime>
  <Words>586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</cp:revision>
  <dcterms:created xsi:type="dcterms:W3CDTF">2006-08-16T00:00:00Z</dcterms:created>
  <dcterms:modified xsi:type="dcterms:W3CDTF">2026-02-17T09:53:41Z</dcterms:modified>
</cp:coreProperties>
</file>