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3809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762000"/>
            <a:ext cx="8001000" cy="5562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Title: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International Covenant on Civil and Political Rights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And International Covenant on Economic, Social and Cultural Rights (ICCPR &amp; ICESCR)</a:t>
            </a:r>
          </a:p>
          <a:p>
            <a:r>
              <a:rPr lang="en-US" sz="2400" b="1" dirty="0" smtClean="0">
                <a:solidFill>
                  <a:schemeClr val="tx1"/>
                </a:solidFill>
              </a:rPr>
              <a:t>Subtitle:</a:t>
            </a:r>
            <a:r>
              <a:rPr lang="en-US" sz="2400" dirty="0" smtClean="0">
                <a:solidFill>
                  <a:schemeClr val="tx1"/>
                </a:solidFill>
              </a:rPr>
              <a:t> Understanding the Foundations of International Human Rights Law</a:t>
            </a: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		Presented </a:t>
            </a:r>
            <a:r>
              <a:rPr lang="en-US" sz="2400" b="1" dirty="0" smtClean="0">
                <a:solidFill>
                  <a:schemeClr val="tx1"/>
                </a:solidFill>
              </a:rPr>
              <a:t>by: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Pranjal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Patiri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				Associate </a:t>
            </a:r>
            <a:r>
              <a:rPr lang="en-US" sz="2400" dirty="0" smtClean="0">
                <a:solidFill>
                  <a:schemeClr val="tx1"/>
                </a:solidFill>
              </a:rPr>
              <a:t>Professor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			Department </a:t>
            </a:r>
            <a:r>
              <a:rPr lang="en-US" sz="2400" dirty="0" smtClean="0">
                <a:solidFill>
                  <a:schemeClr val="tx1"/>
                </a:solidFill>
              </a:rPr>
              <a:t>of Political </a:t>
            </a:r>
            <a:r>
              <a:rPr lang="en-US" sz="2400" dirty="0" smtClean="0">
                <a:solidFill>
                  <a:schemeClr val="tx1"/>
                </a:solidFill>
              </a:rPr>
              <a:t>Science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en-US" sz="2400" dirty="0" smtClean="0">
                <a:solidFill>
                  <a:schemeClr val="tx1"/>
                </a:solidFill>
              </a:rPr>
              <a:t>		</a:t>
            </a:r>
            <a:r>
              <a:rPr lang="en-US" sz="2400" dirty="0" err="1" smtClean="0">
                <a:solidFill>
                  <a:schemeClr val="tx1"/>
                </a:solidFill>
              </a:rPr>
              <a:t>Pandu</a:t>
            </a:r>
            <a:r>
              <a:rPr lang="en-US" sz="2400" dirty="0" smtClean="0">
                <a:solidFill>
                  <a:schemeClr val="tx1"/>
                </a:solidFill>
              </a:rPr>
              <a:t> College</a:t>
            </a:r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Rights under ICCPR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International Covenant on Civil and Political Rights (ICCPR)</a:t>
            </a:r>
            <a:r>
              <a:rPr lang="en-US" dirty="0" smtClean="0"/>
              <a:t> protects a broad range of liberties. A key feature of the ICCPR is the distinction between rights that can be temporarily suspended during a national emergency and those that are "absolute."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1. Protection of Physical Integrity</a:t>
            </a:r>
          </a:p>
          <a:p>
            <a:r>
              <a:rPr lang="en-US" dirty="0" smtClean="0"/>
              <a:t>These rights protect the individual from the most severe forms of state violence and coercion.</a:t>
            </a:r>
          </a:p>
          <a:p>
            <a:r>
              <a:rPr lang="en-US" b="1" dirty="0" smtClean="0"/>
              <a:t>Article 6 (Right to Life):</a:t>
            </a:r>
            <a:r>
              <a:rPr lang="en-US" dirty="0" smtClean="0"/>
              <a:t> Recognizes the inherent right to life. It limits the death penalty to the "most serious crimes" and forbids it for minors and pregnant women.</a:t>
            </a:r>
          </a:p>
          <a:p>
            <a:r>
              <a:rPr lang="en-US" b="1" dirty="0" smtClean="0"/>
              <a:t>Article 7 (Freedom from Torture):</a:t>
            </a:r>
            <a:r>
              <a:rPr lang="en-US" dirty="0" smtClean="0"/>
              <a:t> An absolute prohibition against torture or cruel, inhuman, or degrading treatment or punishment. It explicitly forbids medical or scientific experimentation without consent.</a:t>
            </a:r>
          </a:p>
          <a:p>
            <a:r>
              <a:rPr lang="en-US" b="1" dirty="0" smtClean="0"/>
              <a:t>Article 8 (Prohibition of Slavery):</a:t>
            </a:r>
            <a:r>
              <a:rPr lang="en-US" dirty="0" smtClean="0"/>
              <a:t> Prohibits slavery, the slave trade, and servitude in all forms. It also prohibits forced or compulsory labor (with exceptions for military or emergency service).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2. Liberty and Security of the Person</a:t>
            </a:r>
          </a:p>
          <a:p>
            <a:r>
              <a:rPr lang="en-US" dirty="0" smtClean="0"/>
              <a:t>These rights ensure that the state follows the rule of law when dealing with an individual's physical freedom.</a:t>
            </a:r>
          </a:p>
          <a:p>
            <a:r>
              <a:rPr lang="en-US" b="1" dirty="0" smtClean="0"/>
              <a:t>Article 9 (Arbitrary Arrest):</a:t>
            </a:r>
            <a:r>
              <a:rPr lang="en-US" dirty="0" smtClean="0"/>
              <a:t> Everyone has the right to liberty. Any arrest must be according to law, and the person must be informed of the reasons promptly.</a:t>
            </a:r>
          </a:p>
          <a:p>
            <a:r>
              <a:rPr lang="en-US" b="1" dirty="0" smtClean="0"/>
              <a:t>Article 10 (Humane Treatment):</a:t>
            </a:r>
            <a:r>
              <a:rPr lang="en-US" dirty="0" smtClean="0"/>
              <a:t> All persons deprived of their liberty (prisoners) must be treated with humanity and respect for their inherent dignity.</a:t>
            </a:r>
          </a:p>
          <a:p>
            <a:r>
              <a:rPr lang="en-US" b="1" dirty="0" smtClean="0"/>
              <a:t>Article 11 (Debt Imprisonment):</a:t>
            </a:r>
            <a:r>
              <a:rPr lang="en-US" dirty="0" smtClean="0"/>
              <a:t> Prohibits imprisonment merely for the inability to fulfill a contractual obligation.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3. Procedural Fairness and the Rule of Law</a:t>
            </a:r>
          </a:p>
          <a:p>
            <a:r>
              <a:rPr lang="en-US" b="1" dirty="0" smtClean="0"/>
              <a:t>Article 14 (Right to a Fair Trial):</a:t>
            </a:r>
            <a:r>
              <a:rPr lang="en-US" dirty="0" smtClean="0"/>
              <a:t> Guarantees equality before courts, the presumption of innocence, and the right to a public hearing by a competent, independent, and impartial tribunal.</a:t>
            </a:r>
          </a:p>
          <a:p>
            <a:r>
              <a:rPr lang="en-US" b="1" dirty="0" smtClean="0"/>
              <a:t>Article 15 (Non-Retroactivity):</a:t>
            </a:r>
            <a:r>
              <a:rPr lang="en-US" dirty="0" smtClean="0"/>
              <a:t> You cannot be convicted for an act that was not a crime at the time it was committed (</a:t>
            </a:r>
            <a:r>
              <a:rPr lang="en-US" b="1" dirty="0" err="1" smtClean="0"/>
              <a:t>nullum</a:t>
            </a:r>
            <a:r>
              <a:rPr lang="en-US" b="1" dirty="0" smtClean="0"/>
              <a:t> </a:t>
            </a:r>
            <a:r>
              <a:rPr lang="en-US" b="1" dirty="0" err="1" smtClean="0"/>
              <a:t>crimen</a:t>
            </a:r>
            <a:r>
              <a:rPr lang="en-US" b="1" dirty="0" smtClean="0"/>
              <a:t> sine </a:t>
            </a:r>
            <a:r>
              <a:rPr lang="en-US" b="1" dirty="0" err="1" smtClean="0"/>
              <a:t>lege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Article 16 (Legal Recognition):</a:t>
            </a:r>
            <a:r>
              <a:rPr lang="en-US" dirty="0" smtClean="0"/>
              <a:t> Everyone has the right to recognition everywhere as a person before the law.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4. Fundamental Freedoms</a:t>
            </a:r>
          </a:p>
          <a:p>
            <a:r>
              <a:rPr lang="en-US" dirty="0" smtClean="0"/>
              <a:t>These rights protect the "inner" life of the individual and their ability to interact with society.</a:t>
            </a:r>
          </a:p>
          <a:p>
            <a:r>
              <a:rPr lang="en-US" b="1" dirty="0" smtClean="0"/>
              <a:t>Article 17 (Privacy):</a:t>
            </a:r>
            <a:r>
              <a:rPr lang="en-US" dirty="0" smtClean="0"/>
              <a:t> Protection against arbitrary or unlawful interference with privacy, family, home, or correspondence.</a:t>
            </a:r>
          </a:p>
          <a:p>
            <a:r>
              <a:rPr lang="en-US" b="1" dirty="0" smtClean="0"/>
              <a:t>Article 18 (Freedom of Thought &amp; Religion):</a:t>
            </a:r>
            <a:r>
              <a:rPr lang="en-US" dirty="0" smtClean="0"/>
              <a:t> Freedom to have or adopt a religion or belief of one's choice and to manifest it in worship and practice.</a:t>
            </a:r>
          </a:p>
          <a:p>
            <a:r>
              <a:rPr lang="en-US" b="1" dirty="0" smtClean="0"/>
              <a:t>Article 19 (Freedom of Expression):</a:t>
            </a:r>
            <a:r>
              <a:rPr lang="en-US" dirty="0" smtClean="0"/>
              <a:t> The right to hold opinions without interference and the freedom to seek, receive, and impart information of all kinds.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Political and Collective Rights</a:t>
            </a:r>
          </a:p>
          <a:p>
            <a:r>
              <a:rPr lang="en-US" b="1" dirty="0" smtClean="0"/>
              <a:t>Article 21 &amp; 22 (Assembly &amp; Association):</a:t>
            </a:r>
            <a:r>
              <a:rPr lang="en-US" dirty="0" smtClean="0"/>
              <a:t> The right to peaceful assembly and freedom of association, including the right to form and join trade unions.</a:t>
            </a:r>
          </a:p>
          <a:p>
            <a:r>
              <a:rPr lang="en-US" b="1" dirty="0" smtClean="0"/>
              <a:t>Article 25 (Political Participation):</a:t>
            </a:r>
            <a:r>
              <a:rPr lang="en-US" dirty="0" smtClean="0"/>
              <a:t> The right to take part in public affairs, to vote, and to be elected in genuine periodic elections.</a:t>
            </a:r>
          </a:p>
          <a:p>
            <a:r>
              <a:rPr lang="en-US" b="1" dirty="0" smtClean="0"/>
              <a:t>Article 27 (Minority Rights):</a:t>
            </a:r>
            <a:r>
              <a:rPr lang="en-US" dirty="0" smtClean="0"/>
              <a:t> Protects the rights of ethnic, religious, or linguistic minorities to enjoy their own culture, profess their own religion, and use their own language.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Important: Non-</a:t>
            </a:r>
            <a:r>
              <a:rPr lang="en-US" b="1" dirty="0" err="1" smtClean="0"/>
              <a:t>Derogable</a:t>
            </a:r>
            <a:r>
              <a:rPr lang="en-US" b="1" dirty="0" smtClean="0"/>
              <a:t> Rights (Article 4)</a:t>
            </a:r>
          </a:p>
          <a:p>
            <a:r>
              <a:rPr lang="en-US" dirty="0" smtClean="0"/>
              <a:t>Even in a "public emergency which threatens the life of the nation," certain rights </a:t>
            </a:r>
            <a:r>
              <a:rPr lang="en-US" b="1" dirty="0" smtClean="0"/>
              <a:t>cannot</a:t>
            </a:r>
            <a:r>
              <a:rPr lang="en-US" dirty="0" smtClean="0"/>
              <a:t> be suspended. These include:</a:t>
            </a:r>
          </a:p>
          <a:p>
            <a:r>
              <a:rPr lang="en-US" b="1" dirty="0" smtClean="0"/>
              <a:t>Article 6</a:t>
            </a:r>
            <a:r>
              <a:rPr lang="en-US" dirty="0" smtClean="0"/>
              <a:t> (Right to Life)</a:t>
            </a:r>
          </a:p>
          <a:p>
            <a:r>
              <a:rPr lang="en-US" b="1" dirty="0" smtClean="0"/>
              <a:t>Article 7</a:t>
            </a:r>
            <a:r>
              <a:rPr lang="en-US" dirty="0" smtClean="0"/>
              <a:t> (Freedom from Torture)</a:t>
            </a:r>
          </a:p>
          <a:p>
            <a:r>
              <a:rPr lang="en-US" b="1" dirty="0" smtClean="0"/>
              <a:t>Article 8</a:t>
            </a:r>
            <a:r>
              <a:rPr lang="en-US" dirty="0" smtClean="0"/>
              <a:t> (Freedom from Slavery)</a:t>
            </a:r>
          </a:p>
          <a:p>
            <a:r>
              <a:rPr lang="en-US" b="1" dirty="0" smtClean="0"/>
              <a:t>Article 11</a:t>
            </a:r>
            <a:r>
              <a:rPr lang="en-US" dirty="0" smtClean="0"/>
              <a:t> (Imprisonment for Debt)</a:t>
            </a:r>
          </a:p>
          <a:p>
            <a:r>
              <a:rPr lang="en-US" b="1" dirty="0" smtClean="0"/>
              <a:t>Article 15</a:t>
            </a:r>
            <a:r>
              <a:rPr lang="en-US" dirty="0" smtClean="0"/>
              <a:t> (Retroactive Laws)</a:t>
            </a:r>
          </a:p>
          <a:p>
            <a:r>
              <a:rPr lang="en-US" b="1" dirty="0" smtClean="0"/>
              <a:t>Article 16</a:t>
            </a:r>
            <a:r>
              <a:rPr lang="en-US" dirty="0" smtClean="0"/>
              <a:t> (Recognition as a Person)</a:t>
            </a:r>
          </a:p>
          <a:p>
            <a:r>
              <a:rPr lang="en-US" b="1" dirty="0" smtClean="0"/>
              <a:t>Article 18</a:t>
            </a:r>
            <a:r>
              <a:rPr lang="en-US" dirty="0" smtClean="0"/>
              <a:t> (Freedom of Religion)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ICESCP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International Covenant on Economic, Social and Cultural Rights (ICESCR)</a:t>
            </a:r>
            <a:r>
              <a:rPr lang="en-US" dirty="0" smtClean="0"/>
              <a:t> is the "sister treaty" to the ICCPR. While the ICCPR focuses on individual liberties, the ICESCR focuses on the </a:t>
            </a:r>
            <a:r>
              <a:rPr lang="en-US" b="1" dirty="0" smtClean="0"/>
              <a:t>well-being and social security</a:t>
            </a:r>
            <a:r>
              <a:rPr lang="en-US" dirty="0" smtClean="0"/>
              <a:t> of the individual.</a:t>
            </a:r>
          </a:p>
          <a:p>
            <a:r>
              <a:rPr lang="en-US" dirty="0" smtClean="0"/>
              <a:t>It represents "second-generation" human rights, which require the state to actively intervene and provide resources to ensure a dignified life.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1. Core Philosophy: Progressive Realization</a:t>
            </a:r>
          </a:p>
          <a:p>
            <a:r>
              <a:rPr lang="en-US" dirty="0" smtClean="0"/>
              <a:t>The most important legal distinction of the ICESCR is found in </a:t>
            </a:r>
            <a:r>
              <a:rPr lang="en-US" b="1" dirty="0" smtClean="0"/>
              <a:t>Article 2(1)</a:t>
            </a:r>
            <a:r>
              <a:rPr lang="en-US" dirty="0" smtClean="0"/>
              <a:t>. Unlike the ICCPR, which demands immediate action, the ICESCR acknowledges that many countries lack the funds to provide instant healthcare or housing for all.</a:t>
            </a:r>
          </a:p>
          <a:p>
            <a:r>
              <a:rPr lang="en-US" b="1" dirty="0" smtClean="0"/>
              <a:t>Progressive Realization:</a:t>
            </a:r>
            <a:r>
              <a:rPr lang="en-US" dirty="0" smtClean="0"/>
              <a:t> States must "take steps... to the maximum of its available resources" to achieve the full realization of these rights over time.</a:t>
            </a:r>
          </a:p>
          <a:p>
            <a:r>
              <a:rPr lang="en-US" b="1" dirty="0" smtClean="0"/>
              <a:t>Non-Retrogression:</a:t>
            </a:r>
            <a:r>
              <a:rPr lang="en-US" dirty="0" smtClean="0"/>
              <a:t> Once a level of protection is achieved (e.g., free primary education), the state is generally prohibited from taking backward steps.</a:t>
            </a:r>
          </a:p>
          <a:p>
            <a:r>
              <a:rPr lang="en-US" b="1" dirty="0" smtClean="0"/>
              <a:t>Minimum Core Obligations:</a:t>
            </a:r>
            <a:r>
              <a:rPr lang="en-US" dirty="0" smtClean="0"/>
              <a:t> Despite the "progressive" nature, the Committee argues states have a "minimum core" duty to ensure at least subsistence levels of each right.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2. Structural Overview</a:t>
            </a:r>
          </a:p>
          <a:p>
            <a:r>
              <a:rPr lang="en-US" dirty="0" smtClean="0"/>
              <a:t>The Covenant consists of 31 Articles divided into five parts:</a:t>
            </a:r>
          </a:p>
          <a:p>
            <a:r>
              <a:rPr lang="en-US" b="1" dirty="0" smtClean="0"/>
              <a:t>Part I (Article 1):</a:t>
            </a:r>
            <a:r>
              <a:rPr lang="en-US" dirty="0" smtClean="0"/>
              <a:t> Identical to the ICCPR; guarantees the </a:t>
            </a:r>
            <a:r>
              <a:rPr lang="en-US" b="1" dirty="0" smtClean="0"/>
              <a:t>Right to Self-Determination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Part II (Articles 2–5):</a:t>
            </a:r>
            <a:r>
              <a:rPr lang="en-US" dirty="0" smtClean="0"/>
              <a:t> General obligations. States must guarantee these rights without discrimination and ensure the equal right of men and women to enjoy them.</a:t>
            </a:r>
          </a:p>
          <a:p>
            <a:r>
              <a:rPr lang="en-US" b="1" dirty="0" smtClean="0"/>
              <a:t>Part III (Articles 6–15):</a:t>
            </a:r>
            <a:r>
              <a:rPr lang="en-US" dirty="0" smtClean="0"/>
              <a:t> The </a:t>
            </a:r>
            <a:r>
              <a:rPr lang="en-US" b="1" dirty="0" smtClean="0"/>
              <a:t>Substantive Rights</a:t>
            </a:r>
            <a:r>
              <a:rPr lang="en-US" dirty="0" smtClean="0"/>
              <a:t> (Work, Health, Education, etc.).</a:t>
            </a:r>
          </a:p>
          <a:p>
            <a:r>
              <a:rPr lang="en-US" b="1" dirty="0" smtClean="0"/>
              <a:t>Part IV (Articles 16–25):</a:t>
            </a:r>
            <a:r>
              <a:rPr lang="en-US" dirty="0" smtClean="0"/>
              <a:t> Administrative and reporting procedures.</a:t>
            </a:r>
          </a:p>
          <a:p>
            <a:r>
              <a:rPr lang="en-US" b="1" dirty="0" smtClean="0"/>
              <a:t>Part V (Articles 26–31):</a:t>
            </a:r>
            <a:r>
              <a:rPr lang="en-US" dirty="0" smtClean="0"/>
              <a:t> Ratification, entry into force, and amendment procedures.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historical journey of the </a:t>
            </a:r>
            <a:r>
              <a:rPr lang="en-US" b="1" dirty="0" smtClean="0"/>
              <a:t>ICCPR</a:t>
            </a:r>
            <a:r>
              <a:rPr lang="en-US" dirty="0" smtClean="0"/>
              <a:t> and </a:t>
            </a:r>
            <a:r>
              <a:rPr lang="en-US" b="1" dirty="0" smtClean="0"/>
              <a:t>ICESCR</a:t>
            </a:r>
            <a:r>
              <a:rPr lang="en-US" dirty="0" smtClean="0"/>
              <a:t> is a fascinating study of post-WWII idealism meeting Cold War realism. While they were originally intended to be a single document, global politics split them into the "Twin Covenants."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3. Substantive Rights (The "Big Five")</a:t>
            </a:r>
          </a:p>
          <a:p>
            <a:r>
              <a:rPr lang="en-US" b="1" dirty="0" smtClean="0"/>
              <a:t>A. Rights Related to Work (Articles 6–8)</a:t>
            </a:r>
          </a:p>
          <a:p>
            <a:r>
              <a:rPr lang="en-US" b="1" dirty="0" smtClean="0"/>
              <a:t>Right to Work:</a:t>
            </a:r>
            <a:r>
              <a:rPr lang="en-US" dirty="0" smtClean="0"/>
              <a:t> The opportunity to earn a living by work freely chosen or accepted.</a:t>
            </a:r>
          </a:p>
          <a:p>
            <a:r>
              <a:rPr lang="en-US" b="1" dirty="0" smtClean="0"/>
              <a:t>Just and Favorable Conditions:</a:t>
            </a:r>
            <a:r>
              <a:rPr lang="en-US" dirty="0" smtClean="0"/>
              <a:t> Fair wages, safe/healthy working conditions, and equal pay for equal work.</a:t>
            </a:r>
          </a:p>
          <a:p>
            <a:r>
              <a:rPr lang="en-US" b="1" dirty="0" smtClean="0"/>
              <a:t>Trade Unions:</a:t>
            </a:r>
            <a:r>
              <a:rPr lang="en-US" dirty="0" smtClean="0"/>
              <a:t> The right to form and join trade unions and the right to strike.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B. Right to Social Security (Article 9)</a:t>
            </a:r>
          </a:p>
          <a:p>
            <a:r>
              <a:rPr lang="en-US" dirty="0" smtClean="0"/>
              <a:t>Ensures that everyone has access to social insurance, especially in cases of unemployment, old age, or disability.</a:t>
            </a:r>
          </a:p>
          <a:p>
            <a:r>
              <a:rPr lang="en-US" b="1" dirty="0" smtClean="0"/>
              <a:t>C. Protection of the Family (Article 10)</a:t>
            </a:r>
          </a:p>
          <a:p>
            <a:r>
              <a:rPr lang="en-US" dirty="0" smtClean="0"/>
              <a:t>Protection and assistance to the family as the "natural and fundamental group unit of society."</a:t>
            </a:r>
          </a:p>
          <a:p>
            <a:r>
              <a:rPr lang="en-US" dirty="0" smtClean="0"/>
              <a:t>Special protection for mothers before and after childbirth and protection of children from exploitation.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D. Right to an Adequate Standard of Living (Article 11)</a:t>
            </a:r>
          </a:p>
          <a:p>
            <a:r>
              <a:rPr lang="en-US" dirty="0" smtClean="0"/>
              <a:t>This is a "umbrella" article that includes:</a:t>
            </a:r>
          </a:p>
          <a:p>
            <a:pPr lvl="1"/>
            <a:r>
              <a:rPr lang="en-US" dirty="0" smtClean="0"/>
              <a:t>The right to </a:t>
            </a:r>
            <a:r>
              <a:rPr lang="en-US" b="1" dirty="0" smtClean="0"/>
              <a:t>Adequate Food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right to </a:t>
            </a:r>
            <a:r>
              <a:rPr lang="en-US" b="1" dirty="0" smtClean="0"/>
              <a:t>Adequate Clothing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right to </a:t>
            </a:r>
            <a:r>
              <a:rPr lang="en-US" b="1" dirty="0" smtClean="0"/>
              <a:t>Adequate Housing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E. Health, Education, and Culture (Articles 12–15)</a:t>
            </a:r>
          </a:p>
          <a:p>
            <a:r>
              <a:rPr lang="en-US" b="1" dirty="0" smtClean="0"/>
              <a:t>Article 12:</a:t>
            </a:r>
            <a:r>
              <a:rPr lang="en-US" dirty="0" smtClean="0"/>
              <a:t> The right to the "highest attainable standard of physical and mental health."</a:t>
            </a:r>
          </a:p>
          <a:p>
            <a:r>
              <a:rPr lang="en-US" b="1" dirty="0" smtClean="0"/>
              <a:t>Article 13 &amp; 14:</a:t>
            </a:r>
            <a:r>
              <a:rPr lang="en-US" dirty="0" smtClean="0"/>
              <a:t> The right to </a:t>
            </a:r>
            <a:r>
              <a:rPr lang="en-US" b="1" dirty="0" smtClean="0"/>
              <a:t>Education</a:t>
            </a:r>
            <a:r>
              <a:rPr lang="en-US" dirty="0" smtClean="0"/>
              <a:t>. Primary education must be compulsory and free; secondary and higher education should be made progressively free.</a:t>
            </a:r>
          </a:p>
          <a:p>
            <a:r>
              <a:rPr lang="en-US" b="1" dirty="0" smtClean="0"/>
              <a:t>Article 15:</a:t>
            </a:r>
            <a:r>
              <a:rPr lang="en-US" dirty="0" smtClean="0"/>
              <a:t> The right to participate in </a:t>
            </a:r>
            <a:r>
              <a:rPr lang="en-US" b="1" dirty="0" smtClean="0"/>
              <a:t>Cultural Life</a:t>
            </a:r>
            <a:r>
              <a:rPr lang="en-US" dirty="0" smtClean="0"/>
              <a:t> and enjoy the benefits of scientific progress.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4. The Monitoring Body: CESCR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Committee on Economic, Social and Cultural Rights (CESCR)</a:t>
            </a:r>
            <a:r>
              <a:rPr lang="en-US" dirty="0" smtClean="0"/>
              <a:t> is the body of 18 independent experts that monitors implementation.</a:t>
            </a:r>
          </a:p>
          <a:p>
            <a:r>
              <a:rPr lang="en-US" b="1" dirty="0" smtClean="0"/>
              <a:t>Reporting:</a:t>
            </a:r>
            <a:r>
              <a:rPr lang="en-US" dirty="0" smtClean="0"/>
              <a:t> States must submit reports every five years.</a:t>
            </a:r>
          </a:p>
          <a:p>
            <a:r>
              <a:rPr lang="en-US" b="1" dirty="0" smtClean="0"/>
              <a:t>Optional Protocol (2008):</a:t>
            </a:r>
            <a:r>
              <a:rPr lang="en-US" dirty="0" smtClean="0"/>
              <a:t> This was a major milestone. It allows individuals to bring complaints to the Committee if they believe their rights under the ICESCR have been violated (provided they have exhausted domestic remedies)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Key Rights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1. Rights Related to the Labor Market (Articles 6, 7, &amp; 8)</a:t>
            </a:r>
          </a:p>
          <a:p>
            <a:r>
              <a:rPr lang="en-US" dirty="0" smtClean="0"/>
              <a:t>These rights ensure that work is not just a means of survival but a dignified activity.</a:t>
            </a:r>
          </a:p>
          <a:p>
            <a:r>
              <a:rPr lang="en-US" b="1" dirty="0" smtClean="0"/>
              <a:t>The Right to Work:</a:t>
            </a:r>
            <a:r>
              <a:rPr lang="en-US" dirty="0" smtClean="0"/>
              <a:t> Not just having a job, but the right to "freely chosen" work and the state's duty to provide vocational training and employment steadying.</a:t>
            </a:r>
          </a:p>
          <a:p>
            <a:r>
              <a:rPr lang="en-US" b="1" dirty="0" smtClean="0"/>
              <a:t>Just and Favorable Conditions:</a:t>
            </a:r>
            <a:r>
              <a:rPr lang="en-US" dirty="0" smtClean="0"/>
              <a:t> This includes:</a:t>
            </a:r>
          </a:p>
          <a:p>
            <a:pPr lvl="1"/>
            <a:r>
              <a:rPr lang="en-US" b="1" dirty="0" smtClean="0"/>
              <a:t>Fair Wages:</a:t>
            </a:r>
            <a:r>
              <a:rPr lang="en-US" dirty="0" smtClean="0"/>
              <a:t> Remuneration that provides a decent living for workers and their families.</a:t>
            </a:r>
          </a:p>
          <a:p>
            <a:pPr lvl="1"/>
            <a:r>
              <a:rPr lang="en-US" b="1" dirty="0" smtClean="0"/>
              <a:t>Equal Pay for Equal Work:</a:t>
            </a:r>
            <a:r>
              <a:rPr lang="en-US" dirty="0" smtClean="0"/>
              <a:t> Specifically emphasizing no distinction for women.</a:t>
            </a:r>
          </a:p>
          <a:p>
            <a:pPr lvl="1"/>
            <a:r>
              <a:rPr lang="en-US" b="1" dirty="0" smtClean="0"/>
              <a:t>Safe and Healthy Working Conditions.</a:t>
            </a:r>
            <a:endParaRPr lang="en-US" dirty="0" smtClean="0"/>
          </a:p>
          <a:p>
            <a:pPr lvl="1"/>
            <a:r>
              <a:rPr lang="en-US" b="1" dirty="0" smtClean="0"/>
              <a:t>Rest and Leisure:</a:t>
            </a:r>
            <a:r>
              <a:rPr lang="en-US" dirty="0" smtClean="0"/>
              <a:t> Reasonable limitation of working hours and periodic holidays with pay.</a:t>
            </a:r>
          </a:p>
          <a:p>
            <a:r>
              <a:rPr lang="en-US" b="1" dirty="0" smtClean="0"/>
              <a:t>Trade Union Rights:</a:t>
            </a:r>
            <a:r>
              <a:rPr lang="en-US" dirty="0" smtClean="0"/>
              <a:t> The right to form and join unions, and crucially, the </a:t>
            </a:r>
            <a:r>
              <a:rPr lang="en-US" b="1" dirty="0" smtClean="0"/>
              <a:t>right to strike</a:t>
            </a:r>
            <a:r>
              <a:rPr lang="en-US" dirty="0" smtClean="0"/>
              <a:t> (provided it follows national laws).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2. The Right to Social Security (Article 9)</a:t>
            </a:r>
          </a:p>
          <a:p>
            <a:r>
              <a:rPr lang="en-US" dirty="0" smtClean="0"/>
              <a:t>The Covenant recognizes the right of everyone to social security, including </a:t>
            </a:r>
            <a:r>
              <a:rPr lang="en-US" b="1" dirty="0" smtClean="0"/>
              <a:t>social insurance</a:t>
            </a:r>
            <a:r>
              <a:rPr lang="en-US" dirty="0" smtClean="0"/>
              <a:t>. This is meant to protect people against the risks of sickness, disability, maternity, employment injury, unemployment, or old age.</a:t>
            </a:r>
          </a:p>
          <a:p>
            <a:r>
              <a:rPr lang="en-US" b="1" dirty="0" smtClean="0"/>
              <a:t>3. Protection of the Family and Children (Article 10)</a:t>
            </a:r>
          </a:p>
          <a:p>
            <a:r>
              <a:rPr lang="en-US" b="1" dirty="0" smtClean="0"/>
              <a:t>The Family Unit:</a:t>
            </a:r>
            <a:r>
              <a:rPr lang="en-US" dirty="0" smtClean="0"/>
              <a:t> Should be accorded the "widest possible protection and assistance."</a:t>
            </a:r>
          </a:p>
          <a:p>
            <a:r>
              <a:rPr lang="en-US" b="1" dirty="0" smtClean="0"/>
              <a:t>Maternity Protection:</a:t>
            </a:r>
            <a:r>
              <a:rPr lang="en-US" dirty="0" smtClean="0"/>
              <a:t> Special protection for mothers during a reasonable period before and after childbirth, including paid leave or leave with adequate social security benefits.</a:t>
            </a:r>
          </a:p>
          <a:p>
            <a:r>
              <a:rPr lang="en-US" b="1" dirty="0" smtClean="0"/>
              <a:t>Children and Young Persons:</a:t>
            </a:r>
            <a:r>
              <a:rPr lang="en-US" dirty="0" smtClean="0"/>
              <a:t> Protection from economic and social exploitation. States must set age limits below which child labor is prohibited and punishable by law.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4. The Right to an Adequate Standard of Living (Article 11)</a:t>
            </a:r>
          </a:p>
          <a:p>
            <a:r>
              <a:rPr lang="en-US" dirty="0" smtClean="0"/>
              <a:t>This is often considered the "heart" of the ICESCR. It guarantees:</a:t>
            </a:r>
          </a:p>
          <a:p>
            <a:r>
              <a:rPr lang="en-US" b="1" dirty="0" smtClean="0"/>
              <a:t>Adequate Food:</a:t>
            </a:r>
            <a:r>
              <a:rPr lang="en-US" dirty="0" smtClean="0"/>
              <a:t> Not just calories, but "the fundamental right of everyone to be free from hunger."</a:t>
            </a:r>
          </a:p>
          <a:p>
            <a:r>
              <a:rPr lang="en-US" b="1" dirty="0" smtClean="0"/>
              <a:t>Adequate Housing:</a:t>
            </a:r>
            <a:r>
              <a:rPr lang="en-US" dirty="0" smtClean="0"/>
              <a:t> Protection against forced evictions and the right to live somewhere in security, peace, and dignity.</a:t>
            </a:r>
          </a:p>
          <a:p>
            <a:r>
              <a:rPr lang="en-US" b="1" dirty="0" smtClean="0"/>
              <a:t>Continuous Improvement of Living Conditions:</a:t>
            </a:r>
            <a:r>
              <a:rPr lang="en-US" dirty="0" smtClean="0"/>
              <a:t> The state must actively work to make things better, not just maintain the status quo.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5. Rights to Health and Education (Articles 12, 13, &amp; 14)</a:t>
            </a:r>
          </a:p>
          <a:p>
            <a:r>
              <a:rPr lang="en-US" b="1" dirty="0" smtClean="0"/>
              <a:t>Right to Health:</a:t>
            </a:r>
            <a:r>
              <a:rPr lang="en-US" dirty="0" smtClean="0"/>
              <a:t> Defined as the "highest attainable standard of physical and mental health." This includes reducing infant mortality, improving environmental hygiene, and creating conditions that assure medical service to all.</a:t>
            </a:r>
          </a:p>
          <a:p>
            <a:r>
              <a:rPr lang="en-US" b="1" dirty="0" smtClean="0"/>
              <a:t>Right to Education:</a:t>
            </a:r>
            <a:r>
              <a:rPr lang="en-US" dirty="0" smtClean="0"/>
              <a:t> * </a:t>
            </a:r>
            <a:r>
              <a:rPr lang="en-US" b="1" dirty="0" smtClean="0"/>
              <a:t>Primary Education:</a:t>
            </a:r>
            <a:r>
              <a:rPr lang="en-US" dirty="0" smtClean="0"/>
              <a:t> Must be compulsory and available free to all.</a:t>
            </a:r>
          </a:p>
          <a:p>
            <a:pPr lvl="1"/>
            <a:r>
              <a:rPr lang="en-US" b="1" dirty="0" smtClean="0"/>
              <a:t>Secondary/Higher Education:</a:t>
            </a:r>
            <a:r>
              <a:rPr lang="en-US" dirty="0" smtClean="0"/>
              <a:t> Must be made generally available and accessible by every appropriate means, particularly the progressive introduction of free education.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6. Cultural and Scientific Rights (Article 15)</a:t>
            </a:r>
          </a:p>
          <a:p>
            <a:r>
              <a:rPr lang="en-US" b="1" dirty="0" smtClean="0"/>
              <a:t>Cultural Life:</a:t>
            </a:r>
            <a:r>
              <a:rPr lang="en-US" dirty="0" smtClean="0"/>
              <a:t> The right to take part in the cultural life of the community.</a:t>
            </a:r>
          </a:p>
          <a:p>
            <a:r>
              <a:rPr lang="en-US" b="1" dirty="0" smtClean="0"/>
              <a:t>Scientific Progress:</a:t>
            </a:r>
            <a:r>
              <a:rPr lang="en-US" dirty="0" smtClean="0"/>
              <a:t> The right to enjoy the benefits of scientific progress and its applications.</a:t>
            </a:r>
          </a:p>
          <a:p>
            <a:r>
              <a:rPr lang="en-US" b="1" dirty="0" smtClean="0"/>
              <a:t>Intellectual Property:</a:t>
            </a:r>
            <a:r>
              <a:rPr lang="en-US" dirty="0" smtClean="0"/>
              <a:t> The right of authors to benefit from the protection of the moral and material interests resulting from any scientific, literary, or artistic production.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b="1" dirty="0" smtClean="0"/>
              <a:t>1. The Post-WWII Impulse (1945–1948)</a:t>
            </a:r>
          </a:p>
          <a:p>
            <a:r>
              <a:rPr lang="en-US" dirty="0" smtClean="0"/>
              <a:t>After the atrocities of World War II, the newly formed United Nations sought to create an "International Bill of Rights."</a:t>
            </a:r>
          </a:p>
          <a:p>
            <a:r>
              <a:rPr lang="en-US" b="1" dirty="0" smtClean="0"/>
              <a:t>The UN Charter (1945):</a:t>
            </a:r>
            <a:r>
              <a:rPr lang="en-US" dirty="0" smtClean="0"/>
              <a:t> Established the promotion of human rights as a core purpose of the UN.</a:t>
            </a:r>
          </a:p>
          <a:p>
            <a:endParaRPr lang="en-US" dirty="0" smtClean="0"/>
          </a:p>
          <a:p>
            <a:r>
              <a:rPr lang="en-US" b="1" dirty="0" smtClean="0"/>
              <a:t>The UDHR (1948):</a:t>
            </a:r>
            <a:r>
              <a:rPr lang="en-US" dirty="0" smtClean="0"/>
              <a:t> The Universal Declaration of Human Rights was adopted as a statement of principles. However, the UDHR was a declaration (soft law), meaning it was not legally binding. The goal was to quickly draft a </a:t>
            </a:r>
            <a:r>
              <a:rPr lang="en-US" b="1" dirty="0" smtClean="0"/>
              <a:t>Covenant</a:t>
            </a:r>
            <a:r>
              <a:rPr lang="en-US" dirty="0" smtClean="0"/>
              <a:t> (hard law) that states would be legally obligated to follow.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2. The Great Ideological Divide (1950s)</a:t>
            </a:r>
          </a:p>
          <a:p>
            <a:r>
              <a:rPr lang="en-US" dirty="0" smtClean="0"/>
              <a:t>As the drafting process began, the Cold War geopolitical climate created a fundamental disagreement over which rights were "priorities."</a:t>
            </a:r>
          </a:p>
          <a:p>
            <a:r>
              <a:rPr lang="en-US" b="1" dirty="0" smtClean="0"/>
              <a:t>The Western Bloc (led by the US):</a:t>
            </a:r>
            <a:r>
              <a:rPr lang="en-US" dirty="0" smtClean="0"/>
              <a:t> Argued that </a:t>
            </a:r>
            <a:r>
              <a:rPr lang="en-US" b="1" dirty="0" smtClean="0"/>
              <a:t>Civil and Political rights</a:t>
            </a:r>
            <a:r>
              <a:rPr lang="en-US" dirty="0" smtClean="0"/>
              <a:t> (freedom of speech, right to vote) were the priority. They viewed these as "negative rights" that merely required the state to </a:t>
            </a:r>
            <a:r>
              <a:rPr lang="en-US" i="1" dirty="0" smtClean="0"/>
              <a:t>abstain</a:t>
            </a:r>
            <a:r>
              <a:rPr lang="en-US" dirty="0" smtClean="0"/>
              <a:t> from interference.</a:t>
            </a:r>
          </a:p>
          <a:p>
            <a:r>
              <a:rPr lang="en-US" b="1" dirty="0" smtClean="0"/>
              <a:t>The Soviet Bloc (and many developing nations):</a:t>
            </a:r>
            <a:r>
              <a:rPr lang="en-US" dirty="0" smtClean="0"/>
              <a:t> Argued that </a:t>
            </a:r>
            <a:r>
              <a:rPr lang="en-US" b="1" dirty="0" smtClean="0"/>
              <a:t>Economic and Social rights</a:t>
            </a:r>
            <a:r>
              <a:rPr lang="en-US" dirty="0" smtClean="0"/>
              <a:t> (right to work, healthcare, education) were paramount. They argued that political freedom is meaningless if a person is starving or illiterate.</a:t>
            </a:r>
          </a:p>
          <a:p>
            <a:r>
              <a:rPr lang="en-US" b="1" dirty="0" smtClean="0"/>
              <a:t>The Result:</a:t>
            </a:r>
            <a:r>
              <a:rPr lang="en-US" dirty="0" smtClean="0"/>
              <a:t> In 1952, the UN General Assembly decided that two separate covenants should be drafted simultaneously to appease both sides, though they emphasized that all human rights are "interrelated and indivisible."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3. Drafting and "The Long Wait" (1954–1966)</a:t>
            </a:r>
          </a:p>
          <a:p>
            <a:r>
              <a:rPr lang="en-US" dirty="0" smtClean="0"/>
              <a:t>It took over a decade of intense negotiation by the </a:t>
            </a:r>
            <a:r>
              <a:rPr lang="en-US" b="1" dirty="0" smtClean="0"/>
              <a:t>Commission on Human Rights</a:t>
            </a:r>
            <a:r>
              <a:rPr lang="en-US" dirty="0" smtClean="0"/>
              <a:t> to finalize the text.</a:t>
            </a:r>
          </a:p>
          <a:p>
            <a:r>
              <a:rPr lang="en-US" b="1" dirty="0" smtClean="0"/>
              <a:t>Decolonization Influence:</a:t>
            </a:r>
            <a:r>
              <a:rPr lang="en-US" dirty="0" smtClean="0"/>
              <a:t> During this period, many African and Asian nations gained independence. They pushed for the inclusion of the </a:t>
            </a:r>
            <a:r>
              <a:rPr lang="en-US" b="1" dirty="0" smtClean="0"/>
              <a:t>Right to Self-Determination</a:t>
            </a:r>
            <a:r>
              <a:rPr lang="en-US" dirty="0" smtClean="0"/>
              <a:t>, which eventually became </a:t>
            </a:r>
            <a:r>
              <a:rPr lang="en-US" b="1" dirty="0" smtClean="0"/>
              <a:t>Article 1</a:t>
            </a:r>
            <a:r>
              <a:rPr lang="en-US" dirty="0" smtClean="0"/>
              <a:t> of both Covenants.</a:t>
            </a:r>
          </a:p>
          <a:p>
            <a:endParaRPr lang="en-US" dirty="0" smtClean="0"/>
          </a:p>
          <a:p>
            <a:r>
              <a:rPr lang="en-US" b="1" dirty="0" smtClean="0"/>
              <a:t>Adoption (1966):</a:t>
            </a:r>
            <a:r>
              <a:rPr lang="en-US" dirty="0" smtClean="0"/>
              <a:t> On December 16, 1966, the UN General Assembly finally adopted both the ICCPR and the ICESCR.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Ratification and Entry into Force (1976)</a:t>
            </a:r>
          </a:p>
          <a:p>
            <a:r>
              <a:rPr lang="en-US" dirty="0" smtClean="0"/>
              <a:t>Adoption by the UN didn't make the treaties active; they required a minimum number of countries (35) to ratify them.</a:t>
            </a:r>
          </a:p>
          <a:p>
            <a:r>
              <a:rPr lang="en-US" b="1" dirty="0" smtClean="0"/>
              <a:t>The 10-Year Gap:</a:t>
            </a:r>
            <a:r>
              <a:rPr lang="en-US" dirty="0" smtClean="0"/>
              <a:t> It took another decade to reach the required number of ratifications.</a:t>
            </a:r>
          </a:p>
          <a:p>
            <a:r>
              <a:rPr lang="en-US" b="1" dirty="0" smtClean="0"/>
              <a:t>1976:</a:t>
            </a:r>
            <a:r>
              <a:rPr lang="en-US" dirty="0" smtClean="0"/>
              <a:t> Both treaties finally entered into force legally—the ICESCR in January and the ICCPR in March.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ICCPR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1. Core Mandate and Philosophy</a:t>
            </a:r>
          </a:p>
          <a:p>
            <a:r>
              <a:rPr lang="en-US" b="1" dirty="0" smtClean="0"/>
              <a:t>Focus:</a:t>
            </a:r>
            <a:r>
              <a:rPr lang="en-US" dirty="0" smtClean="0"/>
              <a:t> It protects "first-generation" rights—often called </a:t>
            </a:r>
            <a:r>
              <a:rPr lang="en-US" b="1" dirty="0" smtClean="0"/>
              <a:t>negative rights</a:t>
            </a:r>
            <a:r>
              <a:rPr lang="en-US" dirty="0" smtClean="0"/>
              <a:t> because they primarily require the state to </a:t>
            </a:r>
            <a:r>
              <a:rPr lang="en-US" i="1" dirty="0" smtClean="0"/>
              <a:t>refrain</a:t>
            </a:r>
            <a:r>
              <a:rPr lang="en-US" dirty="0" smtClean="0"/>
              <a:t> from interfering with individual liberty.</a:t>
            </a:r>
          </a:p>
          <a:p>
            <a:r>
              <a:rPr lang="en-US" b="1" dirty="0" smtClean="0"/>
              <a:t>Legal Obligation:</a:t>
            </a:r>
            <a:r>
              <a:rPr lang="en-US" dirty="0" smtClean="0"/>
              <a:t> Unlike the ICESCR (which is progressive), the ICCPR requires </a:t>
            </a:r>
            <a:r>
              <a:rPr lang="en-US" b="1" dirty="0" smtClean="0"/>
              <a:t>immediate compliance</a:t>
            </a:r>
            <a:r>
              <a:rPr lang="en-US" dirty="0" smtClean="0"/>
              <a:t>. States are expected to respect and ensure these rights to all individuals within their territory and jurisdiction from the moment of ratification.</a:t>
            </a:r>
          </a:p>
          <a:p>
            <a:r>
              <a:rPr lang="en-US" b="1" dirty="0" smtClean="0"/>
              <a:t>Nature of Rights:</a:t>
            </a:r>
            <a:r>
              <a:rPr lang="en-US" dirty="0" smtClean="0"/>
              <a:t> These rights are seen as inherent to the dignity of the human person.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2. Structural Overview (The 53 Articles)</a:t>
            </a:r>
          </a:p>
          <a:p>
            <a:r>
              <a:rPr lang="en-US" dirty="0" smtClean="0"/>
              <a:t>The Covenant is organized into six distinct parts:</a:t>
            </a:r>
          </a:p>
          <a:p>
            <a:r>
              <a:rPr lang="en-US" b="1" dirty="0" smtClean="0"/>
              <a:t>Part I (Article 1):</a:t>
            </a:r>
            <a:r>
              <a:rPr lang="en-US" dirty="0" smtClean="0"/>
              <a:t> The Right to </a:t>
            </a:r>
            <a:r>
              <a:rPr lang="en-US" b="1" dirty="0" smtClean="0"/>
              <a:t>Self-Determination</a:t>
            </a:r>
            <a:r>
              <a:rPr lang="en-US" dirty="0" smtClean="0"/>
              <a:t>. All peoples have the right to freely determine their political status and pursue their economic and social development.</a:t>
            </a:r>
          </a:p>
          <a:p>
            <a:r>
              <a:rPr lang="en-US" b="1" dirty="0" smtClean="0"/>
              <a:t>Part II (Articles 2–5):</a:t>
            </a:r>
            <a:r>
              <a:rPr lang="en-US" dirty="0" smtClean="0"/>
              <a:t> General obligations.</a:t>
            </a:r>
          </a:p>
          <a:p>
            <a:pPr lvl="1"/>
            <a:r>
              <a:rPr lang="en-US" b="1" dirty="0" smtClean="0"/>
              <a:t>Non-discrimination:</a:t>
            </a:r>
            <a:r>
              <a:rPr lang="en-US" dirty="0" smtClean="0"/>
              <a:t> Rights must be guaranteed without distinction of race, sex, religion, etc.</a:t>
            </a:r>
          </a:p>
          <a:p>
            <a:pPr lvl="1"/>
            <a:r>
              <a:rPr lang="en-US" b="1" dirty="0" smtClean="0"/>
              <a:t>Derogation (Article 4):</a:t>
            </a:r>
            <a:r>
              <a:rPr lang="en-US" dirty="0" smtClean="0"/>
              <a:t> Allows states to temporarily suspend some rights during a "public emergency," but strictly prohibits suspending others (like the right to life or freedom from torture).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Part III (Articles 6–27):</a:t>
            </a:r>
            <a:r>
              <a:rPr lang="en-US" dirty="0" smtClean="0"/>
              <a:t> The </a:t>
            </a:r>
            <a:r>
              <a:rPr lang="en-US" b="1" dirty="0" smtClean="0"/>
              <a:t>Substantive Rights</a:t>
            </a:r>
            <a:r>
              <a:rPr lang="en-US" dirty="0" smtClean="0"/>
              <a:t> (The "Meat" of the treaty).</a:t>
            </a:r>
          </a:p>
          <a:p>
            <a:r>
              <a:rPr lang="en-US" b="1" dirty="0" smtClean="0"/>
              <a:t>Part IV (Articles 28–45):</a:t>
            </a:r>
            <a:r>
              <a:rPr lang="en-US" dirty="0" smtClean="0"/>
              <a:t> Establishes the </a:t>
            </a:r>
            <a:r>
              <a:rPr lang="en-US" b="1" dirty="0" smtClean="0"/>
              <a:t>Human Rights Committee</a:t>
            </a:r>
            <a:r>
              <a:rPr lang="en-US" dirty="0" smtClean="0"/>
              <a:t> to monitor implementation.</a:t>
            </a:r>
          </a:p>
          <a:p>
            <a:r>
              <a:rPr lang="en-US" b="1" dirty="0" smtClean="0"/>
              <a:t>Parts V &amp; VI (Articles 46–53):</a:t>
            </a:r>
            <a:r>
              <a:rPr lang="en-US" dirty="0" smtClean="0"/>
              <a:t> Technical clauses regarding ratification and legal interpretation.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</TotalTime>
  <Words>2587</Words>
  <Application>Microsoft Office PowerPoint</Application>
  <PresentationFormat>On-screen Show (4:3)</PresentationFormat>
  <Paragraphs>145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Oriel</vt:lpstr>
      <vt:lpstr>Slide 1</vt:lpstr>
      <vt:lpstr>Slide 2</vt:lpstr>
      <vt:lpstr>Slide 3</vt:lpstr>
      <vt:lpstr>Slide 4</vt:lpstr>
      <vt:lpstr>Slide 5</vt:lpstr>
      <vt:lpstr>Slide 6</vt:lpstr>
      <vt:lpstr>ICCPR</vt:lpstr>
      <vt:lpstr>Slide 8</vt:lpstr>
      <vt:lpstr>Slide 9</vt:lpstr>
      <vt:lpstr>Key Rights under ICCPR</vt:lpstr>
      <vt:lpstr>Slide 11</vt:lpstr>
      <vt:lpstr>Slide 12</vt:lpstr>
      <vt:lpstr>Slide 13</vt:lpstr>
      <vt:lpstr>Slide 14</vt:lpstr>
      <vt:lpstr>Slide 15</vt:lpstr>
      <vt:lpstr>Slide 16</vt:lpstr>
      <vt:lpstr>ICESCP</vt:lpstr>
      <vt:lpstr>Slide 18</vt:lpstr>
      <vt:lpstr>Slide 19</vt:lpstr>
      <vt:lpstr>Slide 20</vt:lpstr>
      <vt:lpstr>Slide 21</vt:lpstr>
      <vt:lpstr>Slide 22</vt:lpstr>
      <vt:lpstr>Slide 23</vt:lpstr>
      <vt:lpstr>Key Rights</vt:lpstr>
      <vt:lpstr>Slide 25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8</cp:revision>
  <dcterms:created xsi:type="dcterms:W3CDTF">2006-08-16T00:00:00Z</dcterms:created>
  <dcterms:modified xsi:type="dcterms:W3CDTF">2026-02-17T06:38:59Z</dcterms:modified>
</cp:coreProperties>
</file>