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5333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924800" cy="5257800"/>
          </a:xfrm>
        </p:spPr>
        <p:txBody>
          <a:bodyPr/>
          <a:lstStyle/>
          <a:p>
            <a:endParaRPr lang="en-US" dirty="0" smtClean="0"/>
          </a:p>
          <a:p>
            <a:r>
              <a:rPr lang="en-US" sz="4400" dirty="0" smtClean="0">
                <a:solidFill>
                  <a:schemeClr val="tx1"/>
                </a:solidFill>
              </a:rPr>
              <a:t>Topic-</a:t>
            </a:r>
            <a:r>
              <a:rPr lang="en-US" sz="4400" b="1" dirty="0" smtClean="0">
                <a:solidFill>
                  <a:schemeClr val="tx1"/>
                </a:solidFill>
              </a:rPr>
              <a:t>Republicanism</a:t>
            </a:r>
          </a:p>
          <a:p>
            <a:endParaRPr lang="en-US" sz="4400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Presented by- </a:t>
            </a:r>
            <a:r>
              <a:rPr lang="en-US" b="1" dirty="0" err="1" smtClean="0">
                <a:solidFill>
                  <a:schemeClr val="tx1"/>
                </a:solidFill>
              </a:rPr>
              <a:t>Praanjal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Resistance to Corruption</a:t>
            </a:r>
            <a:endParaRPr lang="en-US" dirty="0" smtClean="0"/>
          </a:p>
          <a:p>
            <a:pPr lvl="1"/>
            <a:r>
              <a:rPr lang="en-US" dirty="0" smtClean="0"/>
              <a:t>Corruption destroys republics.</a:t>
            </a:r>
          </a:p>
          <a:p>
            <a:pPr lvl="1"/>
            <a:r>
              <a:rPr lang="en-US" dirty="0" smtClean="0"/>
              <a:t>Constant vigilance, renewal of laws, and citizen involvement are necessary to preserve freedom.</a:t>
            </a:r>
          </a:p>
          <a:p>
            <a:pPr lvl="1"/>
            <a:r>
              <a:rPr lang="en-US" dirty="0" smtClean="0"/>
              <a:t>Republics must adapt institutions to changing circumstances to survive.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 Essence</a:t>
            </a:r>
          </a:p>
          <a:p>
            <a:r>
              <a:rPr lang="en-US" dirty="0" smtClean="0"/>
              <a:t>Machiavelli’s republican ideals revolve around </a:t>
            </a:r>
            <a:r>
              <a:rPr lang="en-US" b="1" dirty="0" smtClean="0"/>
              <a:t>freedom, rule of law, civic virtue, balance of power, constructive conflict, and citizen defense of the state</a:t>
            </a:r>
            <a:r>
              <a:rPr lang="en-US" dirty="0" smtClean="0"/>
              <a:t>. He believed republics were </a:t>
            </a:r>
            <a:r>
              <a:rPr lang="en-US" b="1" dirty="0" smtClean="0"/>
              <a:t>more stable, participatory, and enduring</a:t>
            </a:r>
            <a:r>
              <a:rPr lang="en-US" dirty="0" smtClean="0"/>
              <a:t> than monarchies.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Mixed Republic of Machiavelli</a:t>
            </a:r>
          </a:p>
          <a:p>
            <a:r>
              <a:rPr lang="en-US" b="1" dirty="0" smtClean="0"/>
              <a:t>Meaning of Mixed Republic</a:t>
            </a:r>
            <a:endParaRPr lang="en-US" dirty="0" smtClean="0"/>
          </a:p>
          <a:p>
            <a:pPr lvl="1"/>
            <a:r>
              <a:rPr lang="en-US" dirty="0" smtClean="0"/>
              <a:t>A political system that </a:t>
            </a:r>
            <a:r>
              <a:rPr lang="en-US" b="1" dirty="0" smtClean="0"/>
              <a:t>blends elements of monarchy, aristocracy, and democracy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social group has a role in governance, preventing dominance by one class.</a:t>
            </a:r>
          </a:p>
          <a:p>
            <a:pPr lvl="1"/>
            <a:r>
              <a:rPr lang="en-US" dirty="0" smtClean="0"/>
              <a:t>Ensures both </a:t>
            </a:r>
            <a:r>
              <a:rPr lang="en-US" b="1" dirty="0" smtClean="0"/>
              <a:t>stability and liberty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Roman Model as Inspiration</a:t>
            </a:r>
            <a:endParaRPr lang="en-US" dirty="0" smtClean="0"/>
          </a:p>
          <a:p>
            <a:pPr lvl="1"/>
            <a:r>
              <a:rPr lang="en-US" dirty="0" smtClean="0"/>
              <a:t>Machiavelli admired the </a:t>
            </a:r>
            <a:r>
              <a:rPr lang="en-US" b="1" dirty="0" smtClean="0"/>
              <a:t>Roman Republic</a:t>
            </a:r>
            <a:r>
              <a:rPr lang="en-US" dirty="0" smtClean="0"/>
              <a:t> as the best example.</a:t>
            </a:r>
          </a:p>
          <a:p>
            <a:pPr lvl="1"/>
            <a:r>
              <a:rPr lang="en-US" dirty="0" smtClean="0"/>
              <a:t>Rome’s political balance between consuls (executive power), senate (aristocratic wisdom), and popular assemblies (democratic participation) sustained liberty for centuries.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Why a Mixed Constitution?</a:t>
            </a:r>
            <a:endParaRPr lang="en-US" dirty="0" smtClean="0"/>
          </a:p>
          <a:p>
            <a:r>
              <a:rPr lang="en-US" b="1" dirty="0" smtClean="0"/>
              <a:t>Monarchy alone → risk of tyranny.</a:t>
            </a:r>
            <a:endParaRPr lang="en-US" dirty="0" smtClean="0"/>
          </a:p>
          <a:p>
            <a:r>
              <a:rPr lang="en-US" b="1" dirty="0" smtClean="0"/>
              <a:t>Aristocracy alone → risk of oligarchy.</a:t>
            </a:r>
            <a:endParaRPr lang="en-US" dirty="0" smtClean="0"/>
          </a:p>
          <a:p>
            <a:r>
              <a:rPr lang="en-US" b="1" dirty="0" smtClean="0"/>
              <a:t>Democracy alone → risk of mob rule (anarchy).</a:t>
            </a:r>
            <a:endParaRPr lang="en-US" dirty="0" smtClean="0"/>
          </a:p>
          <a:p>
            <a:r>
              <a:rPr lang="en-US" dirty="0" smtClean="0"/>
              <a:t>A mixed system corrects the weaknesses of each form and </a:t>
            </a:r>
            <a:r>
              <a:rPr lang="en-US" b="1" dirty="0" smtClean="0"/>
              <a:t>channels their strengths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Balance of Powers</a:t>
            </a:r>
            <a:endParaRPr lang="en-US" dirty="0" smtClean="0"/>
          </a:p>
          <a:p>
            <a:r>
              <a:rPr lang="en-US" b="1" dirty="0" smtClean="0"/>
              <a:t>Executive authority (monarchical element):</a:t>
            </a:r>
            <a:r>
              <a:rPr lang="en-US" dirty="0" smtClean="0"/>
              <a:t> provides leadership and decisiveness.</a:t>
            </a:r>
          </a:p>
          <a:p>
            <a:r>
              <a:rPr lang="en-US" b="1" dirty="0" smtClean="0"/>
              <a:t>Nobility (aristocratic element):</a:t>
            </a:r>
            <a:r>
              <a:rPr lang="en-US" dirty="0" smtClean="0"/>
              <a:t> brings experience, wisdom, and continuity.</a:t>
            </a:r>
          </a:p>
          <a:p>
            <a:r>
              <a:rPr lang="en-US" b="1" dirty="0" smtClean="0"/>
              <a:t>People (democratic element):</a:t>
            </a:r>
            <a:r>
              <a:rPr lang="en-US" dirty="0" smtClean="0"/>
              <a:t> ensure accountability and defense of liberty.</a:t>
            </a:r>
          </a:p>
          <a:p>
            <a:r>
              <a:rPr lang="en-US" dirty="0" smtClean="0"/>
              <a:t>Together they form a </a:t>
            </a:r>
            <a:r>
              <a:rPr lang="en-US" b="1" dirty="0" smtClean="0"/>
              <a:t>self-regulating system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Conflict as an Engine of Liberty</a:t>
            </a:r>
            <a:endParaRPr lang="en-US" dirty="0" smtClean="0"/>
          </a:p>
          <a:p>
            <a:r>
              <a:rPr lang="en-US" dirty="0" smtClean="0"/>
              <a:t>Machiavelli believed conflict between nobles and commoners was </a:t>
            </a:r>
            <a:r>
              <a:rPr lang="en-US" b="1" dirty="0" smtClean="0"/>
              <a:t>inevitable but productive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Properly managed, it strengthens republican institutions and keeps power balanced.</a:t>
            </a:r>
          </a:p>
          <a:p>
            <a:endParaRPr lang="en-US" dirty="0" smtClean="0"/>
          </a:p>
          <a:p>
            <a:r>
              <a:rPr lang="en-US" b="1" dirty="0" smtClean="0"/>
              <a:t>Durability of Mixed Republics</a:t>
            </a:r>
            <a:endParaRPr lang="en-US" dirty="0" smtClean="0"/>
          </a:p>
          <a:p>
            <a:r>
              <a:rPr lang="en-US" dirty="0" smtClean="0"/>
              <a:t>More resilient against corruption and tyranny than pure forms.</a:t>
            </a:r>
          </a:p>
          <a:p>
            <a:r>
              <a:rPr lang="en-US" dirty="0" smtClean="0"/>
              <a:t>Protects freedom for a longer time by ensuring </a:t>
            </a:r>
            <a:r>
              <a:rPr lang="en-US" b="1" dirty="0" smtClean="0"/>
              <a:t>no single group dominates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citizen participation and civic virtue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Liberty in Machiavelli’s Republicanism</a:t>
            </a:r>
          </a:p>
          <a:p>
            <a:r>
              <a:rPr lang="en-US" b="1" dirty="0" smtClean="0"/>
              <a:t>Central Value of Republicanism</a:t>
            </a:r>
            <a:endParaRPr lang="en-US" dirty="0" smtClean="0"/>
          </a:p>
          <a:p>
            <a:pPr lvl="1"/>
            <a:r>
              <a:rPr lang="en-US" dirty="0" smtClean="0"/>
              <a:t>For Machiavelli, </a:t>
            </a:r>
            <a:r>
              <a:rPr lang="en-US" b="1" dirty="0" smtClean="0"/>
              <a:t>liberty (</a:t>
            </a:r>
            <a:r>
              <a:rPr lang="en-US" b="1" dirty="0" err="1" smtClean="0"/>
              <a:t>libertà</a:t>
            </a:r>
            <a:r>
              <a:rPr lang="en-US" b="1" dirty="0" smtClean="0"/>
              <a:t>)</a:t>
            </a:r>
            <a:r>
              <a:rPr lang="en-US" dirty="0" smtClean="0"/>
              <a:t> is the </a:t>
            </a:r>
            <a:r>
              <a:rPr lang="en-US" b="1" dirty="0" smtClean="0"/>
              <a:t>highest purpose</a:t>
            </a:r>
            <a:r>
              <a:rPr lang="en-US" dirty="0" smtClean="0"/>
              <a:t> of a republic.</a:t>
            </a:r>
          </a:p>
          <a:p>
            <a:pPr lvl="1"/>
            <a:r>
              <a:rPr lang="en-US" dirty="0" smtClean="0"/>
              <a:t>A free state allows citizens to live under </a:t>
            </a:r>
            <a:r>
              <a:rPr lang="en-US" b="1" dirty="0" smtClean="0"/>
              <a:t>laws they create</a:t>
            </a:r>
            <a:r>
              <a:rPr lang="en-US" dirty="0" smtClean="0"/>
              <a:t>, not under the arbitrary will of a ruler.</a:t>
            </a:r>
          </a:p>
          <a:p>
            <a:pPr lvl="1"/>
            <a:r>
              <a:rPr lang="en-US" dirty="0" smtClean="0"/>
              <a:t>Liberty is both </a:t>
            </a:r>
            <a:r>
              <a:rPr lang="en-US" b="1" dirty="0" smtClean="0"/>
              <a:t>collective (freedom of the community)</a:t>
            </a:r>
            <a:r>
              <a:rPr lang="en-US" dirty="0" smtClean="0"/>
              <a:t> and </a:t>
            </a:r>
            <a:r>
              <a:rPr lang="en-US" b="1" dirty="0" smtClean="0"/>
              <a:t>individual (freedom of citizens)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Liberty as Non-Domination</a:t>
            </a:r>
            <a:endParaRPr lang="en-US" dirty="0" smtClean="0"/>
          </a:p>
          <a:p>
            <a:pPr lvl="1"/>
            <a:r>
              <a:rPr lang="en-US" dirty="0" smtClean="0"/>
              <a:t>Liberty means not being dominated by a prince, nobility, or even the mob.</a:t>
            </a:r>
          </a:p>
          <a:p>
            <a:pPr lvl="1"/>
            <a:r>
              <a:rPr lang="en-US" dirty="0" smtClean="0"/>
              <a:t>Citizens must be protected from </a:t>
            </a:r>
            <a:r>
              <a:rPr lang="en-US" b="1" dirty="0" smtClean="0"/>
              <a:t>arbitrary power</a:t>
            </a:r>
            <a:r>
              <a:rPr lang="en-US" dirty="0" smtClean="0"/>
              <a:t> by laws and institutions.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Conditions for Liberty</a:t>
            </a:r>
            <a:endParaRPr lang="en-US" dirty="0" smtClean="0"/>
          </a:p>
          <a:p>
            <a:r>
              <a:rPr lang="en-US" b="1" dirty="0" smtClean="0"/>
              <a:t>Strong Laws &amp; Institutions:</a:t>
            </a:r>
            <a:r>
              <a:rPr lang="en-US" dirty="0" smtClean="0"/>
              <a:t> Secure liberty by restraining both rulers and elites.</a:t>
            </a:r>
          </a:p>
          <a:p>
            <a:r>
              <a:rPr lang="en-US" b="1" dirty="0" smtClean="0"/>
              <a:t>Civic Participation:</a:t>
            </a:r>
            <a:r>
              <a:rPr lang="en-US" dirty="0" smtClean="0"/>
              <a:t> Citizens must actively engage in politics and military defense.</a:t>
            </a:r>
          </a:p>
          <a:p>
            <a:r>
              <a:rPr lang="en-US" b="1" dirty="0" smtClean="0"/>
              <a:t>Checks &amp; Balances:</a:t>
            </a:r>
            <a:r>
              <a:rPr lang="en-US" dirty="0" smtClean="0"/>
              <a:t> Mixed government ensures no single class dominates.</a:t>
            </a:r>
          </a:p>
          <a:p>
            <a:endParaRPr lang="en-US" dirty="0" smtClean="0"/>
          </a:p>
          <a:p>
            <a:r>
              <a:rPr lang="en-US" b="1" dirty="0" smtClean="0"/>
              <a:t>Role of Conflict in Preserving Liberty</a:t>
            </a:r>
            <a:endParaRPr lang="en-US" dirty="0" smtClean="0"/>
          </a:p>
          <a:p>
            <a:r>
              <a:rPr lang="en-US" dirty="0" smtClean="0"/>
              <a:t>Machiavelli argued that </a:t>
            </a:r>
            <a:r>
              <a:rPr lang="en-US" b="1" dirty="0" smtClean="0"/>
              <a:t>social conflict</a:t>
            </a:r>
            <a:r>
              <a:rPr lang="en-US" dirty="0" smtClean="0"/>
              <a:t> (between nobles and common people) can safeguard liberty.</a:t>
            </a:r>
          </a:p>
          <a:p>
            <a:r>
              <a:rPr lang="en-US" dirty="0" smtClean="0"/>
              <a:t>Roman “tumults” led to institutions like the </a:t>
            </a:r>
            <a:r>
              <a:rPr lang="en-US" b="1" dirty="0" smtClean="0"/>
              <a:t>Tribunes of the Plebs</a:t>
            </a:r>
            <a:r>
              <a:rPr lang="en-US" dirty="0" smtClean="0"/>
              <a:t>, which protected common citizens’ freedoms.</a:t>
            </a:r>
          </a:p>
          <a:p>
            <a:r>
              <a:rPr lang="en-US" dirty="0" smtClean="0"/>
              <a:t>Thus, conflict is not destructive but a </a:t>
            </a:r>
            <a:r>
              <a:rPr lang="en-US" b="1" dirty="0" smtClean="0"/>
              <a:t>source of laws that protect liberty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Military &amp; Liberty</a:t>
            </a:r>
            <a:endParaRPr lang="en-US" dirty="0" smtClean="0"/>
          </a:p>
          <a:p>
            <a:pPr lvl="1"/>
            <a:r>
              <a:rPr lang="en-US" dirty="0" smtClean="0"/>
              <a:t>Citizens must defend liberty through </a:t>
            </a:r>
            <a:r>
              <a:rPr lang="en-US" b="1" dirty="0" smtClean="0"/>
              <a:t>citizen militias</a:t>
            </a:r>
            <a:r>
              <a:rPr lang="en-US" dirty="0" smtClean="0"/>
              <a:t>, not rely on mercenaries.</a:t>
            </a:r>
          </a:p>
          <a:p>
            <a:pPr lvl="1"/>
            <a:r>
              <a:rPr lang="en-US" dirty="0" smtClean="0"/>
              <a:t>Military service strengthens civic virtue and commitment to the republic.</a:t>
            </a:r>
          </a:p>
          <a:p>
            <a:r>
              <a:rPr lang="en-US" b="1" dirty="0" smtClean="0"/>
              <a:t>Threats to Liberty</a:t>
            </a:r>
            <a:endParaRPr lang="en-US" dirty="0" smtClean="0"/>
          </a:p>
          <a:p>
            <a:pPr lvl="1"/>
            <a:r>
              <a:rPr lang="en-US" b="1" dirty="0" smtClean="0"/>
              <a:t>Corruption</a:t>
            </a:r>
            <a:r>
              <a:rPr lang="en-US" dirty="0" smtClean="0"/>
              <a:t>: When citizens become selfish and passive, liberty collapses.</a:t>
            </a:r>
          </a:p>
          <a:p>
            <a:pPr lvl="1"/>
            <a:r>
              <a:rPr lang="en-US" b="1" dirty="0" smtClean="0"/>
              <a:t>Concentration of Power</a:t>
            </a:r>
            <a:r>
              <a:rPr lang="en-US" dirty="0" smtClean="0"/>
              <a:t>: Tyranny arises when laws are undermined by rulers or elites.</a:t>
            </a:r>
          </a:p>
          <a:p>
            <a:pPr lvl="1"/>
            <a:r>
              <a:rPr lang="en-US" b="1" dirty="0" smtClean="0"/>
              <a:t>Neglect of Civic Duty</a:t>
            </a:r>
            <a:r>
              <a:rPr lang="en-US" dirty="0" smtClean="0"/>
              <a:t>: Without active citizens, freedom is easily lost.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Role of Conflict in Machiavelli’s Republicanism</a:t>
            </a:r>
          </a:p>
          <a:p>
            <a:r>
              <a:rPr lang="en-US" b="1" dirty="0" smtClean="0"/>
              <a:t>Conflict as Natural in Politics</a:t>
            </a:r>
            <a:endParaRPr lang="en-US" dirty="0" smtClean="0"/>
          </a:p>
          <a:p>
            <a:pPr lvl="1"/>
            <a:r>
              <a:rPr lang="en-US" dirty="0" smtClean="0"/>
              <a:t>Machiavelli rejected the classical view that conflict is harmful.</a:t>
            </a:r>
          </a:p>
          <a:p>
            <a:pPr lvl="1"/>
            <a:r>
              <a:rPr lang="en-US" dirty="0" smtClean="0"/>
              <a:t>He believed </a:t>
            </a:r>
            <a:r>
              <a:rPr lang="en-US" b="1" dirty="0" smtClean="0"/>
              <a:t>conflict is an inevitable feature of political life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Instead of suppressing it, a republic should </a:t>
            </a:r>
            <a:r>
              <a:rPr lang="en-US" b="1" dirty="0" smtClean="0"/>
              <a:t>institutionalize and regulate conflict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People vs. Nobility</a:t>
            </a:r>
            <a:endParaRPr lang="en-US" dirty="0" smtClean="0"/>
          </a:p>
          <a:p>
            <a:pPr lvl="1"/>
            <a:r>
              <a:rPr lang="en-US" dirty="0" smtClean="0"/>
              <a:t>Two main forces in society:</a:t>
            </a:r>
          </a:p>
          <a:p>
            <a:pPr lvl="2"/>
            <a:r>
              <a:rPr lang="en-US" b="1" dirty="0" smtClean="0"/>
              <a:t>Nobility (</a:t>
            </a:r>
            <a:r>
              <a:rPr lang="en-US" b="1" dirty="0" err="1" smtClean="0"/>
              <a:t>grandi</a:t>
            </a:r>
            <a:r>
              <a:rPr lang="en-US" b="1" dirty="0" smtClean="0"/>
              <a:t>):</a:t>
            </a:r>
            <a:r>
              <a:rPr lang="en-US" dirty="0" smtClean="0"/>
              <a:t> Seek to dominate and control.</a:t>
            </a:r>
          </a:p>
          <a:p>
            <a:pPr lvl="2"/>
            <a:r>
              <a:rPr lang="en-US" b="1" dirty="0" smtClean="0"/>
              <a:t>People (</a:t>
            </a:r>
            <a:r>
              <a:rPr lang="en-US" b="1" dirty="0" err="1" smtClean="0"/>
              <a:t>popolo</a:t>
            </a:r>
            <a:r>
              <a:rPr lang="en-US" b="1" dirty="0" smtClean="0"/>
              <a:t>):</a:t>
            </a:r>
            <a:r>
              <a:rPr lang="en-US" dirty="0" smtClean="0"/>
              <a:t> Desire not to be dominated.</a:t>
            </a:r>
          </a:p>
          <a:p>
            <a:pPr lvl="1"/>
            <a:r>
              <a:rPr lang="en-US" dirty="0" smtClean="0"/>
              <a:t>This struggle, when balanced, produces institutions that </a:t>
            </a:r>
            <a:r>
              <a:rPr lang="en-US" b="1" dirty="0" smtClean="0"/>
              <a:t>preserve liberty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Conflict as a Source of Liberty</a:t>
            </a:r>
            <a:endParaRPr lang="en-US" dirty="0" smtClean="0"/>
          </a:p>
          <a:p>
            <a:r>
              <a:rPr lang="en-US" dirty="0" smtClean="0"/>
              <a:t>Machiavelli argued that the </a:t>
            </a:r>
            <a:r>
              <a:rPr lang="en-US" b="1" dirty="0" smtClean="0"/>
              <a:t>“tumults” (class struggles) of ancient Rome</a:t>
            </a:r>
            <a:r>
              <a:rPr lang="en-US" dirty="0" smtClean="0"/>
              <a:t> created offices like the </a:t>
            </a:r>
            <a:r>
              <a:rPr lang="en-US" b="1" dirty="0" smtClean="0"/>
              <a:t>Tribunes of the Plebs</a:t>
            </a:r>
            <a:r>
              <a:rPr lang="en-US" dirty="0" smtClean="0"/>
              <a:t>, which defended the rights of common citizens.</a:t>
            </a:r>
          </a:p>
          <a:p>
            <a:r>
              <a:rPr lang="en-US" dirty="0" smtClean="0"/>
              <a:t>Thus, conflict can </a:t>
            </a:r>
            <a:r>
              <a:rPr lang="en-US" b="1" dirty="0" smtClean="0"/>
              <a:t>generate laws, checks, and institutions</a:t>
            </a:r>
            <a:r>
              <a:rPr lang="en-US" dirty="0" smtClean="0"/>
              <a:t> that safeguard freedom.</a:t>
            </a:r>
          </a:p>
          <a:p>
            <a:endParaRPr lang="en-US" dirty="0" smtClean="0"/>
          </a:p>
          <a:p>
            <a:r>
              <a:rPr lang="en-US" b="1" dirty="0" smtClean="0"/>
              <a:t>Conflict and Stability</a:t>
            </a:r>
            <a:endParaRPr lang="en-US" dirty="0" smtClean="0"/>
          </a:p>
          <a:p>
            <a:r>
              <a:rPr lang="en-US" dirty="0" smtClean="0"/>
              <a:t>Far from destabilizing the state, </a:t>
            </a:r>
            <a:r>
              <a:rPr lang="en-US" b="1" dirty="0" smtClean="0"/>
              <a:t>regulated conflict strengthens 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Prevents one group (aristocracy, prince, or mob) from absolute dominance.</a:t>
            </a:r>
          </a:p>
          <a:p>
            <a:r>
              <a:rPr lang="en-US" dirty="0" smtClean="0"/>
              <a:t>Ensures a </a:t>
            </a:r>
            <a:r>
              <a:rPr lang="en-US" b="1" dirty="0" smtClean="0"/>
              <a:t>balance of power</a:t>
            </a:r>
            <a:r>
              <a:rPr lang="en-US" dirty="0" smtClean="0"/>
              <a:t> essential for a republic’s survival.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Conflict Builds Civic Virtue</a:t>
            </a:r>
            <a:endParaRPr lang="en-US" dirty="0" smtClean="0"/>
          </a:p>
          <a:p>
            <a:pPr lvl="1"/>
            <a:r>
              <a:rPr lang="en-US" dirty="0" smtClean="0"/>
              <a:t>Political struggle forces citizens to be vigilant, active, and committed to the republic.</a:t>
            </a:r>
          </a:p>
          <a:p>
            <a:pPr lvl="1"/>
            <a:r>
              <a:rPr lang="en-US" dirty="0" smtClean="0"/>
              <a:t>It helps cultivate </a:t>
            </a:r>
            <a:r>
              <a:rPr lang="en-US" b="1" dirty="0" smtClean="0"/>
              <a:t>civic virtue (</a:t>
            </a:r>
            <a:r>
              <a:rPr lang="en-US" b="1" dirty="0" err="1" smtClean="0"/>
              <a:t>virtù</a:t>
            </a:r>
            <a:r>
              <a:rPr lang="en-US" b="1" dirty="0" smtClean="0"/>
              <a:t> </a:t>
            </a:r>
            <a:r>
              <a:rPr lang="en-US" b="1" dirty="0" err="1" smtClean="0"/>
              <a:t>civica</a:t>
            </a:r>
            <a:r>
              <a:rPr lang="en-US" b="1" dirty="0" smtClean="0"/>
              <a:t>)</a:t>
            </a:r>
            <a:r>
              <a:rPr lang="en-US" dirty="0" smtClean="0"/>
              <a:t> by reminding citizens that liberty must be defended.</a:t>
            </a:r>
          </a:p>
          <a:p>
            <a:r>
              <a:rPr lang="en-US" b="1" dirty="0" smtClean="0"/>
              <a:t>Modern Relevance</a:t>
            </a:r>
            <a:endParaRPr lang="en-US" dirty="0" smtClean="0"/>
          </a:p>
          <a:p>
            <a:pPr lvl="1"/>
            <a:r>
              <a:rPr lang="en-US" dirty="0" smtClean="0"/>
              <a:t>Machiavelli’s idea foreshadows modern concepts of </a:t>
            </a:r>
            <a:r>
              <a:rPr lang="en-US" b="1" dirty="0" smtClean="0"/>
              <a:t>checks and balances, separation of powers, and institutionalized opposition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Political opposition and debate, instead of weakening a system, can actually </a:t>
            </a:r>
            <a:r>
              <a:rPr lang="en-US" b="1" dirty="0" smtClean="0"/>
              <a:t>strengthen democracy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In Short</a:t>
            </a:r>
          </a:p>
          <a:p>
            <a:r>
              <a:rPr lang="en-US" dirty="0" smtClean="0"/>
              <a:t>Machiavelli saw conflict not as a danger, but as a </a:t>
            </a:r>
            <a:r>
              <a:rPr lang="en-US" b="1" dirty="0" smtClean="0"/>
              <a:t>vital force in a republic</a:t>
            </a:r>
            <a:r>
              <a:rPr lang="en-US" dirty="0" smtClean="0"/>
              <a:t>. Managed properly, it creates </a:t>
            </a:r>
            <a:r>
              <a:rPr lang="en-US" b="1" dirty="0" smtClean="0"/>
              <a:t>laws, institutions, and civic virtue</a:t>
            </a:r>
            <a:r>
              <a:rPr lang="en-US" dirty="0" smtClean="0"/>
              <a:t> that protect liberty and prevent tyranny.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Introduction</a:t>
            </a:r>
          </a:p>
          <a:p>
            <a:pPr algn="just"/>
            <a:r>
              <a:rPr lang="en-US" dirty="0" smtClean="0"/>
              <a:t>Machiavelli (1469–1527), Italian Renaissance thinker.</a:t>
            </a:r>
          </a:p>
          <a:p>
            <a:pPr algn="just"/>
            <a:r>
              <a:rPr lang="en-US" dirty="0" smtClean="0"/>
              <a:t>Known for </a:t>
            </a:r>
            <a:r>
              <a:rPr lang="en-US" i="1" dirty="0" smtClean="0"/>
              <a:t>The Prince</a:t>
            </a:r>
            <a:r>
              <a:rPr lang="en-US" dirty="0" smtClean="0"/>
              <a:t> and </a:t>
            </a:r>
            <a:r>
              <a:rPr lang="en-US" i="1" dirty="0" smtClean="0"/>
              <a:t>Discourses on Livy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While </a:t>
            </a:r>
            <a:r>
              <a:rPr lang="en-US" i="1" dirty="0" smtClean="0"/>
              <a:t>The Prince</a:t>
            </a:r>
            <a:r>
              <a:rPr lang="en-US" dirty="0" smtClean="0"/>
              <a:t> focuses on princely rule, </a:t>
            </a:r>
            <a:r>
              <a:rPr lang="en-US" i="1" dirty="0" smtClean="0"/>
              <a:t>Discourses</a:t>
            </a:r>
            <a:r>
              <a:rPr lang="en-US" dirty="0" smtClean="0"/>
              <a:t> elaborates his republican ideals.</a:t>
            </a:r>
          </a:p>
          <a:p>
            <a:pPr algn="just"/>
            <a:r>
              <a:rPr lang="en-US" dirty="0" smtClean="0"/>
              <a:t>Advocated for </a:t>
            </a:r>
            <a:r>
              <a:rPr lang="en-US" b="1" dirty="0" smtClean="0"/>
              <a:t>civic virtue, liberty, and mixed government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Virtue (</a:t>
            </a:r>
            <a:r>
              <a:rPr lang="en-US" b="1" dirty="0" err="1" smtClean="0"/>
              <a:t>Virtù</a:t>
            </a:r>
            <a:r>
              <a:rPr lang="en-US" b="1" dirty="0" smtClean="0"/>
              <a:t>) in Machiavelli’s Republicanism</a:t>
            </a:r>
          </a:p>
          <a:p>
            <a:r>
              <a:rPr lang="en-US" b="1" dirty="0" smtClean="0"/>
              <a:t>Meaning of </a:t>
            </a:r>
            <a:r>
              <a:rPr lang="en-US" b="1" dirty="0" err="1" smtClean="0"/>
              <a:t>Virtù</a:t>
            </a:r>
            <a:endParaRPr lang="en-US" dirty="0" smtClean="0"/>
          </a:p>
          <a:p>
            <a:pPr lvl="1"/>
            <a:r>
              <a:rPr lang="en-US" dirty="0" smtClean="0"/>
              <a:t>Unlike the traditional Christian sense of “virtue” (moral goodness), Machiavelli’s </a:t>
            </a:r>
            <a:r>
              <a:rPr lang="en-US" b="1" dirty="0" err="1" smtClean="0"/>
              <a:t>virtù</a:t>
            </a:r>
            <a:r>
              <a:rPr lang="en-US" dirty="0" smtClean="0"/>
              <a:t> means:</a:t>
            </a:r>
          </a:p>
          <a:p>
            <a:pPr lvl="2"/>
            <a:r>
              <a:rPr lang="en-US" b="1" dirty="0" smtClean="0"/>
              <a:t>Strength, courage, discipline, patriotism, and civic responsibility.</a:t>
            </a:r>
            <a:endParaRPr lang="en-US" dirty="0" smtClean="0"/>
          </a:p>
          <a:p>
            <a:pPr lvl="2"/>
            <a:r>
              <a:rPr lang="en-US" dirty="0" smtClean="0"/>
              <a:t>The ability to act decisively for the </a:t>
            </a:r>
            <a:r>
              <a:rPr lang="en-US" b="1" dirty="0" smtClean="0"/>
              <a:t>common good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is a </a:t>
            </a:r>
            <a:r>
              <a:rPr lang="en-US" b="1" dirty="0" smtClean="0"/>
              <a:t>political quality</a:t>
            </a:r>
            <a:r>
              <a:rPr lang="en-US" dirty="0" smtClean="0"/>
              <a:t>, not merely a moral one.</a:t>
            </a:r>
          </a:p>
          <a:p>
            <a:r>
              <a:rPr lang="en-US" b="1" dirty="0" err="1" smtClean="0"/>
              <a:t>Virtù</a:t>
            </a:r>
            <a:r>
              <a:rPr lang="en-US" b="1" dirty="0" smtClean="0"/>
              <a:t> as a Civic Duty</a:t>
            </a:r>
            <a:endParaRPr lang="en-US" dirty="0" smtClean="0"/>
          </a:p>
          <a:p>
            <a:pPr lvl="1"/>
            <a:r>
              <a:rPr lang="en-US" dirty="0" smtClean="0"/>
              <a:t>In a republic, every citizen must possess </a:t>
            </a:r>
            <a:r>
              <a:rPr lang="en-US" b="1" dirty="0" smtClean="0"/>
              <a:t>civic virtue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Citizens must be </a:t>
            </a:r>
            <a:r>
              <a:rPr lang="en-US" b="1" dirty="0" smtClean="0"/>
              <a:t>active participants</a:t>
            </a:r>
            <a:r>
              <a:rPr lang="en-US" dirty="0" smtClean="0"/>
              <a:t> in politics, not passive subjects.</a:t>
            </a:r>
          </a:p>
          <a:p>
            <a:pPr lvl="1"/>
            <a:r>
              <a:rPr lang="en-US" dirty="0" smtClean="0"/>
              <a:t>True liberty survives only when citizens are willing to </a:t>
            </a:r>
            <a:r>
              <a:rPr lang="en-US" b="1" dirty="0" smtClean="0"/>
              <a:t>sacrifice personal interests</a:t>
            </a:r>
            <a:r>
              <a:rPr lang="en-US" dirty="0" smtClean="0"/>
              <a:t> for the republic.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Virtù</a:t>
            </a:r>
            <a:r>
              <a:rPr lang="en-US" b="1" dirty="0" smtClean="0"/>
              <a:t> and Leadership</a:t>
            </a:r>
            <a:endParaRPr lang="en-US" dirty="0" smtClean="0"/>
          </a:p>
          <a:p>
            <a:r>
              <a:rPr lang="en-US" dirty="0" smtClean="0"/>
              <a:t>Leaders in a republic must show </a:t>
            </a:r>
            <a:r>
              <a:rPr lang="en-US" b="1" dirty="0" smtClean="0"/>
              <a:t>prudence, boldness, and adaptability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must put the </a:t>
            </a:r>
            <a:r>
              <a:rPr lang="en-US" b="1" dirty="0" smtClean="0"/>
              <a:t>interests of the state above private ambition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Republics fail when leaders become corrupt or self-serving.</a:t>
            </a:r>
          </a:p>
          <a:p>
            <a:endParaRPr lang="en-US" dirty="0" smtClean="0"/>
          </a:p>
          <a:p>
            <a:r>
              <a:rPr lang="en-US" b="1" dirty="0" err="1" smtClean="0"/>
              <a:t>Virtù</a:t>
            </a:r>
            <a:r>
              <a:rPr lang="en-US" b="1" dirty="0" smtClean="0"/>
              <a:t> and the Military</a:t>
            </a:r>
            <a:endParaRPr lang="en-US" dirty="0" smtClean="0"/>
          </a:p>
          <a:p>
            <a:r>
              <a:rPr lang="en-US" dirty="0" smtClean="0"/>
              <a:t>For Machiavelli, military service is a key test of virtue.</a:t>
            </a:r>
          </a:p>
          <a:p>
            <a:r>
              <a:rPr lang="en-US" dirty="0" smtClean="0"/>
              <a:t>A republic should rely on </a:t>
            </a:r>
            <a:r>
              <a:rPr lang="en-US" b="1" dirty="0" smtClean="0"/>
              <a:t>citizen militias</a:t>
            </a:r>
            <a:r>
              <a:rPr lang="en-US" dirty="0" smtClean="0"/>
              <a:t>, not mercenaries.</a:t>
            </a:r>
          </a:p>
          <a:p>
            <a:r>
              <a:rPr lang="en-US" dirty="0" smtClean="0"/>
              <a:t>Military duty fosters </a:t>
            </a:r>
            <a:r>
              <a:rPr lang="en-US" b="1" dirty="0" smtClean="0"/>
              <a:t>discipline, unity, and love for the republic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Virtù</a:t>
            </a:r>
            <a:r>
              <a:rPr lang="en-US" b="1" dirty="0" smtClean="0"/>
              <a:t> vs. Corruption</a:t>
            </a:r>
            <a:endParaRPr lang="en-US" dirty="0" smtClean="0"/>
          </a:p>
          <a:p>
            <a:r>
              <a:rPr lang="en-US" dirty="0" smtClean="0"/>
              <a:t>Corruption (selfishness, luxury, loss of public spirit) destroys republics.</a:t>
            </a:r>
          </a:p>
          <a:p>
            <a:r>
              <a:rPr lang="en-US" dirty="0" err="1" smtClean="0"/>
              <a:t>Virtù</a:t>
            </a:r>
            <a:r>
              <a:rPr lang="en-US" dirty="0" smtClean="0"/>
              <a:t> is the </a:t>
            </a:r>
            <a:r>
              <a:rPr lang="en-US" b="1" dirty="0" smtClean="0"/>
              <a:t>antidote to corruption</a:t>
            </a:r>
            <a:r>
              <a:rPr lang="en-US" dirty="0" smtClean="0"/>
              <a:t>, keeping citizens vigilant and institutions strong.</a:t>
            </a:r>
          </a:p>
          <a:p>
            <a:r>
              <a:rPr lang="en-US" dirty="0" smtClean="0"/>
              <a:t>Continuous renewal of civic virtue is necessary to preserve freedom.</a:t>
            </a:r>
          </a:p>
          <a:p>
            <a:endParaRPr lang="en-US" dirty="0" smtClean="0"/>
          </a:p>
          <a:p>
            <a:r>
              <a:rPr lang="en-US" b="1" dirty="0" err="1" smtClean="0"/>
              <a:t>Virtù</a:t>
            </a:r>
            <a:r>
              <a:rPr lang="en-US" b="1" dirty="0" smtClean="0"/>
              <a:t> and Conflict</a:t>
            </a:r>
            <a:endParaRPr lang="en-US" dirty="0" smtClean="0"/>
          </a:p>
          <a:p>
            <a:r>
              <a:rPr lang="en-US" dirty="0" smtClean="0"/>
              <a:t>Conflict, when institutionalized, forces citizens to act with virtue.</a:t>
            </a:r>
          </a:p>
          <a:p>
            <a:r>
              <a:rPr lang="en-US" dirty="0" smtClean="0"/>
              <a:t>Through struggle, people learn to defend liberty and strengthen republican institutions.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Criticisms of Machiavelli’s Republicanism</a:t>
            </a:r>
          </a:p>
          <a:p>
            <a:r>
              <a:rPr lang="en-US" b="1" dirty="0" smtClean="0"/>
              <a:t>Tolerance of Violence and Harsh Measures</a:t>
            </a:r>
            <a:endParaRPr lang="en-US" dirty="0" smtClean="0"/>
          </a:p>
          <a:p>
            <a:pPr lvl="1"/>
            <a:r>
              <a:rPr lang="en-US" dirty="0" smtClean="0"/>
              <a:t>Machiavelli often justified the use of </a:t>
            </a:r>
            <a:r>
              <a:rPr lang="en-US" b="1" dirty="0" smtClean="0"/>
              <a:t>force, deception, and even cruelty</a:t>
            </a:r>
            <a:r>
              <a:rPr lang="en-US" dirty="0" smtClean="0"/>
              <a:t> to preserve the republic.</a:t>
            </a:r>
          </a:p>
          <a:p>
            <a:pPr lvl="1"/>
            <a:r>
              <a:rPr lang="en-US" dirty="0" smtClean="0"/>
              <a:t>Critics argue this creates a </a:t>
            </a:r>
            <a:r>
              <a:rPr lang="en-US" b="1" dirty="0" smtClean="0"/>
              <a:t>paradox</a:t>
            </a:r>
            <a:r>
              <a:rPr lang="en-US" dirty="0" smtClean="0"/>
              <a:t>: liberty sustained through violence.</a:t>
            </a:r>
          </a:p>
          <a:p>
            <a:r>
              <a:rPr lang="en-US" b="1" dirty="0" smtClean="0"/>
              <a:t>Overemphasis on Conflict</a:t>
            </a:r>
            <a:endParaRPr lang="en-US" dirty="0" smtClean="0"/>
          </a:p>
          <a:p>
            <a:pPr lvl="1"/>
            <a:r>
              <a:rPr lang="en-US" dirty="0" smtClean="0"/>
              <a:t>He considered </a:t>
            </a:r>
            <a:r>
              <a:rPr lang="en-US" b="1" dirty="0" smtClean="0"/>
              <a:t>social conflict (people vs. elites)</a:t>
            </a:r>
            <a:r>
              <a:rPr lang="en-US" dirty="0" smtClean="0"/>
              <a:t> as a source of liberty.</a:t>
            </a:r>
          </a:p>
          <a:p>
            <a:pPr lvl="1"/>
            <a:r>
              <a:rPr lang="en-US" dirty="0" smtClean="0"/>
              <a:t>Many critics (especially classical thinkers like Aristotle) viewed this as destabilizing.</a:t>
            </a:r>
          </a:p>
          <a:p>
            <a:pPr lvl="1"/>
            <a:r>
              <a:rPr lang="en-US" dirty="0" smtClean="0"/>
              <a:t>Too much reliance on conflict may encourage </a:t>
            </a:r>
            <a:r>
              <a:rPr lang="en-US" b="1" dirty="0" smtClean="0"/>
              <a:t>division rather than harmony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Roman Model Not Universally Applicable</a:t>
            </a:r>
            <a:endParaRPr lang="en-US" dirty="0" smtClean="0"/>
          </a:p>
          <a:p>
            <a:r>
              <a:rPr lang="en-US" dirty="0" smtClean="0"/>
              <a:t>Machiavelli idealized the </a:t>
            </a:r>
            <a:r>
              <a:rPr lang="en-US" b="1" dirty="0" smtClean="0"/>
              <a:t>Roman Republic</a:t>
            </a:r>
            <a:r>
              <a:rPr lang="en-US" dirty="0" smtClean="0"/>
              <a:t> as the model.</a:t>
            </a:r>
          </a:p>
          <a:p>
            <a:r>
              <a:rPr lang="en-US" dirty="0" smtClean="0"/>
              <a:t>Critics argue that Rome’s circumstances (constant wars, expansionism) were unique and not suitable for all states.</a:t>
            </a:r>
          </a:p>
          <a:p>
            <a:endParaRPr lang="en-US" dirty="0" smtClean="0"/>
          </a:p>
          <a:p>
            <a:r>
              <a:rPr lang="en-US" b="1" dirty="0" smtClean="0"/>
              <a:t>Neglect of Individual Rights</a:t>
            </a:r>
            <a:endParaRPr lang="en-US" dirty="0" smtClean="0"/>
          </a:p>
          <a:p>
            <a:r>
              <a:rPr lang="en-US" dirty="0" smtClean="0"/>
              <a:t>Liberty for Machiavelli was mainly </a:t>
            </a:r>
            <a:r>
              <a:rPr lang="en-US" b="1" dirty="0" smtClean="0"/>
              <a:t>collective freedom of the republic</a:t>
            </a:r>
            <a:r>
              <a:rPr lang="en-US" dirty="0" smtClean="0"/>
              <a:t>, not modern </a:t>
            </a:r>
            <a:r>
              <a:rPr lang="en-US" b="1" dirty="0" smtClean="0"/>
              <a:t>individual rights</a:t>
            </a:r>
            <a:r>
              <a:rPr lang="en-US" dirty="0" smtClean="0"/>
              <a:t> (like speech, religion, property).</a:t>
            </a:r>
          </a:p>
          <a:p>
            <a:r>
              <a:rPr lang="en-US" dirty="0" smtClean="0"/>
              <a:t>Thus, his concept of liberty can appear limited from a modern democratic perspective.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Instability of Republican Virtue</a:t>
            </a:r>
            <a:endParaRPr lang="en-US" dirty="0" smtClean="0"/>
          </a:p>
          <a:p>
            <a:r>
              <a:rPr lang="en-US" dirty="0" smtClean="0"/>
              <a:t>His system relies heavily on </a:t>
            </a:r>
            <a:r>
              <a:rPr lang="en-US" b="1" dirty="0" smtClean="0"/>
              <a:t>civic virtue</a:t>
            </a:r>
            <a:r>
              <a:rPr lang="en-US" dirty="0" smtClean="0"/>
              <a:t> and citizen participation.</a:t>
            </a:r>
          </a:p>
          <a:p>
            <a:r>
              <a:rPr lang="en-US" dirty="0" smtClean="0"/>
              <a:t>Critics say virtue is difficult to sustain over time; once citizens become corrupt or self-serving, the system collapses.</a:t>
            </a:r>
          </a:p>
          <a:p>
            <a:endParaRPr lang="en-US" dirty="0" smtClean="0"/>
          </a:p>
          <a:p>
            <a:r>
              <a:rPr lang="en-US" b="1" dirty="0" smtClean="0"/>
              <a:t>Militaristic Orientation</a:t>
            </a:r>
            <a:endParaRPr lang="en-US" dirty="0" smtClean="0"/>
          </a:p>
          <a:p>
            <a:r>
              <a:rPr lang="en-US" dirty="0" smtClean="0"/>
              <a:t>Heavy stress on </a:t>
            </a:r>
            <a:r>
              <a:rPr lang="en-US" b="1" dirty="0" smtClean="0"/>
              <a:t>citizen militias</a:t>
            </a:r>
            <a:r>
              <a:rPr lang="en-US" dirty="0" smtClean="0"/>
              <a:t> and warfare as a foundation of liberty.</a:t>
            </a:r>
          </a:p>
          <a:p>
            <a:r>
              <a:rPr lang="en-US" dirty="0" smtClean="0"/>
              <a:t>Critics argue this makes his republicanism </a:t>
            </a:r>
            <a:r>
              <a:rPr lang="en-US" b="1" dirty="0" smtClean="0"/>
              <a:t>too militaristic and expansionist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Ambiguity between Republicanism and Princely Power</a:t>
            </a:r>
            <a:endParaRPr lang="en-US" dirty="0" smtClean="0"/>
          </a:p>
          <a:p>
            <a:pPr lvl="1"/>
            <a:r>
              <a:rPr lang="en-US" dirty="0" smtClean="0"/>
              <a:t>While </a:t>
            </a:r>
            <a:r>
              <a:rPr lang="en-US" i="1" dirty="0" smtClean="0"/>
              <a:t>Discourses on Livy</a:t>
            </a:r>
            <a:r>
              <a:rPr lang="en-US" dirty="0" smtClean="0"/>
              <a:t> champions republicanism, </a:t>
            </a:r>
            <a:r>
              <a:rPr lang="en-US" i="1" dirty="0" smtClean="0"/>
              <a:t>The Prince</a:t>
            </a:r>
            <a:r>
              <a:rPr lang="en-US" dirty="0" smtClean="0"/>
              <a:t> defends princely rule.</a:t>
            </a:r>
          </a:p>
          <a:p>
            <a:pPr lvl="1"/>
            <a:r>
              <a:rPr lang="en-US" dirty="0" smtClean="0"/>
              <a:t>Critics question whether Machiavelli was a consistent republican, or simply a </a:t>
            </a:r>
            <a:r>
              <a:rPr lang="en-US" b="1" dirty="0" smtClean="0"/>
              <a:t>pragmatist</a:t>
            </a:r>
            <a:r>
              <a:rPr lang="en-US" dirty="0" smtClean="0"/>
              <a:t> adjusting theory to circumstances.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 Short</a:t>
            </a:r>
          </a:p>
          <a:p>
            <a:r>
              <a:rPr lang="en-US" dirty="0" smtClean="0"/>
              <a:t>Machiavelli’s republicanism is criticized for being </a:t>
            </a:r>
            <a:r>
              <a:rPr lang="en-US" b="1" dirty="0" smtClean="0"/>
              <a:t>too violent, conflict-driven, militaristic, and historically narrow</a:t>
            </a:r>
            <a:r>
              <a:rPr lang="en-US" dirty="0" smtClean="0"/>
              <a:t>, with a limited idea of liberty compared to modern democratic values. Yet, it remains influential for highlighting the role of </a:t>
            </a:r>
            <a:r>
              <a:rPr lang="en-US" b="1" dirty="0" smtClean="0"/>
              <a:t>institutions, balance of power, and citizen engagement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Legacy and Relevance of Machiavelli’s Republicanism</a:t>
            </a:r>
          </a:p>
          <a:p>
            <a:r>
              <a:rPr lang="en-US" b="1" dirty="0" smtClean="0"/>
              <a:t>1. Influence on Later Republican Thought</a:t>
            </a:r>
          </a:p>
          <a:p>
            <a:r>
              <a:rPr lang="en-US" dirty="0" smtClean="0"/>
              <a:t>Machiavelli is often seen as a </a:t>
            </a:r>
            <a:r>
              <a:rPr lang="en-US" b="1" dirty="0" smtClean="0"/>
              <a:t>founding father of modern republicanism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Inspired later thinkers such as </a:t>
            </a:r>
            <a:r>
              <a:rPr lang="en-US" b="1" dirty="0" smtClean="0"/>
              <a:t>James Harrington, Rousseau, and Montesquieu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ideas on </a:t>
            </a:r>
            <a:r>
              <a:rPr lang="en-US" b="1" dirty="0" smtClean="0"/>
              <a:t>mixed government, civic virtue, and balance of power</a:t>
            </a:r>
            <a:r>
              <a:rPr lang="en-US" dirty="0" smtClean="0"/>
              <a:t> shaped Enlightenment political philosophy.</a:t>
            </a:r>
          </a:p>
          <a:p>
            <a:endParaRPr lang="en-US" dirty="0" smtClean="0"/>
          </a:p>
          <a:p>
            <a:r>
              <a:rPr lang="en-US" b="1" dirty="0" smtClean="0"/>
              <a:t>2. Impact on Modern Democracies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U.S. Founding Fathers</a:t>
            </a:r>
            <a:r>
              <a:rPr lang="en-US" dirty="0" smtClean="0"/>
              <a:t> (e.g., Madison, Jefferson) drew on Machiavellian principles in designing the U.S. Constitution.</a:t>
            </a:r>
          </a:p>
          <a:p>
            <a:r>
              <a:rPr lang="en-US" dirty="0" smtClean="0"/>
              <a:t>Ideas of </a:t>
            </a:r>
            <a:r>
              <a:rPr lang="en-US" b="1" dirty="0" smtClean="0"/>
              <a:t>checks and balances, separation of powers, and citizen militias</a:t>
            </a:r>
            <a:r>
              <a:rPr lang="en-US" dirty="0" smtClean="0"/>
              <a:t> echo Machiavelli’s vision.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3. Contribution to Modern Political Science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conflict as productive</a:t>
            </a:r>
            <a:r>
              <a:rPr lang="en-US" dirty="0" smtClean="0"/>
              <a:t> anticipated modern pluralist theories.</a:t>
            </a:r>
          </a:p>
          <a:p>
            <a:r>
              <a:rPr lang="en-US" dirty="0" smtClean="0"/>
              <a:t>His focus on </a:t>
            </a:r>
            <a:r>
              <a:rPr lang="en-US" b="1" dirty="0" smtClean="0"/>
              <a:t>institutions, laws, and power dynamics</a:t>
            </a:r>
            <a:r>
              <a:rPr lang="en-US" dirty="0" smtClean="0"/>
              <a:t> makes him an early realist in political science.</a:t>
            </a:r>
          </a:p>
          <a:p>
            <a:r>
              <a:rPr lang="en-US" dirty="0" smtClean="0"/>
              <a:t>Highlighted the </a:t>
            </a:r>
            <a:r>
              <a:rPr lang="en-US" b="1" dirty="0" smtClean="0"/>
              <a:t>practical over the ideal</a:t>
            </a:r>
            <a:r>
              <a:rPr lang="en-US" dirty="0" smtClean="0"/>
              <a:t>, which influenced modern statecraft.</a:t>
            </a:r>
          </a:p>
          <a:p>
            <a:endParaRPr lang="en-US" dirty="0" smtClean="0"/>
          </a:p>
          <a:p>
            <a:r>
              <a:rPr lang="en-US" b="1" dirty="0" smtClean="0"/>
              <a:t>4. Relevance Today</a:t>
            </a:r>
          </a:p>
          <a:p>
            <a:r>
              <a:rPr lang="en-US" b="1" dirty="0" smtClean="0"/>
              <a:t>Civic Engagement:</a:t>
            </a:r>
            <a:r>
              <a:rPr lang="en-US" dirty="0" smtClean="0"/>
              <a:t> Machiavelli’s call for active citizenship resonates in modern democracies facing voter apathy.</a:t>
            </a:r>
          </a:p>
          <a:p>
            <a:r>
              <a:rPr lang="en-US" b="1" dirty="0" smtClean="0"/>
              <a:t>Checks and Balances:</a:t>
            </a:r>
            <a:r>
              <a:rPr lang="en-US" dirty="0" smtClean="0"/>
              <a:t> Still central to preventing authoritarianism.</a:t>
            </a:r>
          </a:p>
          <a:p>
            <a:r>
              <a:rPr lang="en-US" b="1" dirty="0" smtClean="0"/>
              <a:t>Corruption &amp; Decline:</a:t>
            </a:r>
            <a:r>
              <a:rPr lang="en-US" dirty="0" smtClean="0"/>
              <a:t> His warning about corruption destroying republics remains relevant.</a:t>
            </a:r>
          </a:p>
          <a:p>
            <a:r>
              <a:rPr lang="en-US" b="1" dirty="0" smtClean="0"/>
              <a:t>Conflict as Democracy’s Strength:</a:t>
            </a:r>
            <a:r>
              <a:rPr lang="en-US" dirty="0" smtClean="0"/>
              <a:t> Modern politics accepts opposition, protest, and debate as essential to liberty.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5. Critical Perspective</a:t>
            </a:r>
          </a:p>
          <a:p>
            <a:r>
              <a:rPr lang="en-US" dirty="0" smtClean="0"/>
              <a:t>Though his views on violence and militarism are debated, his insights into </a:t>
            </a:r>
            <a:r>
              <a:rPr lang="en-US" b="1" dirty="0" smtClean="0"/>
              <a:t>power, liberty, and institutions</a:t>
            </a:r>
            <a:r>
              <a:rPr lang="en-US" dirty="0" smtClean="0"/>
              <a:t> continue to inform political theory and practice.</a:t>
            </a:r>
          </a:p>
          <a:p>
            <a:endParaRPr lang="en-US" dirty="0" smtClean="0"/>
          </a:p>
          <a:p>
            <a:r>
              <a:rPr lang="en-US" b="1" dirty="0" smtClean="0"/>
              <a:t>In Short</a:t>
            </a:r>
          </a:p>
          <a:p>
            <a:r>
              <a:rPr lang="en-US" dirty="0" smtClean="0"/>
              <a:t>Machiavelli’s republicanism left a lasting legacy by shaping </a:t>
            </a:r>
            <a:r>
              <a:rPr lang="en-US" b="1" dirty="0" smtClean="0"/>
              <a:t>modern constitutionalism, democracy, and political science</a:t>
            </a:r>
            <a:r>
              <a:rPr lang="en-US" dirty="0" smtClean="0"/>
              <a:t>. His relevance lies in reminding us that </a:t>
            </a:r>
            <a:r>
              <a:rPr lang="en-US" b="1" dirty="0" smtClean="0"/>
              <a:t>liberty depends on strong institutions, active citizens, balance of power, and vigilance against corruption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Meaning of Republicanism in Machiavelli’s Thought</a:t>
            </a:r>
          </a:p>
          <a:p>
            <a:r>
              <a:rPr lang="en-US" b="1" dirty="0" smtClean="0"/>
              <a:t>Freedom (</a:t>
            </a:r>
            <a:r>
              <a:rPr lang="en-US" b="1" dirty="0" err="1" smtClean="0"/>
              <a:t>Libertà</a:t>
            </a:r>
            <a:r>
              <a:rPr lang="en-US" b="1" dirty="0" smtClean="0"/>
              <a:t>) as the Core Value</a:t>
            </a:r>
            <a:endParaRPr lang="en-US" dirty="0" smtClean="0"/>
          </a:p>
          <a:p>
            <a:pPr lvl="1"/>
            <a:r>
              <a:rPr lang="en-US" dirty="0" smtClean="0"/>
              <a:t>For Machiavelli, a republic exists primarily to </a:t>
            </a:r>
            <a:r>
              <a:rPr lang="en-US" b="1" dirty="0" smtClean="0"/>
              <a:t>preserve the liberty of citizens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Liberty means living under laws made by citizens themselves, not at the mercy of a prince or tyrant.</a:t>
            </a:r>
          </a:p>
          <a:p>
            <a:r>
              <a:rPr lang="en-US" b="1" dirty="0" smtClean="0"/>
              <a:t>Government of Laws, Not of Men</a:t>
            </a:r>
            <a:endParaRPr lang="en-US" dirty="0" smtClean="0"/>
          </a:p>
          <a:p>
            <a:pPr lvl="1"/>
            <a:r>
              <a:rPr lang="en-US" dirty="0" smtClean="0"/>
              <a:t>Machiavelli stressed that power should be </a:t>
            </a:r>
            <a:r>
              <a:rPr lang="en-US" b="1" dirty="0" smtClean="0"/>
              <a:t>regulated by strong laws and institutions</a:t>
            </a:r>
            <a:r>
              <a:rPr lang="en-US" dirty="0" smtClean="0"/>
              <a:t>, rather than resting in the arbitrary will of a single ruler.</a:t>
            </a:r>
          </a:p>
          <a:p>
            <a:pPr lvl="1"/>
            <a:r>
              <a:rPr lang="en-US" dirty="0" smtClean="0"/>
              <a:t>A true republic is one where </a:t>
            </a:r>
            <a:r>
              <a:rPr lang="en-US" b="1" dirty="0" smtClean="0"/>
              <a:t>laws rule supreme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Active Citizen Participation</a:t>
            </a:r>
            <a:endParaRPr lang="en-US" dirty="0" smtClean="0"/>
          </a:p>
          <a:p>
            <a:r>
              <a:rPr lang="en-US" dirty="0" smtClean="0"/>
              <a:t>Citizens are not passive subjects but </a:t>
            </a:r>
            <a:r>
              <a:rPr lang="en-US" b="1" dirty="0" smtClean="0"/>
              <a:t>active participants</a:t>
            </a:r>
            <a:r>
              <a:rPr lang="en-US" dirty="0" smtClean="0"/>
              <a:t> in politics.</a:t>
            </a:r>
          </a:p>
          <a:p>
            <a:r>
              <a:rPr lang="en-US" dirty="0" smtClean="0"/>
              <a:t>Civic involvement, including military service and debate in assemblies, is essential to defend and sustain freedom.</a:t>
            </a:r>
          </a:p>
          <a:p>
            <a:endParaRPr lang="en-US" dirty="0" smtClean="0"/>
          </a:p>
          <a:p>
            <a:r>
              <a:rPr lang="en-US" b="1" dirty="0" smtClean="0"/>
              <a:t>Civic Virtue (</a:t>
            </a:r>
            <a:r>
              <a:rPr lang="en-US" b="1" dirty="0" err="1" smtClean="0"/>
              <a:t>Virtù</a:t>
            </a:r>
            <a:r>
              <a:rPr lang="en-US" b="1" dirty="0" smtClean="0"/>
              <a:t> </a:t>
            </a:r>
            <a:r>
              <a:rPr lang="en-US" b="1" dirty="0" err="1" smtClean="0"/>
              <a:t>Civica</a:t>
            </a:r>
            <a:r>
              <a:rPr lang="en-US" b="1" dirty="0" smtClean="0"/>
              <a:t>)</a:t>
            </a:r>
            <a:endParaRPr lang="en-US" dirty="0" smtClean="0"/>
          </a:p>
          <a:p>
            <a:r>
              <a:rPr lang="en-US" dirty="0" smtClean="0"/>
              <a:t>Republicanism demands </a:t>
            </a:r>
            <a:r>
              <a:rPr lang="en-US" b="1" dirty="0" smtClean="0"/>
              <a:t>virtue, discipline, and sacrifice</a:t>
            </a:r>
            <a:r>
              <a:rPr lang="en-US" dirty="0" smtClean="0"/>
              <a:t> for the common good.</a:t>
            </a:r>
          </a:p>
          <a:p>
            <a:r>
              <a:rPr lang="en-US" dirty="0" smtClean="0"/>
              <a:t>Citizens must place the </a:t>
            </a:r>
            <a:r>
              <a:rPr lang="en-US" b="1" dirty="0" smtClean="0"/>
              <a:t>interests of the community above personal ambition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Balance and Mixed Constitution</a:t>
            </a:r>
            <a:endParaRPr lang="en-US" dirty="0" smtClean="0"/>
          </a:p>
          <a:p>
            <a:pPr lvl="1"/>
            <a:r>
              <a:rPr lang="en-US" dirty="0" smtClean="0"/>
              <a:t>Machiavelli believed the best republic is a </a:t>
            </a:r>
            <a:r>
              <a:rPr lang="en-US" b="1" dirty="0" smtClean="0"/>
              <a:t>mixed form of government</a:t>
            </a:r>
            <a:r>
              <a:rPr lang="en-US" dirty="0" smtClean="0"/>
              <a:t> that balances:</a:t>
            </a:r>
          </a:p>
          <a:p>
            <a:pPr lvl="2"/>
            <a:r>
              <a:rPr lang="en-US" dirty="0" smtClean="0"/>
              <a:t>the </a:t>
            </a:r>
            <a:r>
              <a:rPr lang="en-US" b="1" dirty="0" smtClean="0"/>
              <a:t>people</a:t>
            </a:r>
            <a:r>
              <a:rPr lang="en-US" dirty="0" smtClean="0"/>
              <a:t> (democratic element),</a:t>
            </a:r>
          </a:p>
          <a:p>
            <a:pPr lvl="2"/>
            <a:r>
              <a:rPr lang="en-US" dirty="0" smtClean="0"/>
              <a:t>the </a:t>
            </a:r>
            <a:r>
              <a:rPr lang="en-US" b="1" dirty="0" smtClean="0"/>
              <a:t>nobles</a:t>
            </a:r>
            <a:r>
              <a:rPr lang="en-US" dirty="0" smtClean="0"/>
              <a:t> (aristocratic element), and</a:t>
            </a:r>
          </a:p>
          <a:p>
            <a:pPr lvl="2"/>
            <a:r>
              <a:rPr lang="en-US" dirty="0" smtClean="0"/>
              <a:t>the </a:t>
            </a:r>
            <a:r>
              <a:rPr lang="en-US" b="1" dirty="0" smtClean="0"/>
              <a:t>executive authority</a:t>
            </a:r>
            <a:r>
              <a:rPr lang="en-US" dirty="0" smtClean="0"/>
              <a:t> (monarchical element).</a:t>
            </a:r>
          </a:p>
          <a:p>
            <a:pPr lvl="1"/>
            <a:r>
              <a:rPr lang="en-US" dirty="0" smtClean="0"/>
              <a:t>This prevents corruption and concentration of power.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Conflict as a Source of Strength</a:t>
            </a:r>
            <a:endParaRPr lang="en-US" dirty="0" smtClean="0"/>
          </a:p>
          <a:p>
            <a:pPr lvl="1"/>
            <a:r>
              <a:rPr lang="en-US" dirty="0" smtClean="0"/>
              <a:t>Unlike earlier thinkers, Machiavelli argued that </a:t>
            </a:r>
            <a:r>
              <a:rPr lang="en-US" b="1" dirty="0" smtClean="0"/>
              <a:t>conflicts between elites and common people are healthy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Such conflicts, if institutionalized, </a:t>
            </a:r>
            <a:r>
              <a:rPr lang="en-US" b="1" dirty="0" smtClean="0"/>
              <a:t>produce laws and offices that safeguard liberty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In Simple Terms</a:t>
            </a:r>
          </a:p>
          <a:p>
            <a:r>
              <a:rPr lang="en-US" dirty="0" smtClean="0"/>
              <a:t>Machiavelli’s Republicanism means a system of government where </a:t>
            </a:r>
            <a:r>
              <a:rPr lang="en-US" b="1" dirty="0" smtClean="0"/>
              <a:t>citizens actively govern themselves through laws and institutions</a:t>
            </a:r>
            <a:r>
              <a:rPr lang="en-US" dirty="0" smtClean="0"/>
              <a:t>, protecting liberty through civic virtue, balance of power, and constructive conflict. It is </a:t>
            </a:r>
            <a:r>
              <a:rPr lang="en-US" b="1" dirty="0" smtClean="0"/>
              <a:t>the opposite of princely rule</a:t>
            </a:r>
            <a:r>
              <a:rPr lang="en-US" dirty="0" smtClean="0"/>
              <a:t>, aiming at </a:t>
            </a:r>
            <a:r>
              <a:rPr lang="en-US" b="1" dirty="0" smtClean="0"/>
              <a:t>freedom, stability, and the common good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Machiavelli’s Republican Ideals</a:t>
            </a:r>
          </a:p>
          <a:p>
            <a:r>
              <a:rPr lang="en-US" b="1" dirty="0" smtClean="0"/>
              <a:t>Primacy of Liberty (</a:t>
            </a:r>
            <a:r>
              <a:rPr lang="en-US" b="1" dirty="0" err="1" smtClean="0"/>
              <a:t>Libertà</a:t>
            </a:r>
            <a:r>
              <a:rPr lang="en-US" b="1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Liberty is the </a:t>
            </a:r>
            <a:r>
              <a:rPr lang="en-US" b="1" dirty="0" smtClean="0"/>
              <a:t>highest goal</a:t>
            </a:r>
            <a:r>
              <a:rPr lang="en-US" dirty="0" smtClean="0"/>
              <a:t> of a republic.</a:t>
            </a:r>
          </a:p>
          <a:p>
            <a:pPr lvl="1"/>
            <a:r>
              <a:rPr lang="en-US" dirty="0" smtClean="0"/>
              <a:t>Citizens should live under laws they make, not under the will of a ruler.</a:t>
            </a:r>
          </a:p>
          <a:p>
            <a:pPr lvl="1"/>
            <a:r>
              <a:rPr lang="en-US" dirty="0" smtClean="0"/>
              <a:t>A free state nurtures civic spirit and collective strength.</a:t>
            </a:r>
          </a:p>
          <a:p>
            <a:r>
              <a:rPr lang="en-US" b="1" dirty="0" smtClean="0"/>
              <a:t>Rule of Law &amp; Strong Institutions</a:t>
            </a:r>
            <a:endParaRPr lang="en-US" dirty="0" smtClean="0"/>
          </a:p>
          <a:p>
            <a:pPr lvl="1"/>
            <a:r>
              <a:rPr lang="en-US" dirty="0" smtClean="0"/>
              <a:t>Laws and institutions must regulate political life.</a:t>
            </a:r>
          </a:p>
          <a:p>
            <a:pPr lvl="1"/>
            <a:r>
              <a:rPr lang="en-US" dirty="0" smtClean="0"/>
              <a:t>Stability comes not from rulers, but from </a:t>
            </a:r>
            <a:r>
              <a:rPr lang="en-US" b="1" dirty="0" smtClean="0"/>
              <a:t>durable legal frameworks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Republics survive longer than principalities because they are rooted in laws.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Active Citizenship &amp; Civic Virtue</a:t>
            </a:r>
            <a:endParaRPr lang="en-US" dirty="0" smtClean="0"/>
          </a:p>
          <a:p>
            <a:r>
              <a:rPr lang="en-US" dirty="0" smtClean="0"/>
              <a:t>Citizens must be </a:t>
            </a:r>
            <a:r>
              <a:rPr lang="en-US" b="1" dirty="0" smtClean="0"/>
              <a:t>engaged in politics and military defense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Civic virtue (</a:t>
            </a:r>
            <a:r>
              <a:rPr lang="en-US" dirty="0" err="1" smtClean="0"/>
              <a:t>virtù</a:t>
            </a:r>
            <a:r>
              <a:rPr lang="en-US" dirty="0" smtClean="0"/>
              <a:t> </a:t>
            </a:r>
            <a:r>
              <a:rPr lang="en-US" dirty="0" err="1" smtClean="0"/>
              <a:t>civica</a:t>
            </a:r>
            <a:r>
              <a:rPr lang="en-US" dirty="0" smtClean="0"/>
              <a:t>) demands patriotism, discipline, and sacrifice for the common good.</a:t>
            </a:r>
          </a:p>
          <a:p>
            <a:r>
              <a:rPr lang="en-US" dirty="0" smtClean="0"/>
              <a:t>Passive or corrupt citizens lead to decline.</a:t>
            </a:r>
          </a:p>
          <a:p>
            <a:endParaRPr lang="en-US" dirty="0" smtClean="0"/>
          </a:p>
          <a:p>
            <a:r>
              <a:rPr lang="en-US" b="1" dirty="0" smtClean="0"/>
              <a:t>Mixed Constitution &amp; Balance of Powers</a:t>
            </a:r>
            <a:endParaRPr lang="en-US" dirty="0" smtClean="0"/>
          </a:p>
          <a:p>
            <a:r>
              <a:rPr lang="en-US" dirty="0" smtClean="0"/>
              <a:t>Ideal republic combines monarchy (executive), aristocracy (elite wisdom), and democracy (voice of the people).</a:t>
            </a:r>
          </a:p>
          <a:p>
            <a:r>
              <a:rPr lang="en-US" dirty="0" smtClean="0"/>
              <a:t>Prevents dominance of any one group and guards against tyranny.</a:t>
            </a:r>
          </a:p>
          <a:p>
            <a:r>
              <a:rPr lang="en-US" dirty="0" smtClean="0"/>
              <a:t>Inspired by the Roman Republic.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Constructive Role of Conflict</a:t>
            </a:r>
            <a:endParaRPr lang="en-US" dirty="0" smtClean="0"/>
          </a:p>
          <a:p>
            <a:r>
              <a:rPr lang="en-US" dirty="0" smtClean="0"/>
              <a:t>Social conflict between nobles and common people is </a:t>
            </a:r>
            <a:r>
              <a:rPr lang="en-US" b="1" dirty="0" smtClean="0"/>
              <a:t>natural and necessary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Conflict generates institutions (e.g., Roman Tribunes) that </a:t>
            </a:r>
            <a:r>
              <a:rPr lang="en-US" b="1" dirty="0" smtClean="0"/>
              <a:t>protect liberty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Unlike other thinkers, Machiavelli saw conflict as a </a:t>
            </a:r>
            <a:r>
              <a:rPr lang="en-US" b="1" dirty="0" smtClean="0"/>
              <a:t>source of republican vitality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Militia and Defense of the Republic</a:t>
            </a:r>
            <a:endParaRPr lang="en-US" dirty="0" smtClean="0"/>
          </a:p>
          <a:p>
            <a:r>
              <a:rPr lang="en-US" dirty="0" smtClean="0"/>
              <a:t>Republics must rely on </a:t>
            </a:r>
            <a:r>
              <a:rPr lang="en-US" b="1" dirty="0" smtClean="0"/>
              <a:t>citizen militias</a:t>
            </a:r>
            <a:r>
              <a:rPr lang="en-US" dirty="0" smtClean="0"/>
              <a:t>, not mercenaries.</a:t>
            </a:r>
          </a:p>
          <a:p>
            <a:r>
              <a:rPr lang="en-US" dirty="0" smtClean="0"/>
              <a:t>Military service strengthens civic virtue and loyalty to the state.</a:t>
            </a:r>
          </a:p>
          <a:p>
            <a:r>
              <a:rPr lang="en-US" dirty="0" smtClean="0"/>
              <a:t>Defense of liberty is the duty of all citizens.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</TotalTime>
  <Words>2308</Words>
  <Application>Microsoft Office PowerPoint</Application>
  <PresentationFormat>On-screen Show (4:3)</PresentationFormat>
  <Paragraphs>226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Foundry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Republicanism</dc:title>
  <dc:creator>Admin</dc:creator>
  <cp:lastModifiedBy>Admin</cp:lastModifiedBy>
  <cp:revision>5</cp:revision>
  <dcterms:created xsi:type="dcterms:W3CDTF">2006-08-16T00:00:00Z</dcterms:created>
  <dcterms:modified xsi:type="dcterms:W3CDTF">2026-03-11T04:39:57Z</dcterms:modified>
</cp:coreProperties>
</file>