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848600" cy="5105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Topic:-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</a:rPr>
              <a:t>Niccolò</a:t>
            </a:r>
            <a:r>
              <a:rPr lang="en-US" sz="4000" b="1" dirty="0" smtClean="0">
                <a:solidFill>
                  <a:srgbClr val="FFFF00"/>
                </a:solidFill>
              </a:rPr>
              <a:t> Machiavelli </a:t>
            </a:r>
            <a:endParaRPr lang="en-US" sz="4000" b="1" dirty="0" smtClean="0">
              <a:solidFill>
                <a:srgbClr val="FFFF00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Presented by- </a:t>
            </a:r>
            <a:r>
              <a:rPr lang="en-US" sz="4000" b="1" dirty="0" err="1" smtClean="0">
                <a:solidFill>
                  <a:srgbClr val="FFFF00"/>
                </a:solidFill>
              </a:rPr>
              <a:t>Pranjal</a:t>
            </a:r>
            <a:r>
              <a:rPr lang="en-US" sz="4000" b="1" dirty="0" smtClean="0">
                <a:solidFill>
                  <a:srgbClr val="FFFF00"/>
                </a:solidFill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</a:rPr>
              <a:t>Patiri</a:t>
            </a:r>
            <a:endParaRPr lang="en-US" sz="4000" b="1" dirty="0" smtClean="0">
              <a:solidFill>
                <a:srgbClr val="FFFF00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sz="3200" b="1" dirty="0" err="1" smtClean="0">
                <a:solidFill>
                  <a:schemeClr val="tx1"/>
                </a:solidFill>
              </a:rPr>
              <a:t>Pandu</a:t>
            </a:r>
            <a:r>
              <a:rPr lang="en-US" sz="3200" b="1" dirty="0" smtClean="0">
                <a:solidFill>
                  <a:schemeClr val="tx1"/>
                </a:solidFill>
              </a:rPr>
              <a:t> College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Machiavelli on Virtue (</a:t>
            </a:r>
            <a:r>
              <a:rPr lang="en-US" b="1" dirty="0" err="1" smtClean="0">
                <a:solidFill>
                  <a:srgbClr val="FFFF00"/>
                </a:solidFill>
              </a:rPr>
              <a:t>Virtù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US" b="1" dirty="0" smtClean="0"/>
              <a:t>1. Meaning of </a:t>
            </a:r>
            <a:r>
              <a:rPr lang="en-US" b="1" dirty="0" err="1" smtClean="0"/>
              <a:t>Virtù</a:t>
            </a:r>
            <a:endParaRPr lang="en-US" b="1" dirty="0" smtClean="0"/>
          </a:p>
          <a:p>
            <a:r>
              <a:rPr lang="en-US" dirty="0" smtClean="0"/>
              <a:t>Different from </a:t>
            </a:r>
            <a:r>
              <a:rPr lang="en-US" b="1" dirty="0" smtClean="0"/>
              <a:t>Christian or moral virtue</a:t>
            </a:r>
            <a:r>
              <a:rPr lang="en-US" dirty="0" smtClean="0"/>
              <a:t> (honesty, humility, kindness).</a:t>
            </a:r>
          </a:p>
          <a:p>
            <a:r>
              <a:rPr lang="en-US" dirty="0" smtClean="0"/>
              <a:t>In Machiavelli’s thought, </a:t>
            </a:r>
            <a:r>
              <a:rPr lang="en-US" b="1" dirty="0" err="1" smtClean="0"/>
              <a:t>Virtù</a:t>
            </a:r>
            <a:r>
              <a:rPr lang="en-US" dirty="0" smtClean="0"/>
              <a:t> = the qualities of a strong and effective ruler.</a:t>
            </a:r>
          </a:p>
          <a:p>
            <a:r>
              <a:rPr lang="en-US" dirty="0" smtClean="0"/>
              <a:t>Includes: </a:t>
            </a:r>
            <a:r>
              <a:rPr lang="en-US" b="1" dirty="0" smtClean="0"/>
              <a:t>strength, courage, decisiveness, intelligence, adaptability, boldness, and shrewdness.</a:t>
            </a:r>
            <a:endParaRPr lang="en-US" dirty="0" smtClean="0"/>
          </a:p>
          <a:p>
            <a:r>
              <a:rPr lang="en-US" dirty="0" smtClean="0"/>
              <a:t>It is more about </a:t>
            </a:r>
            <a:r>
              <a:rPr lang="en-US" b="1" dirty="0" smtClean="0"/>
              <a:t>capacity and effectiveness</a:t>
            </a:r>
            <a:r>
              <a:rPr lang="en-US" dirty="0" smtClean="0"/>
              <a:t> than about moral goodness.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smtClean="0"/>
              <a:t>2. Relationship with Fortune (Fortuna)</a:t>
            </a:r>
          </a:p>
          <a:p>
            <a:r>
              <a:rPr lang="en-US" dirty="0" smtClean="0"/>
              <a:t>Machiavelli often contrasts </a:t>
            </a:r>
            <a:r>
              <a:rPr lang="en-US" b="1" dirty="0" err="1" smtClean="0"/>
              <a:t>Virtù</a:t>
            </a:r>
            <a:r>
              <a:rPr lang="en-US" dirty="0" smtClean="0"/>
              <a:t> with </a:t>
            </a:r>
            <a:r>
              <a:rPr lang="en-US" b="1" dirty="0" smtClean="0"/>
              <a:t>Fortune (chance/fate).</a:t>
            </a:r>
            <a:endParaRPr lang="en-US" dirty="0" smtClean="0"/>
          </a:p>
          <a:p>
            <a:r>
              <a:rPr lang="en-US" dirty="0" smtClean="0"/>
              <a:t>Fortune controls half of human actions, but the other half depends on human </a:t>
            </a:r>
            <a:r>
              <a:rPr lang="en-US" b="1" dirty="0" err="1" smtClean="0"/>
              <a:t>Virtù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ruler with strong </a:t>
            </a:r>
            <a:r>
              <a:rPr lang="en-US" dirty="0" err="1" smtClean="0"/>
              <a:t>Virtù</a:t>
            </a:r>
            <a:r>
              <a:rPr lang="en-US" dirty="0" smtClean="0"/>
              <a:t> can </a:t>
            </a:r>
            <a:r>
              <a:rPr lang="en-US" b="1" dirty="0" smtClean="0"/>
              <a:t>resist, control, or shape fortune</a:t>
            </a:r>
            <a:r>
              <a:rPr lang="en-US" dirty="0" smtClean="0"/>
              <a:t> to his advantage.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Cesare</a:t>
            </a:r>
            <a:r>
              <a:rPr lang="en-US" dirty="0" smtClean="0"/>
              <a:t> Borgia is praised for his </a:t>
            </a:r>
            <a:r>
              <a:rPr lang="en-US" i="1" dirty="0" err="1" smtClean="0"/>
              <a:t>virtù</a:t>
            </a:r>
            <a:r>
              <a:rPr lang="en-US" dirty="0" smtClean="0"/>
              <a:t> in handling political challenges.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3. Key Qualities of </a:t>
            </a:r>
            <a:r>
              <a:rPr lang="en-US" b="1" dirty="0" err="1" smtClean="0"/>
              <a:t>Virtù</a:t>
            </a:r>
            <a:endParaRPr lang="en-US" b="1" dirty="0" smtClean="0"/>
          </a:p>
          <a:p>
            <a:r>
              <a:rPr lang="en-US" b="1" dirty="0" smtClean="0"/>
              <a:t>Prudence</a:t>
            </a:r>
            <a:r>
              <a:rPr lang="en-US" dirty="0" smtClean="0"/>
              <a:t>: Ability to judge circumstances and act wisely.</a:t>
            </a:r>
          </a:p>
          <a:p>
            <a:r>
              <a:rPr lang="en-US" b="1" dirty="0" smtClean="0"/>
              <a:t>Adaptability</a:t>
            </a:r>
            <a:r>
              <a:rPr lang="en-US" dirty="0" smtClean="0"/>
              <a:t>: Changing methods according to changing times.</a:t>
            </a:r>
          </a:p>
          <a:p>
            <a:r>
              <a:rPr lang="en-US" b="1" dirty="0" smtClean="0"/>
              <a:t>Decisiveness</a:t>
            </a:r>
            <a:r>
              <a:rPr lang="en-US" dirty="0" smtClean="0"/>
              <a:t>: Acting quickly and boldly when needed.</a:t>
            </a:r>
          </a:p>
          <a:p>
            <a:r>
              <a:rPr lang="en-US" b="1" dirty="0" smtClean="0"/>
              <a:t>Strength and courage</a:t>
            </a:r>
            <a:r>
              <a:rPr lang="en-US" dirty="0" smtClean="0"/>
              <a:t>: Military ability and willingness to take risks.</a:t>
            </a:r>
          </a:p>
          <a:p>
            <a:r>
              <a:rPr lang="en-US" b="1" dirty="0" smtClean="0"/>
              <a:t>Shrewdness and cunning</a:t>
            </a:r>
            <a:r>
              <a:rPr lang="en-US" dirty="0" smtClean="0"/>
              <a:t>: Using deception when necessary.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</a:t>
            </a:r>
            <a:r>
              <a:rPr lang="en-US" b="1" dirty="0" err="1" smtClean="0"/>
              <a:t>Virtù</a:t>
            </a:r>
            <a:r>
              <a:rPr lang="en-US" b="1" dirty="0" smtClean="0"/>
              <a:t> in Leadership</a:t>
            </a:r>
          </a:p>
          <a:p>
            <a:r>
              <a:rPr lang="en-US" dirty="0" smtClean="0"/>
              <a:t>A ruler’s success depends more on his </a:t>
            </a:r>
            <a:r>
              <a:rPr lang="en-US" b="1" dirty="0" err="1" smtClean="0"/>
              <a:t>Virtù</a:t>
            </a:r>
            <a:r>
              <a:rPr lang="en-US" dirty="0" smtClean="0"/>
              <a:t> than on luck or divine will.</a:t>
            </a:r>
          </a:p>
          <a:p>
            <a:r>
              <a:rPr lang="en-US" dirty="0" smtClean="0"/>
              <a:t>With </a:t>
            </a:r>
            <a:r>
              <a:rPr lang="en-US" dirty="0" err="1" smtClean="0"/>
              <a:t>Virtù</a:t>
            </a:r>
            <a:r>
              <a:rPr lang="en-US" dirty="0" smtClean="0"/>
              <a:t>, rulers can </a:t>
            </a:r>
            <a:r>
              <a:rPr lang="en-US" b="1" dirty="0" smtClean="0"/>
              <a:t>found new states, maintain order, and expand power.</a:t>
            </a:r>
            <a:endParaRPr lang="en-US" dirty="0" smtClean="0"/>
          </a:p>
          <a:p>
            <a:r>
              <a:rPr lang="en-US" dirty="0" smtClean="0"/>
              <a:t>Leaders must combine qualities of </a:t>
            </a:r>
            <a:r>
              <a:rPr lang="en-US" b="1" dirty="0" smtClean="0"/>
              <a:t>the lion (strength)</a:t>
            </a:r>
            <a:r>
              <a:rPr lang="en-US" dirty="0" smtClean="0"/>
              <a:t> and </a:t>
            </a:r>
            <a:r>
              <a:rPr lang="en-US" b="1" dirty="0" smtClean="0"/>
              <a:t>the fox (cunning).</a:t>
            </a:r>
            <a:endParaRPr lang="en-US" dirty="0" smtClean="0"/>
          </a:p>
          <a:p>
            <a:r>
              <a:rPr lang="en-US" dirty="0" err="1" smtClean="0"/>
              <a:t>Virtù</a:t>
            </a:r>
            <a:r>
              <a:rPr lang="en-US" dirty="0" smtClean="0"/>
              <a:t> is judged by </a:t>
            </a:r>
            <a:r>
              <a:rPr lang="en-US" b="1" dirty="0" smtClean="0"/>
              <a:t>results</a:t>
            </a:r>
            <a:r>
              <a:rPr lang="en-US" dirty="0" smtClean="0"/>
              <a:t>: effectiveness in securing the stability and glory of the state.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Examples and Applications</a:t>
            </a:r>
          </a:p>
          <a:p>
            <a:r>
              <a:rPr lang="en-US" dirty="0" smtClean="0"/>
              <a:t>Machiavelli admired </a:t>
            </a:r>
            <a:r>
              <a:rPr lang="en-US" b="1" dirty="0" smtClean="0"/>
              <a:t>Roman leaders</a:t>
            </a:r>
            <a:r>
              <a:rPr lang="en-US" dirty="0" smtClean="0"/>
              <a:t> for their </a:t>
            </a:r>
            <a:r>
              <a:rPr lang="en-US" dirty="0" err="1" smtClean="0"/>
              <a:t>Virtù</a:t>
            </a:r>
            <a:r>
              <a:rPr lang="en-US" dirty="0" smtClean="0"/>
              <a:t> in building a republic.</a:t>
            </a:r>
          </a:p>
          <a:p>
            <a:r>
              <a:rPr lang="en-US" dirty="0" smtClean="0"/>
              <a:t>Renaissance rulers like </a:t>
            </a:r>
            <a:r>
              <a:rPr lang="en-US" b="1" dirty="0" err="1" smtClean="0"/>
              <a:t>Cesare</a:t>
            </a:r>
            <a:r>
              <a:rPr lang="en-US" b="1" dirty="0" smtClean="0"/>
              <a:t> Borgia</a:t>
            </a:r>
            <a:r>
              <a:rPr lang="en-US" dirty="0" smtClean="0"/>
              <a:t> showed boldness and cunning.</a:t>
            </a:r>
          </a:p>
          <a:p>
            <a:r>
              <a:rPr lang="en-US" dirty="0" smtClean="0"/>
              <a:t>Weak rulers lacking </a:t>
            </a:r>
            <a:r>
              <a:rPr lang="en-US" dirty="0" err="1" smtClean="0"/>
              <a:t>Virtù</a:t>
            </a:r>
            <a:r>
              <a:rPr lang="en-US" dirty="0" smtClean="0"/>
              <a:t> failed to preserve their states and lost to foreign invaders.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6</a:t>
            </a:r>
            <a:r>
              <a:rPr lang="en-US" b="1" dirty="0" smtClean="0">
                <a:solidFill>
                  <a:srgbClr val="FFFF00"/>
                </a:solidFill>
              </a:rPr>
              <a:t>. Significance of </a:t>
            </a:r>
            <a:r>
              <a:rPr lang="en-US" b="1" dirty="0" err="1" smtClean="0">
                <a:solidFill>
                  <a:srgbClr val="FFFF00"/>
                </a:solidFill>
              </a:rPr>
              <a:t>Virtù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Breaks from medieval idea that rulers succeed by </a:t>
            </a:r>
            <a:r>
              <a:rPr lang="en-US" b="1" dirty="0" smtClean="0"/>
              <a:t>piety and morality.</a:t>
            </a:r>
            <a:endParaRPr lang="en-US" dirty="0" smtClean="0"/>
          </a:p>
          <a:p>
            <a:r>
              <a:rPr lang="en-US" dirty="0" smtClean="0"/>
              <a:t>Introduces a </a:t>
            </a:r>
            <a:r>
              <a:rPr lang="en-US" b="1" dirty="0" smtClean="0"/>
              <a:t>secular, realistic standard</a:t>
            </a:r>
            <a:r>
              <a:rPr lang="en-US" dirty="0" smtClean="0"/>
              <a:t> for political success.</a:t>
            </a:r>
          </a:p>
          <a:p>
            <a:r>
              <a:rPr lang="en-US" dirty="0" smtClean="0"/>
              <a:t>Makes leadership depend on </a:t>
            </a:r>
            <a:r>
              <a:rPr lang="en-US" b="1" dirty="0" smtClean="0"/>
              <a:t>skill and human action</a:t>
            </a:r>
            <a:r>
              <a:rPr lang="en-US" dirty="0" smtClean="0"/>
              <a:t>, not divine providence.</a:t>
            </a:r>
          </a:p>
          <a:p>
            <a:r>
              <a:rPr lang="en-US" dirty="0" smtClean="0"/>
              <a:t>Central concept in Machiavelli’s </a:t>
            </a:r>
            <a:r>
              <a:rPr lang="en-US" b="1" dirty="0" smtClean="0"/>
              <a:t>realist political philosophy.</a:t>
            </a:r>
            <a:endParaRPr lang="en-US" dirty="0" smtClean="0"/>
          </a:p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For Machiavelli, </a:t>
            </a:r>
            <a:r>
              <a:rPr lang="en-US" i="1" dirty="0" err="1" smtClean="0"/>
              <a:t>Virtù</a:t>
            </a:r>
            <a:r>
              <a:rPr lang="en-US" dirty="0" smtClean="0"/>
              <a:t> is the </a:t>
            </a:r>
            <a:r>
              <a:rPr lang="en-US" b="1" dirty="0" smtClean="0"/>
              <a:t>ability to act decisively, adapt to circumstances, and control fortune</a:t>
            </a:r>
            <a:r>
              <a:rPr lang="en-US" dirty="0" smtClean="0"/>
              <a:t>—the essential quality of a successful ruler.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Machiavelli on Morality</a:t>
            </a:r>
          </a:p>
          <a:p>
            <a:r>
              <a:rPr lang="en-US" b="1" dirty="0" smtClean="0"/>
              <a:t>1. Break from Traditional Morality</a:t>
            </a:r>
          </a:p>
          <a:p>
            <a:r>
              <a:rPr lang="en-US" dirty="0" smtClean="0"/>
              <a:t>Medieval thought linked politics with </a:t>
            </a:r>
            <a:r>
              <a:rPr lang="en-US" b="1" dirty="0" smtClean="0"/>
              <a:t>Christian ethics</a:t>
            </a:r>
            <a:r>
              <a:rPr lang="en-US" dirty="0" smtClean="0"/>
              <a:t> (justice, mercy, honesty).</a:t>
            </a:r>
          </a:p>
          <a:p>
            <a:r>
              <a:rPr lang="en-US" dirty="0" smtClean="0"/>
              <a:t>Machiavelli </a:t>
            </a:r>
            <a:r>
              <a:rPr lang="en-US" b="1" dirty="0" smtClean="0"/>
              <a:t>separates politics from traditional morality.</a:t>
            </a:r>
            <a:endParaRPr lang="en-US" dirty="0" smtClean="0"/>
          </a:p>
          <a:p>
            <a:r>
              <a:rPr lang="en-US" dirty="0" smtClean="0"/>
              <a:t>For him, politics has its </a:t>
            </a:r>
            <a:r>
              <a:rPr lang="en-US" b="1" dirty="0" smtClean="0"/>
              <a:t>own logic</a:t>
            </a:r>
            <a:r>
              <a:rPr lang="en-US" dirty="0" smtClean="0"/>
              <a:t> – judged by effectiveness, not by moral ideals.</a:t>
            </a:r>
          </a:p>
          <a:p>
            <a:endParaRPr lang="en-US" dirty="0" smtClean="0"/>
          </a:p>
          <a:p>
            <a:r>
              <a:rPr lang="en-US" b="1" dirty="0" smtClean="0"/>
              <a:t>2. Political Morality vs. Private Morality</a:t>
            </a:r>
          </a:p>
          <a:p>
            <a:r>
              <a:rPr lang="en-US" b="1" dirty="0" smtClean="0"/>
              <a:t>Private Morality</a:t>
            </a:r>
            <a:r>
              <a:rPr lang="en-US" dirty="0" smtClean="0"/>
              <a:t>: personal virtues like honesty, kindness, faith.</a:t>
            </a:r>
          </a:p>
          <a:p>
            <a:r>
              <a:rPr lang="en-US" b="1" dirty="0" smtClean="0"/>
              <a:t>Political Morality</a:t>
            </a:r>
            <a:r>
              <a:rPr lang="en-US" dirty="0" smtClean="0"/>
              <a:t>: ruler’s duty to secure the </a:t>
            </a:r>
            <a:r>
              <a:rPr lang="en-US" b="1" dirty="0" smtClean="0"/>
              <a:t>stability and survival of the state.</a:t>
            </a:r>
            <a:endParaRPr lang="en-US" dirty="0" smtClean="0"/>
          </a:p>
          <a:p>
            <a:r>
              <a:rPr lang="en-US" dirty="0" smtClean="0"/>
              <a:t>What is “good” in private life may be </a:t>
            </a:r>
            <a:r>
              <a:rPr lang="en-US" b="1" dirty="0" smtClean="0"/>
              <a:t>harmful in politics</a:t>
            </a:r>
            <a:r>
              <a:rPr lang="en-US" dirty="0" smtClean="0"/>
              <a:t>, and vice versa.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Morality as an Instrument</a:t>
            </a:r>
          </a:p>
          <a:p>
            <a:r>
              <a:rPr lang="en-US" dirty="0" smtClean="0"/>
              <a:t>Morality is </a:t>
            </a:r>
            <a:r>
              <a:rPr lang="en-US" b="1" dirty="0" smtClean="0"/>
              <a:t>not absolute</a:t>
            </a:r>
            <a:r>
              <a:rPr lang="en-US" dirty="0" smtClean="0"/>
              <a:t>; it is </a:t>
            </a:r>
            <a:r>
              <a:rPr lang="en-US" b="1" dirty="0" smtClean="0"/>
              <a:t>relative and instrumental.</a:t>
            </a:r>
            <a:endParaRPr lang="en-US" dirty="0" smtClean="0"/>
          </a:p>
          <a:p>
            <a:r>
              <a:rPr lang="en-US" dirty="0" smtClean="0"/>
              <a:t>A ruler should </a:t>
            </a:r>
            <a:r>
              <a:rPr lang="en-US" b="1" dirty="0" smtClean="0"/>
              <a:t>appear moral</a:t>
            </a:r>
            <a:r>
              <a:rPr lang="en-US" dirty="0" smtClean="0"/>
              <a:t> (merciful, faithful, humane, religious) because people value these qualities.</a:t>
            </a:r>
          </a:p>
          <a:p>
            <a:r>
              <a:rPr lang="en-US" dirty="0" smtClean="0"/>
              <a:t>But he must be </a:t>
            </a:r>
            <a:r>
              <a:rPr lang="en-US" b="1" dirty="0" smtClean="0"/>
              <a:t>ready to act immorally</a:t>
            </a:r>
            <a:r>
              <a:rPr lang="en-US" dirty="0" smtClean="0"/>
              <a:t> (cruelty, deception, violence) when the </a:t>
            </a:r>
            <a:r>
              <a:rPr lang="en-US" b="1" dirty="0" smtClean="0"/>
              <a:t>state’s survival requires it.</a:t>
            </a:r>
            <a:endParaRPr lang="en-US" dirty="0" smtClean="0"/>
          </a:p>
          <a:p>
            <a:r>
              <a:rPr lang="en-US" b="1" dirty="0" smtClean="0"/>
              <a:t>Appearance &gt; reality</a:t>
            </a:r>
            <a:r>
              <a:rPr lang="en-US" dirty="0" smtClean="0"/>
              <a:t> in politics.</a:t>
            </a:r>
          </a:p>
          <a:p>
            <a:endParaRPr lang="en-US" dirty="0" smtClean="0"/>
          </a:p>
          <a:p>
            <a:r>
              <a:rPr lang="en-US" b="1" dirty="0" smtClean="0"/>
              <a:t>4. “Ends Justify the Means”</a:t>
            </a:r>
          </a:p>
          <a:p>
            <a:r>
              <a:rPr lang="en-US" dirty="0" smtClean="0"/>
              <a:t>Often associated with Machiavelli (though not his exact words).</a:t>
            </a:r>
          </a:p>
          <a:p>
            <a:r>
              <a:rPr lang="en-US" dirty="0" smtClean="0"/>
              <a:t>The ruler’s actions are judged by </a:t>
            </a:r>
            <a:r>
              <a:rPr lang="en-US" b="1" dirty="0" smtClean="0"/>
              <a:t>results</a:t>
            </a:r>
            <a:r>
              <a:rPr lang="en-US" dirty="0" smtClean="0"/>
              <a:t>, not intentions.</a:t>
            </a:r>
          </a:p>
          <a:p>
            <a:r>
              <a:rPr lang="en-US" dirty="0" smtClean="0"/>
              <a:t>If cruelty, deceit, or betrayal ensures the </a:t>
            </a:r>
            <a:r>
              <a:rPr lang="en-US" b="1" dirty="0" smtClean="0"/>
              <a:t>security of the state</a:t>
            </a:r>
            <a:r>
              <a:rPr lang="en-US" dirty="0" smtClean="0"/>
              <a:t>, it is politically justified.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Fear vs. Love</a:t>
            </a:r>
          </a:p>
          <a:p>
            <a:r>
              <a:rPr lang="en-US" dirty="0" smtClean="0"/>
              <a:t>Ideally, a ruler should be both feared and loved.</a:t>
            </a:r>
          </a:p>
          <a:p>
            <a:r>
              <a:rPr lang="en-US" dirty="0" smtClean="0"/>
              <a:t>But since both are rarely possible, it is </a:t>
            </a:r>
            <a:r>
              <a:rPr lang="en-US" b="1" dirty="0" smtClean="0"/>
              <a:t>safer to be feared than loved.</a:t>
            </a:r>
            <a:endParaRPr lang="en-US" dirty="0" smtClean="0"/>
          </a:p>
          <a:p>
            <a:r>
              <a:rPr lang="en-US" dirty="0" smtClean="0"/>
              <a:t>Fear ensures obedience, while love is uncertain and unstable.</a:t>
            </a:r>
          </a:p>
          <a:p>
            <a:endParaRPr lang="en-US" dirty="0" smtClean="0"/>
          </a:p>
          <a:p>
            <a:r>
              <a:rPr lang="en-US" b="1" dirty="0" smtClean="0"/>
              <a:t>6. Examples in The Prince</a:t>
            </a:r>
          </a:p>
          <a:p>
            <a:r>
              <a:rPr lang="en-US" dirty="0" err="1" smtClean="0"/>
              <a:t>Cesare</a:t>
            </a:r>
            <a:r>
              <a:rPr lang="en-US" dirty="0" smtClean="0"/>
              <a:t> Borgia: admired for using </a:t>
            </a:r>
            <a:r>
              <a:rPr lang="en-US" b="1" dirty="0" smtClean="0"/>
              <a:t>calculated cruelty</a:t>
            </a:r>
            <a:r>
              <a:rPr lang="en-US" dirty="0" smtClean="0"/>
              <a:t> to secure power.</a:t>
            </a:r>
          </a:p>
          <a:p>
            <a:r>
              <a:rPr lang="en-US" dirty="0" smtClean="0"/>
              <a:t>Cruelty, if used </a:t>
            </a:r>
            <a:r>
              <a:rPr lang="en-US" b="1" dirty="0" smtClean="0"/>
              <a:t>swiftly and effectively</a:t>
            </a:r>
            <a:r>
              <a:rPr lang="en-US" dirty="0" smtClean="0"/>
              <a:t>, can bring long-term peace.</a:t>
            </a:r>
          </a:p>
          <a:p>
            <a:r>
              <a:rPr lang="en-US" dirty="0" smtClean="0"/>
              <a:t>Excessive mercy or reliance on promises can lead to </a:t>
            </a:r>
            <a:r>
              <a:rPr lang="en-US" b="1" dirty="0" smtClean="0"/>
              <a:t>instability and weakness.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7. Significance of Machiavelli’s Morality</a:t>
            </a:r>
          </a:p>
          <a:p>
            <a:r>
              <a:rPr lang="en-US" dirty="0" smtClean="0"/>
              <a:t>Introduced </a:t>
            </a:r>
            <a:r>
              <a:rPr lang="en-US" b="1" dirty="0" smtClean="0"/>
              <a:t>political realism</a:t>
            </a:r>
            <a:r>
              <a:rPr lang="en-US" dirty="0" smtClean="0"/>
              <a:t>: rulers judged by practical success, not moral purity.</a:t>
            </a:r>
          </a:p>
          <a:p>
            <a:r>
              <a:rPr lang="en-US" dirty="0" smtClean="0"/>
              <a:t>Morality becomes </a:t>
            </a:r>
            <a:r>
              <a:rPr lang="en-US" b="1" dirty="0" smtClean="0"/>
              <a:t>flexible, situational, and subordinate</a:t>
            </a:r>
            <a:r>
              <a:rPr lang="en-US" dirty="0" smtClean="0"/>
              <a:t> to state interests.</a:t>
            </a:r>
          </a:p>
          <a:p>
            <a:r>
              <a:rPr lang="en-US" dirty="0" smtClean="0"/>
              <a:t>Marked a turning point from medieval religious morality to </a:t>
            </a:r>
            <a:r>
              <a:rPr lang="en-US" b="1" dirty="0" smtClean="0"/>
              <a:t>modern secular politics.</a:t>
            </a:r>
          </a:p>
          <a:p>
            <a:endParaRPr lang="en-US" dirty="0" smtClean="0"/>
          </a:p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Machiavelli argued that rulers must </a:t>
            </a:r>
            <a:r>
              <a:rPr lang="en-US" b="1" dirty="0" smtClean="0"/>
              <a:t>appear moral but act beyond morality</a:t>
            </a:r>
            <a:r>
              <a:rPr lang="en-US" dirty="0" smtClean="0"/>
              <a:t> when necessary. Political survival and stability outweigh conventional ethical rules.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smtClean="0">
                <a:solidFill>
                  <a:srgbClr val="FFFF00"/>
                </a:solidFill>
              </a:rPr>
              <a:t>Life Sketch of </a:t>
            </a:r>
            <a:r>
              <a:rPr lang="en-US" b="1" dirty="0" err="1" smtClean="0">
                <a:solidFill>
                  <a:srgbClr val="FFFF00"/>
                </a:solidFill>
              </a:rPr>
              <a:t>Niccolò</a:t>
            </a:r>
            <a:r>
              <a:rPr lang="en-US" b="1" dirty="0" smtClean="0">
                <a:solidFill>
                  <a:srgbClr val="FFFF00"/>
                </a:solidFill>
              </a:rPr>
              <a:t> Machiavelli (1469–1527)</a:t>
            </a:r>
          </a:p>
          <a:p>
            <a:pPr algn="just"/>
            <a:r>
              <a:rPr lang="en-US" b="1" dirty="0" smtClean="0"/>
              <a:t>Early Life</a:t>
            </a:r>
          </a:p>
          <a:p>
            <a:pPr algn="just"/>
            <a:r>
              <a:rPr lang="en-US" dirty="0" smtClean="0"/>
              <a:t>Born: </a:t>
            </a:r>
            <a:r>
              <a:rPr lang="en-US" b="1" dirty="0" smtClean="0"/>
              <a:t>3 May 1469</a:t>
            </a:r>
            <a:r>
              <a:rPr lang="en-US" dirty="0" smtClean="0"/>
              <a:t> in Florence, Italy, into a middle-class family.</a:t>
            </a:r>
          </a:p>
          <a:p>
            <a:pPr algn="just"/>
            <a:r>
              <a:rPr lang="en-US" dirty="0" smtClean="0"/>
              <a:t>Father: Bernardo Machiavelli, a lawyer with scholarly interests.</a:t>
            </a:r>
          </a:p>
          <a:p>
            <a:pPr algn="just"/>
            <a:r>
              <a:rPr lang="en-US" dirty="0" smtClean="0"/>
              <a:t>Received </a:t>
            </a:r>
            <a:r>
              <a:rPr lang="en-US" b="1" dirty="0" smtClean="0"/>
              <a:t>classical education</a:t>
            </a:r>
            <a:r>
              <a:rPr lang="en-US" dirty="0" smtClean="0"/>
              <a:t> in Latin, history, and rhetoric.</a:t>
            </a:r>
          </a:p>
          <a:p>
            <a:pPr algn="just"/>
            <a:r>
              <a:rPr lang="en-US" dirty="0" smtClean="0"/>
              <a:t>Grew up during a period of political instability in Florence and Italy.</a:t>
            </a:r>
          </a:p>
          <a:p>
            <a:pPr algn="just"/>
            <a:r>
              <a:rPr lang="en-US" b="1" dirty="0" smtClean="0"/>
              <a:t>Political Career</a:t>
            </a:r>
          </a:p>
          <a:p>
            <a:pPr algn="just"/>
            <a:r>
              <a:rPr lang="en-US" b="1" dirty="0" smtClean="0"/>
              <a:t>1498</a:t>
            </a:r>
            <a:r>
              <a:rPr lang="en-US" dirty="0" smtClean="0"/>
              <a:t>: Appointed </a:t>
            </a:r>
            <a:r>
              <a:rPr lang="en-US" b="1" dirty="0" smtClean="0"/>
              <a:t>Second Chancellor</a:t>
            </a:r>
            <a:r>
              <a:rPr lang="en-US" dirty="0" smtClean="0"/>
              <a:t> and </a:t>
            </a:r>
            <a:r>
              <a:rPr lang="en-US" b="1" dirty="0" smtClean="0"/>
              <a:t>Secretary to the Council of Ten for War and Peace</a:t>
            </a:r>
            <a:r>
              <a:rPr lang="en-US" dirty="0" smtClean="0"/>
              <a:t> in Florence after the fall of the Dominican friar Savonarola.</a:t>
            </a:r>
          </a:p>
          <a:p>
            <a:pPr algn="just"/>
            <a:r>
              <a:rPr lang="en-US" dirty="0" smtClean="0"/>
              <a:t>Served as a </a:t>
            </a:r>
            <a:r>
              <a:rPr lang="en-US" b="1" dirty="0" smtClean="0"/>
              <a:t>diplomat, administrator, and military organizer</a:t>
            </a:r>
            <a:r>
              <a:rPr lang="en-US" dirty="0" smtClean="0"/>
              <a:t> for the Florentine Republic (1498–1512).</a:t>
            </a:r>
          </a:p>
          <a:p>
            <a:pPr algn="just"/>
            <a:r>
              <a:rPr lang="en-US" dirty="0" smtClean="0"/>
              <a:t>Undertook diplomatic missions to </a:t>
            </a:r>
            <a:r>
              <a:rPr lang="en-US" b="1" dirty="0" smtClean="0"/>
              <a:t>France, Germany, and the Papal States</a:t>
            </a:r>
            <a:r>
              <a:rPr lang="en-US" dirty="0" smtClean="0"/>
              <a:t>, meeting major leaders of his time.</a:t>
            </a:r>
          </a:p>
          <a:p>
            <a:pPr algn="just"/>
            <a:r>
              <a:rPr lang="en-US" dirty="0" smtClean="0"/>
              <a:t>Advocated for a strong </a:t>
            </a:r>
            <a:r>
              <a:rPr lang="en-US" b="1" dirty="0" smtClean="0"/>
              <a:t>citizen militia</a:t>
            </a:r>
            <a:r>
              <a:rPr lang="en-US" dirty="0" smtClean="0"/>
              <a:t> instead of mercenaries.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Machiavelli on Statecraft</a:t>
            </a:r>
          </a:p>
          <a:p>
            <a:r>
              <a:rPr lang="en-US" b="1" dirty="0" smtClean="0"/>
              <a:t>1. Purpose of Statecraft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highest goal</a:t>
            </a:r>
            <a:r>
              <a:rPr lang="en-US" dirty="0" smtClean="0"/>
              <a:t> of statecraft is to ensure the </a:t>
            </a:r>
            <a:r>
              <a:rPr lang="en-US" b="1" dirty="0" smtClean="0"/>
              <a:t>security, stability, and power</a:t>
            </a:r>
            <a:r>
              <a:rPr lang="en-US" dirty="0" smtClean="0"/>
              <a:t> of the state.</a:t>
            </a:r>
          </a:p>
          <a:p>
            <a:r>
              <a:rPr lang="en-US" dirty="0" smtClean="0"/>
              <a:t>Ruler’s responsibility: maintain </a:t>
            </a:r>
            <a:r>
              <a:rPr lang="en-US" b="1" dirty="0" smtClean="0"/>
              <a:t>order at home</a:t>
            </a:r>
            <a:r>
              <a:rPr lang="en-US" dirty="0" smtClean="0"/>
              <a:t> and </a:t>
            </a:r>
            <a:r>
              <a:rPr lang="en-US" b="1" dirty="0" smtClean="0"/>
              <a:t>defend against external threats.</a:t>
            </a:r>
            <a:endParaRPr lang="en-US" dirty="0" smtClean="0"/>
          </a:p>
          <a:p>
            <a:r>
              <a:rPr lang="en-US" dirty="0" smtClean="0"/>
              <a:t>The state is considered </a:t>
            </a:r>
            <a:r>
              <a:rPr lang="en-US" b="1" dirty="0" smtClean="0"/>
              <a:t>autonomous</a:t>
            </a:r>
            <a:r>
              <a:rPr lang="en-US" dirty="0" smtClean="0"/>
              <a:t>, free from moral, religious, or divine constraints.</a:t>
            </a:r>
          </a:p>
          <a:p>
            <a:endParaRPr lang="en-US" dirty="0" smtClean="0"/>
          </a:p>
          <a:p>
            <a:r>
              <a:rPr lang="en-US" b="1" dirty="0" smtClean="0"/>
              <a:t>2. The Ruler’s Role</a:t>
            </a:r>
          </a:p>
          <a:p>
            <a:r>
              <a:rPr lang="en-US" dirty="0" smtClean="0"/>
              <a:t>The ruler must be a </a:t>
            </a:r>
            <a:r>
              <a:rPr lang="en-US" b="1" dirty="0" smtClean="0"/>
              <a:t>strong, decisive, and pragmatic leader.</a:t>
            </a:r>
            <a:endParaRPr lang="en-US" dirty="0" smtClean="0"/>
          </a:p>
          <a:p>
            <a:r>
              <a:rPr lang="en-US" dirty="0" smtClean="0"/>
              <a:t>Success depends more on </a:t>
            </a:r>
            <a:r>
              <a:rPr lang="en-US" b="1" dirty="0" err="1" smtClean="0"/>
              <a:t>virtù</a:t>
            </a:r>
            <a:r>
              <a:rPr lang="en-US" dirty="0" smtClean="0"/>
              <a:t> (skill, adaptability, strength) than on luck.</a:t>
            </a:r>
          </a:p>
          <a:p>
            <a:r>
              <a:rPr lang="en-US" dirty="0" smtClean="0"/>
              <a:t>The ruler must be able to </a:t>
            </a:r>
            <a:r>
              <a:rPr lang="en-US" b="1" dirty="0" smtClean="0"/>
              <a:t>command loyalty, inspire fear, and outmaneuver rivals.</a:t>
            </a:r>
            <a:endParaRPr lang="en-US" dirty="0" smtClean="0"/>
          </a:p>
          <a:p>
            <a:r>
              <a:rPr lang="en-US" dirty="0" smtClean="0"/>
              <a:t>Politics is not about ideals but about </a:t>
            </a:r>
            <a:r>
              <a:rPr lang="en-US" b="1" dirty="0" smtClean="0"/>
              <a:t>practical realities</a:t>
            </a:r>
            <a:r>
              <a:rPr lang="en-US" dirty="0" smtClean="0"/>
              <a:t> of power.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Methods of Statecraft</a:t>
            </a:r>
          </a:p>
          <a:p>
            <a:r>
              <a:rPr lang="en-US" b="1" dirty="0" smtClean="0"/>
              <a:t>Fear vs. Love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Better to be feared than loved (if both cannot be achieved).</a:t>
            </a:r>
          </a:p>
          <a:p>
            <a:pPr lvl="1"/>
            <a:r>
              <a:rPr lang="en-US" dirty="0" smtClean="0"/>
              <a:t>Fear ensures obedience, while love is uncertain.</a:t>
            </a:r>
          </a:p>
          <a:p>
            <a:r>
              <a:rPr lang="en-US" b="1" dirty="0" smtClean="0"/>
              <a:t>Deception and Manipulation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ruler should </a:t>
            </a:r>
            <a:r>
              <a:rPr lang="en-US" b="1" dirty="0" smtClean="0"/>
              <a:t>appear virtuous</a:t>
            </a:r>
            <a:r>
              <a:rPr lang="en-US" dirty="0" smtClean="0"/>
              <a:t> but act immorally if needed.</a:t>
            </a:r>
          </a:p>
          <a:p>
            <a:pPr lvl="1"/>
            <a:r>
              <a:rPr lang="en-US" dirty="0" smtClean="0"/>
              <a:t>Combining the </a:t>
            </a:r>
            <a:r>
              <a:rPr lang="en-US" b="1" dirty="0" smtClean="0"/>
              <a:t>lion (force)</a:t>
            </a:r>
            <a:r>
              <a:rPr lang="en-US" dirty="0" smtClean="0"/>
              <a:t> and the </a:t>
            </a:r>
            <a:r>
              <a:rPr lang="en-US" b="1" dirty="0" smtClean="0"/>
              <a:t>fox (cunning)</a:t>
            </a:r>
            <a:r>
              <a:rPr lang="en-US" dirty="0" smtClean="0"/>
              <a:t> is essential.</a:t>
            </a:r>
          </a:p>
          <a:p>
            <a:r>
              <a:rPr lang="en-US" b="1" dirty="0" smtClean="0"/>
              <a:t>Military Strength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strong state requires a </a:t>
            </a:r>
            <a:r>
              <a:rPr lang="en-US" b="1" dirty="0" smtClean="0"/>
              <a:t>citizen army</a:t>
            </a:r>
            <a:r>
              <a:rPr lang="en-US" dirty="0" smtClean="0"/>
              <a:t>, not mercenaries.</a:t>
            </a:r>
          </a:p>
          <a:p>
            <a:pPr lvl="1"/>
            <a:r>
              <a:rPr lang="en-US" dirty="0" smtClean="0"/>
              <a:t>Military power is the backbone of political authority.</a:t>
            </a:r>
          </a:p>
          <a:p>
            <a:r>
              <a:rPr lang="en-US" b="1" dirty="0" smtClean="0"/>
              <a:t>Law and Force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Rulers govern through both laws (rational authority) and force (coercion).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4. The People and Institutions</a:t>
            </a:r>
          </a:p>
          <a:p>
            <a:r>
              <a:rPr lang="en-US" dirty="0" smtClean="0"/>
              <a:t>People are generally </a:t>
            </a:r>
            <a:r>
              <a:rPr lang="en-US" b="1" dirty="0" smtClean="0"/>
              <a:t>fickle, self-interested, and short-sighted.</a:t>
            </a:r>
            <a:endParaRPr lang="en-US" dirty="0" smtClean="0"/>
          </a:p>
          <a:p>
            <a:r>
              <a:rPr lang="en-US" dirty="0" smtClean="0"/>
              <a:t>Ruler must </a:t>
            </a:r>
            <a:r>
              <a:rPr lang="en-US" b="1" dirty="0" smtClean="0"/>
              <a:t>control and guide</a:t>
            </a:r>
            <a:r>
              <a:rPr lang="en-US" dirty="0" smtClean="0"/>
              <a:t> them rather than trust them fully.</a:t>
            </a:r>
          </a:p>
          <a:p>
            <a:r>
              <a:rPr lang="en-US" dirty="0" smtClean="0"/>
              <a:t>Sound </a:t>
            </a:r>
            <a:r>
              <a:rPr lang="en-US" b="1" dirty="0" smtClean="0"/>
              <a:t>institutions and laws</a:t>
            </a:r>
            <a:r>
              <a:rPr lang="en-US" dirty="0" smtClean="0"/>
              <a:t> are needed to prevent corruption and ensure order.</a:t>
            </a:r>
          </a:p>
          <a:p>
            <a:r>
              <a:rPr lang="en-US" dirty="0" smtClean="0"/>
              <a:t>In republics (</a:t>
            </a:r>
            <a:r>
              <a:rPr lang="en-US" i="1" dirty="0" smtClean="0"/>
              <a:t>Discourses on Livy</a:t>
            </a:r>
            <a:r>
              <a:rPr lang="en-US" dirty="0" smtClean="0"/>
              <a:t>), collective participation is valued, but in monarchies (</a:t>
            </a:r>
            <a:r>
              <a:rPr lang="en-US" i="1" dirty="0" smtClean="0"/>
              <a:t>The Prince</a:t>
            </a:r>
            <a:r>
              <a:rPr lang="en-US" dirty="0" smtClean="0"/>
              <a:t>), strong leadership is emphasized.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Guiding Principles of Machiavellian Statecraft</a:t>
            </a:r>
          </a:p>
          <a:p>
            <a:r>
              <a:rPr lang="en-US" b="1" dirty="0" smtClean="0"/>
              <a:t>Ends justify the means</a:t>
            </a:r>
            <a:r>
              <a:rPr lang="en-US" dirty="0" smtClean="0"/>
              <a:t> (political outcomes matter more than methods).</a:t>
            </a:r>
          </a:p>
          <a:p>
            <a:r>
              <a:rPr lang="en-US" dirty="0" smtClean="0"/>
              <a:t>Politics is an </a:t>
            </a:r>
            <a:r>
              <a:rPr lang="en-US" b="1" dirty="0" smtClean="0"/>
              <a:t>art of survival and power management.</a:t>
            </a:r>
            <a:endParaRPr lang="en-US" dirty="0" smtClean="0"/>
          </a:p>
          <a:p>
            <a:r>
              <a:rPr lang="en-US" dirty="0" smtClean="0"/>
              <a:t>Ruler must be </a:t>
            </a:r>
            <a:r>
              <a:rPr lang="en-US" b="1" dirty="0" smtClean="0"/>
              <a:t>pragmatic, ruthless when necessary, and adaptable.</a:t>
            </a:r>
            <a:endParaRPr lang="en-US" dirty="0" smtClean="0"/>
          </a:p>
          <a:p>
            <a:r>
              <a:rPr lang="en-US" dirty="0" smtClean="0"/>
              <a:t>Appearance of morality is useful, but </a:t>
            </a:r>
            <a:r>
              <a:rPr lang="en-US" b="1" dirty="0" smtClean="0"/>
              <a:t>effectiveness defines success.</a:t>
            </a:r>
          </a:p>
          <a:p>
            <a:endParaRPr lang="en-US" dirty="0" smtClean="0"/>
          </a:p>
          <a:p>
            <a:r>
              <a:rPr lang="en-US" b="1" dirty="0" smtClean="0"/>
              <a:t>6. Examples in Practice</a:t>
            </a:r>
          </a:p>
          <a:p>
            <a:r>
              <a:rPr lang="en-US" dirty="0" err="1" smtClean="0"/>
              <a:t>Cesare</a:t>
            </a:r>
            <a:r>
              <a:rPr lang="en-US" dirty="0" smtClean="0"/>
              <a:t> Borgia as a model of </a:t>
            </a:r>
            <a:r>
              <a:rPr lang="en-US" b="1" dirty="0" smtClean="0"/>
              <a:t>effective statecraft</a:t>
            </a:r>
            <a:r>
              <a:rPr lang="en-US" dirty="0" smtClean="0"/>
              <a:t>: bold, cunning, and ruthless when needed.</a:t>
            </a:r>
          </a:p>
          <a:p>
            <a:r>
              <a:rPr lang="en-US" dirty="0" smtClean="0"/>
              <a:t>Roman Republic admired for its institutions, laws, and citizen army.</a:t>
            </a:r>
          </a:p>
          <a:p>
            <a:r>
              <a:rPr lang="en-US" dirty="0" smtClean="0"/>
              <a:t>Weak rulers who lacked strength and cunning lost power quickly.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7. Significance</a:t>
            </a:r>
          </a:p>
          <a:p>
            <a:r>
              <a:rPr lang="en-US" dirty="0" smtClean="0"/>
              <a:t>Machiavelli shifted politics from being a branch of ethics to an </a:t>
            </a:r>
            <a:r>
              <a:rPr lang="en-US" b="1" dirty="0" smtClean="0"/>
              <a:t>independent field of study.</a:t>
            </a:r>
            <a:endParaRPr lang="en-US" dirty="0" smtClean="0"/>
          </a:p>
          <a:p>
            <a:r>
              <a:rPr lang="en-US" dirty="0" smtClean="0"/>
              <a:t>Emphasized </a:t>
            </a:r>
            <a:r>
              <a:rPr lang="en-US" b="1" dirty="0" err="1" smtClean="0"/>
              <a:t>realpolitik</a:t>
            </a:r>
            <a:r>
              <a:rPr lang="en-US" dirty="0" smtClean="0"/>
              <a:t> – politics based on realities of power, not ideals.</a:t>
            </a:r>
          </a:p>
          <a:p>
            <a:r>
              <a:rPr lang="en-US" dirty="0" smtClean="0"/>
              <a:t>Laid the foundation for </a:t>
            </a:r>
            <a:r>
              <a:rPr lang="en-US" b="1" dirty="0" smtClean="0"/>
              <a:t>modern political science and leadership studies.</a:t>
            </a:r>
          </a:p>
          <a:p>
            <a:endParaRPr lang="en-US" dirty="0" smtClean="0"/>
          </a:p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Machiavelli’s statecraft is about </a:t>
            </a:r>
            <a:r>
              <a:rPr lang="en-US" b="1" dirty="0" smtClean="0"/>
              <a:t>power, pragmatism, and survival</a:t>
            </a:r>
            <a:r>
              <a:rPr lang="en-US" dirty="0" smtClean="0"/>
              <a:t>—where rulers must combine </a:t>
            </a:r>
            <a:r>
              <a:rPr lang="en-US" b="1" dirty="0" smtClean="0"/>
              <a:t>force, cunning, and adaptability</a:t>
            </a:r>
            <a:r>
              <a:rPr lang="en-US" dirty="0" smtClean="0"/>
              <a:t> to secure the stability and glory of the state.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Key Principles of Machiavellian Statecraft</a:t>
            </a:r>
          </a:p>
          <a:p>
            <a:r>
              <a:rPr lang="en-US" b="1" dirty="0" smtClean="0"/>
              <a:t>1. Primacy of the State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security, stability, and power</a:t>
            </a:r>
            <a:r>
              <a:rPr lang="en-US" dirty="0" smtClean="0"/>
              <a:t> of the state are the ruler’s supreme objectives.</a:t>
            </a:r>
          </a:p>
          <a:p>
            <a:r>
              <a:rPr lang="en-US" dirty="0" smtClean="0"/>
              <a:t>All actions—moral or immoral—are justified if they preserve the state.</a:t>
            </a:r>
          </a:p>
          <a:p>
            <a:r>
              <a:rPr lang="en-US" dirty="0" smtClean="0"/>
              <a:t>Politics is </a:t>
            </a:r>
            <a:r>
              <a:rPr lang="en-US" b="1" dirty="0" smtClean="0"/>
              <a:t>autonomous</a:t>
            </a:r>
            <a:r>
              <a:rPr lang="en-US" dirty="0" smtClean="0"/>
              <a:t>, separate from religion and conventional morality.</a:t>
            </a:r>
          </a:p>
          <a:p>
            <a:endParaRPr lang="en-US" dirty="0" smtClean="0"/>
          </a:p>
          <a:p>
            <a:r>
              <a:rPr lang="en-US" b="1" dirty="0" smtClean="0"/>
              <a:t>2. Ends Justify the Means</a:t>
            </a:r>
          </a:p>
          <a:p>
            <a:r>
              <a:rPr lang="en-US" dirty="0" smtClean="0"/>
              <a:t>The ruler is judged by </a:t>
            </a:r>
            <a:r>
              <a:rPr lang="en-US" b="1" dirty="0" smtClean="0"/>
              <a:t>results, not intentions.</a:t>
            </a:r>
            <a:endParaRPr lang="en-US" dirty="0" smtClean="0"/>
          </a:p>
          <a:p>
            <a:r>
              <a:rPr lang="en-US" dirty="0" smtClean="0"/>
              <a:t>Deceit, cruelty, and manipulation are acceptable if they serve the </a:t>
            </a:r>
            <a:r>
              <a:rPr lang="en-US" b="1" dirty="0" smtClean="0"/>
              <a:t>raison d’état</a:t>
            </a:r>
            <a:r>
              <a:rPr lang="en-US" dirty="0" smtClean="0"/>
              <a:t> (reason of state).</a:t>
            </a:r>
          </a:p>
          <a:p>
            <a:r>
              <a:rPr lang="en-US" dirty="0" smtClean="0"/>
              <a:t>Political success validates the methods used.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3. Fear over Love</a:t>
            </a:r>
          </a:p>
          <a:p>
            <a:r>
              <a:rPr lang="en-US" dirty="0" smtClean="0"/>
              <a:t>While it is ideal to be both loved and feared, a ruler cannot rely on both.</a:t>
            </a:r>
          </a:p>
          <a:p>
            <a:r>
              <a:rPr lang="en-US" b="1" dirty="0" smtClean="0"/>
              <a:t>“It is safer to be feared than loved”</a:t>
            </a:r>
            <a:r>
              <a:rPr lang="en-US" dirty="0" smtClean="0"/>
              <a:t> – fear ensures obedience, while love is uncertain and unstable.</a:t>
            </a:r>
          </a:p>
          <a:p>
            <a:r>
              <a:rPr lang="en-US" dirty="0" smtClean="0"/>
              <a:t>However, the ruler must avoid being </a:t>
            </a:r>
            <a:r>
              <a:rPr lang="en-US" b="1" dirty="0" smtClean="0"/>
              <a:t>hated</a:t>
            </a:r>
            <a:r>
              <a:rPr lang="en-US" dirty="0" smtClean="0"/>
              <a:t>, as hatred invites rebellion.</a:t>
            </a:r>
          </a:p>
          <a:p>
            <a:endParaRPr lang="en-US" dirty="0" smtClean="0"/>
          </a:p>
          <a:p>
            <a:r>
              <a:rPr lang="en-US" b="1" dirty="0" smtClean="0"/>
              <a:t>4. Appearance of Virtue</a:t>
            </a:r>
          </a:p>
          <a:p>
            <a:r>
              <a:rPr lang="en-US" dirty="0" smtClean="0"/>
              <a:t>Rulers should </a:t>
            </a:r>
            <a:r>
              <a:rPr lang="en-US" b="1" dirty="0" smtClean="0"/>
              <a:t>appear virtuous</a:t>
            </a:r>
            <a:r>
              <a:rPr lang="en-US" dirty="0" smtClean="0"/>
              <a:t> (merciful, faithful, religious) to win popular trust.</a:t>
            </a:r>
          </a:p>
          <a:p>
            <a:r>
              <a:rPr lang="en-US" dirty="0" smtClean="0"/>
              <a:t>But they must be </a:t>
            </a:r>
            <a:r>
              <a:rPr lang="en-US" b="1" dirty="0" smtClean="0"/>
              <a:t>ready to act immorally</a:t>
            </a:r>
            <a:r>
              <a:rPr lang="en-US" dirty="0" smtClean="0"/>
              <a:t> when necessary.</a:t>
            </a:r>
          </a:p>
          <a:p>
            <a:r>
              <a:rPr lang="en-US" b="1" dirty="0" smtClean="0"/>
              <a:t>Perception matters more than reality</a:t>
            </a:r>
            <a:r>
              <a:rPr lang="en-US" dirty="0" smtClean="0"/>
              <a:t> in politics.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5. The Lion and the Fox</a:t>
            </a:r>
          </a:p>
          <a:p>
            <a:r>
              <a:rPr lang="en-US" dirty="0" smtClean="0"/>
              <a:t>A ruler must combine the </a:t>
            </a:r>
            <a:r>
              <a:rPr lang="en-US" b="1" dirty="0" smtClean="0"/>
              <a:t>strength of the lion</a:t>
            </a:r>
            <a:r>
              <a:rPr lang="en-US" dirty="0" smtClean="0"/>
              <a:t> (force, courage) with the </a:t>
            </a:r>
            <a:r>
              <a:rPr lang="en-US" b="1" dirty="0" smtClean="0"/>
              <a:t>cunning of the fox</a:t>
            </a:r>
            <a:r>
              <a:rPr lang="en-US" dirty="0" smtClean="0"/>
              <a:t> (deception, cleverness).</a:t>
            </a:r>
          </a:p>
          <a:p>
            <a:r>
              <a:rPr lang="en-US" dirty="0" smtClean="0"/>
              <a:t>Reliance only on force or only on cunning leads to weakness.</a:t>
            </a:r>
          </a:p>
          <a:p>
            <a:endParaRPr lang="en-US" dirty="0" smtClean="0"/>
          </a:p>
          <a:p>
            <a:r>
              <a:rPr lang="en-US" b="1" dirty="0" smtClean="0"/>
              <a:t>6. Military Strength</a:t>
            </a:r>
          </a:p>
          <a:p>
            <a:r>
              <a:rPr lang="en-US" dirty="0" smtClean="0"/>
              <a:t>A strong </a:t>
            </a:r>
            <a:r>
              <a:rPr lang="en-US" b="1" dirty="0" smtClean="0"/>
              <a:t>citizen army</a:t>
            </a:r>
            <a:r>
              <a:rPr lang="en-US" dirty="0" smtClean="0"/>
              <a:t> is the foundation of state power.</a:t>
            </a:r>
          </a:p>
          <a:p>
            <a:r>
              <a:rPr lang="en-US" dirty="0" smtClean="0"/>
              <a:t>Mercenaries and auxiliaries are dangerous and unreliable.</a:t>
            </a:r>
          </a:p>
          <a:p>
            <a:r>
              <a:rPr lang="en-US" dirty="0" smtClean="0"/>
              <a:t>Military preparedness is essential for independence and security.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7. Adaptability and Pragmatism</a:t>
            </a:r>
          </a:p>
          <a:p>
            <a:r>
              <a:rPr lang="en-US" dirty="0" smtClean="0"/>
              <a:t>Politics is dynamic; rulers must </a:t>
            </a:r>
            <a:r>
              <a:rPr lang="en-US" b="1" dirty="0" smtClean="0"/>
              <a:t>adapt to changing times and circumstances.</a:t>
            </a:r>
            <a:endParaRPr lang="en-US" dirty="0" smtClean="0"/>
          </a:p>
          <a:p>
            <a:r>
              <a:rPr lang="en-US" dirty="0" err="1" smtClean="0"/>
              <a:t>Virtù</a:t>
            </a:r>
            <a:r>
              <a:rPr lang="en-US" dirty="0" smtClean="0"/>
              <a:t> lies in knowing when to be bold, cautious, cruel, or merciful.</a:t>
            </a:r>
          </a:p>
          <a:p>
            <a:r>
              <a:rPr lang="en-US" dirty="0" smtClean="0"/>
              <a:t>Flexibility is more important than rigid adherence to ideals.</a:t>
            </a:r>
          </a:p>
          <a:p>
            <a:endParaRPr lang="en-US" dirty="0" smtClean="0"/>
          </a:p>
          <a:p>
            <a:r>
              <a:rPr lang="en-US" b="1" dirty="0" smtClean="0"/>
              <a:t>8. Use of Law and Force</a:t>
            </a:r>
          </a:p>
          <a:p>
            <a:r>
              <a:rPr lang="en-US" dirty="0" smtClean="0"/>
              <a:t>Two essential tools of governance:</a:t>
            </a:r>
          </a:p>
          <a:p>
            <a:pPr lvl="1"/>
            <a:r>
              <a:rPr lang="en-US" b="1" dirty="0" smtClean="0"/>
              <a:t>Law</a:t>
            </a:r>
            <a:r>
              <a:rPr lang="en-US" dirty="0" smtClean="0"/>
              <a:t> – for rational governance and order.</a:t>
            </a:r>
          </a:p>
          <a:p>
            <a:pPr lvl="1"/>
            <a:r>
              <a:rPr lang="en-US" b="1" dirty="0" smtClean="0"/>
              <a:t>Force</a:t>
            </a:r>
            <a:r>
              <a:rPr lang="en-US" dirty="0" smtClean="0"/>
              <a:t> – for coercion when laws are insufficient.</a:t>
            </a:r>
          </a:p>
          <a:p>
            <a:r>
              <a:rPr lang="en-US" dirty="0" smtClean="0"/>
              <a:t>Both must be balanced to sustain authority.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9. Managing Fortune (Fortuna)</a:t>
            </a:r>
          </a:p>
          <a:p>
            <a:r>
              <a:rPr lang="en-US" dirty="0" smtClean="0"/>
              <a:t>Fortune controls part of human destiny, but </a:t>
            </a:r>
            <a:r>
              <a:rPr lang="en-US" b="1" dirty="0" err="1" smtClean="0"/>
              <a:t>Virtù</a:t>
            </a:r>
            <a:r>
              <a:rPr lang="en-US" b="1" dirty="0" smtClean="0"/>
              <a:t> can resist and shape fortune.</a:t>
            </a:r>
            <a:endParaRPr lang="en-US" dirty="0" smtClean="0"/>
          </a:p>
          <a:p>
            <a:r>
              <a:rPr lang="en-US" dirty="0" smtClean="0"/>
              <a:t>Strong rulers anticipate risks and prepare for adversity.</a:t>
            </a:r>
          </a:p>
          <a:p>
            <a:r>
              <a:rPr lang="en-US" dirty="0" smtClean="0"/>
              <a:t>Success comes from striking decisively when opportunity arises.</a:t>
            </a:r>
          </a:p>
          <a:p>
            <a:endParaRPr lang="en-US" dirty="0" smtClean="0"/>
          </a:p>
          <a:p>
            <a:r>
              <a:rPr lang="en-US" b="1" dirty="0" smtClean="0"/>
              <a:t>10. Realism in Politics</a:t>
            </a:r>
          </a:p>
          <a:p>
            <a:r>
              <a:rPr lang="en-US" dirty="0" smtClean="0"/>
              <a:t>Human nature is </a:t>
            </a:r>
            <a:r>
              <a:rPr lang="en-US" b="1" dirty="0" smtClean="0"/>
              <a:t>selfish, fickle, and unreliable.</a:t>
            </a:r>
            <a:endParaRPr lang="en-US" dirty="0" smtClean="0"/>
          </a:p>
          <a:p>
            <a:r>
              <a:rPr lang="en-US" dirty="0" smtClean="0"/>
              <a:t>Rulers must accept this and govern accordingly.</a:t>
            </a:r>
          </a:p>
          <a:p>
            <a:r>
              <a:rPr lang="en-US" dirty="0" smtClean="0"/>
              <a:t>Idealism leads to downfall; realism ensures survival.</a:t>
            </a:r>
          </a:p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Machiavellian statecraft rests on </a:t>
            </a:r>
            <a:r>
              <a:rPr lang="en-US" b="1" dirty="0" smtClean="0"/>
              <a:t>realism, pragmatism, military strength, and adaptability</a:t>
            </a:r>
            <a:r>
              <a:rPr lang="en-US" dirty="0" smtClean="0"/>
              <a:t>—where power and survival outweigh morality, and effective rule is the ultimate measure of success.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Downfall and Exile</a:t>
            </a:r>
          </a:p>
          <a:p>
            <a:r>
              <a:rPr lang="en-US" b="1" dirty="0" smtClean="0"/>
              <a:t>1512</a:t>
            </a:r>
            <a:r>
              <a:rPr lang="en-US" dirty="0" smtClean="0"/>
              <a:t>: The Medici family returned to power in Florence, overthrowing the Republic.</a:t>
            </a:r>
          </a:p>
          <a:p>
            <a:r>
              <a:rPr lang="en-US" dirty="0" smtClean="0"/>
              <a:t>Machiavelli was accused of conspiracy, </a:t>
            </a:r>
            <a:r>
              <a:rPr lang="en-US" b="1" dirty="0" smtClean="0"/>
              <a:t>imprisoned and tortured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Released but </a:t>
            </a:r>
            <a:r>
              <a:rPr lang="en-US" b="1" dirty="0" smtClean="0"/>
              <a:t>banished</a:t>
            </a:r>
            <a:r>
              <a:rPr lang="en-US" dirty="0" smtClean="0"/>
              <a:t> from Florentine politics.</a:t>
            </a:r>
          </a:p>
          <a:p>
            <a:r>
              <a:rPr lang="en-US" dirty="0" smtClean="0"/>
              <a:t>Retired to his farm at </a:t>
            </a:r>
            <a:r>
              <a:rPr lang="en-US" b="1" dirty="0" err="1" smtClean="0"/>
              <a:t>Sant’Andrea</a:t>
            </a:r>
            <a:r>
              <a:rPr lang="en-US" b="1" dirty="0" smtClean="0"/>
              <a:t> in </a:t>
            </a:r>
            <a:r>
              <a:rPr lang="en-US" b="1" dirty="0" err="1" smtClean="0"/>
              <a:t>Percussina</a:t>
            </a:r>
            <a:r>
              <a:rPr lang="en-US" dirty="0" smtClean="0"/>
              <a:t> near Florence.</a:t>
            </a:r>
          </a:p>
          <a:p>
            <a:r>
              <a:rPr lang="en-US" b="1" dirty="0" smtClean="0"/>
              <a:t>Literary Contributions</a:t>
            </a:r>
          </a:p>
          <a:p>
            <a:r>
              <a:rPr lang="en-US" dirty="0" smtClean="0"/>
              <a:t>During exile, he devoted himself to writing.</a:t>
            </a:r>
          </a:p>
          <a:p>
            <a:endParaRPr lang="en-US" dirty="0" smtClean="0"/>
          </a:p>
          <a:p>
            <a:r>
              <a:rPr lang="en-US" b="1" dirty="0" smtClean="0"/>
              <a:t>Major works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The Prince</a:t>
            </a:r>
            <a:r>
              <a:rPr lang="en-US" dirty="0" smtClean="0"/>
              <a:t> (1513, published 1532) – guidebook on power and </a:t>
            </a:r>
            <a:r>
              <a:rPr lang="en-US" dirty="0" err="1" smtClean="0"/>
              <a:t>rulership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Discourses on Livy</a:t>
            </a:r>
            <a:r>
              <a:rPr lang="en-US" dirty="0" smtClean="0"/>
              <a:t> – republican ideas and classical inspirations.</a:t>
            </a:r>
          </a:p>
          <a:p>
            <a:pPr lvl="1"/>
            <a:r>
              <a:rPr lang="en-US" i="1" dirty="0" smtClean="0"/>
              <a:t>The Art of War</a:t>
            </a:r>
            <a:r>
              <a:rPr lang="en-US" dirty="0" smtClean="0"/>
              <a:t> – military theory.</a:t>
            </a:r>
          </a:p>
          <a:p>
            <a:pPr lvl="1"/>
            <a:r>
              <a:rPr lang="en-US" dirty="0" smtClean="0"/>
              <a:t>Plays and poems, including </a:t>
            </a:r>
            <a:r>
              <a:rPr lang="en-US" i="1" dirty="0" err="1" smtClean="0"/>
              <a:t>Mandragola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Criticisms of Machiavelli</a:t>
            </a:r>
          </a:p>
          <a:p>
            <a:r>
              <a:rPr lang="en-US" b="1" dirty="0" smtClean="0"/>
              <a:t>1. Immorality and Cynicism</a:t>
            </a:r>
          </a:p>
          <a:p>
            <a:r>
              <a:rPr lang="en-US" dirty="0" smtClean="0"/>
              <a:t>Critics argue Machiavelli </a:t>
            </a:r>
            <a:r>
              <a:rPr lang="en-US" b="1" dirty="0" smtClean="0"/>
              <a:t>encouraged rulers to lie, cheat, and use cruelty.</a:t>
            </a:r>
            <a:endParaRPr lang="en-US" dirty="0" smtClean="0"/>
          </a:p>
          <a:p>
            <a:r>
              <a:rPr lang="en-US" dirty="0" smtClean="0"/>
              <a:t>By separating politics from morality, he was seen as </a:t>
            </a:r>
            <a:r>
              <a:rPr lang="en-US" b="1" dirty="0" smtClean="0"/>
              <a:t>justifying immoral actions.</a:t>
            </a:r>
            <a:endParaRPr lang="en-US" dirty="0" smtClean="0"/>
          </a:p>
          <a:p>
            <a:r>
              <a:rPr lang="en-US" dirty="0" smtClean="0"/>
              <a:t>His ideas were branded as </a:t>
            </a:r>
            <a:r>
              <a:rPr lang="en-US" b="1" dirty="0" smtClean="0"/>
              <a:t>cynical and ruthless.</a:t>
            </a:r>
          </a:p>
          <a:p>
            <a:endParaRPr lang="en-US" dirty="0" smtClean="0"/>
          </a:p>
          <a:p>
            <a:r>
              <a:rPr lang="en-US" b="1" dirty="0" smtClean="0"/>
              <a:t>2. The Doctrine of “Ends Justify the Means”</a:t>
            </a:r>
          </a:p>
          <a:p>
            <a:r>
              <a:rPr lang="en-US" dirty="0" smtClean="0"/>
              <a:t>Even though he never used the exact phrase, his writings implied it.</a:t>
            </a:r>
          </a:p>
          <a:p>
            <a:r>
              <a:rPr lang="en-US" dirty="0" smtClean="0"/>
              <a:t>Accused of </a:t>
            </a:r>
            <a:r>
              <a:rPr lang="en-US" b="1" dirty="0" smtClean="0"/>
              <a:t>promoting expediency over ethics</a:t>
            </a:r>
            <a:r>
              <a:rPr lang="en-US" dirty="0" smtClean="0"/>
              <a:t>—where success excuses any action.</a:t>
            </a:r>
          </a:p>
          <a:p>
            <a:r>
              <a:rPr lang="en-US" dirty="0" smtClean="0"/>
              <a:t>Seen as dangerous because it could justify </a:t>
            </a:r>
            <a:r>
              <a:rPr lang="en-US" b="1" dirty="0" smtClean="0"/>
              <a:t>tyranny, oppression, and violence.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Negative View of Human Nature</a:t>
            </a:r>
          </a:p>
          <a:p>
            <a:r>
              <a:rPr lang="en-US" dirty="0" smtClean="0"/>
              <a:t>Machiavelli described people as </a:t>
            </a:r>
            <a:r>
              <a:rPr lang="en-US" b="1" dirty="0" smtClean="0"/>
              <a:t>selfish, ungrateful, fickle, and deceitful.</a:t>
            </a:r>
            <a:endParaRPr lang="en-US" dirty="0" smtClean="0"/>
          </a:p>
          <a:p>
            <a:r>
              <a:rPr lang="en-US" dirty="0" smtClean="0"/>
              <a:t>Critics say this pessimistic view </a:t>
            </a:r>
            <a:r>
              <a:rPr lang="en-US" b="1" dirty="0" smtClean="0"/>
              <a:t>ignores human capacity for morality, trust, and cooperation.</a:t>
            </a:r>
            <a:endParaRPr lang="en-US" dirty="0" smtClean="0"/>
          </a:p>
          <a:p>
            <a:r>
              <a:rPr lang="en-US" dirty="0" smtClean="0"/>
              <a:t>Considered too </a:t>
            </a:r>
            <a:r>
              <a:rPr lang="en-US" b="1" dirty="0" smtClean="0"/>
              <a:t>harsh and reductionist.</a:t>
            </a:r>
          </a:p>
          <a:p>
            <a:endParaRPr lang="en-US" dirty="0" smtClean="0"/>
          </a:p>
          <a:p>
            <a:r>
              <a:rPr lang="en-US" b="1" dirty="0" smtClean="0"/>
              <a:t>4. Glorification of Tyranny</a:t>
            </a:r>
          </a:p>
          <a:p>
            <a:r>
              <a:rPr lang="en-US" dirty="0" smtClean="0"/>
              <a:t>Some argue Machiavelli promoted </a:t>
            </a:r>
            <a:r>
              <a:rPr lang="en-US" b="1" dirty="0" smtClean="0"/>
              <a:t>authoritarian leadership.</a:t>
            </a:r>
            <a:endParaRPr lang="en-US" dirty="0" smtClean="0"/>
          </a:p>
          <a:p>
            <a:r>
              <a:rPr lang="en-US" dirty="0" smtClean="0"/>
              <a:t>By advising rulers to use fear and deception, he seemingly endorsed </a:t>
            </a:r>
            <a:r>
              <a:rPr lang="en-US" b="1" dirty="0" smtClean="0"/>
              <a:t>dictatorship.</a:t>
            </a:r>
            <a:endParaRPr lang="en-US" dirty="0" smtClean="0"/>
          </a:p>
          <a:p>
            <a:r>
              <a:rPr lang="en-US" dirty="0" smtClean="0"/>
              <a:t>His admiration for figures like </a:t>
            </a:r>
            <a:r>
              <a:rPr lang="en-US" b="1" dirty="0" err="1" smtClean="0"/>
              <a:t>Cesare</a:t>
            </a:r>
            <a:r>
              <a:rPr lang="en-US" b="1" dirty="0" smtClean="0"/>
              <a:t> Borgia</a:t>
            </a:r>
            <a:r>
              <a:rPr lang="en-US" dirty="0" smtClean="0"/>
              <a:t> reinforced this image.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5. Undermining Religion and Ethics</a:t>
            </a:r>
          </a:p>
          <a:p>
            <a:r>
              <a:rPr lang="en-US" dirty="0" smtClean="0"/>
              <a:t>By removing politics from the influence of religion, Machiavelli was accused of </a:t>
            </a:r>
            <a:r>
              <a:rPr lang="en-US" b="1" dirty="0" smtClean="0"/>
              <a:t>secularism</a:t>
            </a:r>
            <a:r>
              <a:rPr lang="en-US" dirty="0" smtClean="0"/>
              <a:t> and </a:t>
            </a:r>
            <a:r>
              <a:rPr lang="en-US" b="1" dirty="0" smtClean="0"/>
              <a:t>atheism.</a:t>
            </a:r>
            <a:endParaRPr lang="en-US" dirty="0" smtClean="0"/>
          </a:p>
          <a:p>
            <a:r>
              <a:rPr lang="en-US" dirty="0" smtClean="0"/>
              <a:t>The Catholic Church condemned </a:t>
            </a:r>
            <a:r>
              <a:rPr lang="en-US" i="1" dirty="0" smtClean="0"/>
              <a:t>The Prince</a:t>
            </a:r>
            <a:r>
              <a:rPr lang="en-US" dirty="0" smtClean="0"/>
              <a:t>, placing it on the </a:t>
            </a:r>
            <a:r>
              <a:rPr lang="en-US" b="1" dirty="0" smtClean="0"/>
              <a:t>Index of Prohibited Books (1559).</a:t>
            </a:r>
            <a:endParaRPr lang="en-US" dirty="0" smtClean="0"/>
          </a:p>
          <a:p>
            <a:r>
              <a:rPr lang="en-US" dirty="0" smtClean="0"/>
              <a:t>His ideas were seen as </a:t>
            </a:r>
            <a:r>
              <a:rPr lang="en-US" b="1" dirty="0" smtClean="0"/>
              <a:t>corrupting moral values</a:t>
            </a:r>
            <a:r>
              <a:rPr lang="en-US" dirty="0" smtClean="0"/>
              <a:t> in public life.</a:t>
            </a:r>
          </a:p>
          <a:p>
            <a:endParaRPr lang="en-US" dirty="0" smtClean="0"/>
          </a:p>
          <a:p>
            <a:r>
              <a:rPr lang="en-US" b="1" dirty="0" smtClean="0"/>
              <a:t>6. Short-</a:t>
            </a:r>
            <a:r>
              <a:rPr lang="en-US" b="1" dirty="0" err="1" smtClean="0"/>
              <a:t>Termism</a:t>
            </a:r>
            <a:endParaRPr lang="en-US" b="1" dirty="0" smtClean="0"/>
          </a:p>
          <a:p>
            <a:r>
              <a:rPr lang="en-US" dirty="0" smtClean="0"/>
              <a:t>His advice often focused on </a:t>
            </a:r>
            <a:r>
              <a:rPr lang="en-US" b="1" dirty="0" smtClean="0"/>
              <a:t>gaining and keeping power in the short term</a:t>
            </a:r>
            <a:r>
              <a:rPr lang="en-US" dirty="0" smtClean="0"/>
              <a:t>, even through ruthless methods.</a:t>
            </a:r>
          </a:p>
          <a:p>
            <a:r>
              <a:rPr lang="en-US" dirty="0" smtClean="0"/>
              <a:t>Critics argue this neglects the </a:t>
            </a:r>
            <a:r>
              <a:rPr lang="en-US" b="1" dirty="0" smtClean="0"/>
              <a:t>long-term stability</a:t>
            </a:r>
            <a:r>
              <a:rPr lang="en-US" dirty="0" smtClean="0"/>
              <a:t> that comes from just and moral governance.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7. Reputation and the Term “Machiavellian”</a:t>
            </a:r>
          </a:p>
          <a:p>
            <a:r>
              <a:rPr lang="en-US" dirty="0" smtClean="0"/>
              <a:t>Over centuries, the term “Machiavellian” became synonymous with </a:t>
            </a:r>
            <a:r>
              <a:rPr lang="en-US" b="1" dirty="0" smtClean="0"/>
              <a:t>treachery, deceit, and manipulation.</a:t>
            </a:r>
            <a:endParaRPr lang="en-US" dirty="0" smtClean="0"/>
          </a:p>
          <a:p>
            <a:r>
              <a:rPr lang="en-US" dirty="0" smtClean="0"/>
              <a:t>Many viewed him as a </a:t>
            </a:r>
            <a:r>
              <a:rPr lang="en-US" b="1" dirty="0" smtClean="0"/>
              <a:t>teacher of evil</a:t>
            </a:r>
            <a:r>
              <a:rPr lang="en-US" dirty="0" smtClean="0"/>
              <a:t> (Frederick the Great called him “an enemy of mankind”).</a:t>
            </a:r>
          </a:p>
          <a:p>
            <a:endParaRPr lang="en-US" dirty="0" smtClean="0"/>
          </a:p>
          <a:p>
            <a:r>
              <a:rPr lang="en-US" b="1" dirty="0" smtClean="0"/>
              <a:t>8. Modern Scholarly Criticisms</a:t>
            </a:r>
          </a:p>
          <a:p>
            <a:r>
              <a:rPr lang="en-US" dirty="0" smtClean="0"/>
              <a:t>Some scholars say Machiavelli </a:t>
            </a:r>
            <a:r>
              <a:rPr lang="en-US" b="1" dirty="0" smtClean="0"/>
              <a:t>oversimplified politics</a:t>
            </a:r>
            <a:r>
              <a:rPr lang="en-US" dirty="0" smtClean="0"/>
              <a:t> by reducing it to power struggles.</a:t>
            </a:r>
          </a:p>
          <a:p>
            <a:r>
              <a:rPr lang="en-US" dirty="0" smtClean="0"/>
              <a:t>He underestimated the role of </a:t>
            </a:r>
            <a:r>
              <a:rPr lang="en-US" b="1" dirty="0" smtClean="0"/>
              <a:t>institutions, civic virtue, and cooperation.</a:t>
            </a:r>
            <a:endParaRPr lang="en-US" dirty="0" smtClean="0"/>
          </a:p>
          <a:p>
            <a:r>
              <a:rPr lang="en-US" dirty="0" smtClean="0"/>
              <a:t>His focus on ruthless rulers ignores the success of </a:t>
            </a:r>
            <a:r>
              <a:rPr lang="en-US" b="1" dirty="0" smtClean="0"/>
              <a:t>ethical and democratic leadership.</a:t>
            </a:r>
            <a:r>
              <a:rPr lang="en-US" dirty="0" smtClean="0"/>
              <a:t> </a:t>
            </a:r>
          </a:p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Machiavelli was criticized for </a:t>
            </a:r>
            <a:r>
              <a:rPr lang="en-US" b="1" dirty="0" smtClean="0"/>
              <a:t>immorality, cynicism, and glorification of power</a:t>
            </a:r>
            <a:r>
              <a:rPr lang="en-US" dirty="0" smtClean="0"/>
              <a:t>, with many accusing him of corrupting politics. However, some modern scholars defend him as a </a:t>
            </a:r>
            <a:r>
              <a:rPr lang="en-US" b="1" dirty="0" smtClean="0"/>
              <a:t>realist</a:t>
            </a:r>
            <a:r>
              <a:rPr lang="en-US" dirty="0" smtClean="0"/>
              <a:t> who described politics as it truly is, not as it should be.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Significance and Legacy of Machiavelli</a:t>
            </a:r>
          </a:p>
          <a:p>
            <a:r>
              <a:rPr lang="en-US" b="1" dirty="0" smtClean="0"/>
              <a:t>1. Father of Modern Political Science</a:t>
            </a:r>
          </a:p>
          <a:p>
            <a:r>
              <a:rPr lang="en-US" dirty="0" smtClean="0"/>
              <a:t>First thinker to treat politics as an </a:t>
            </a:r>
            <a:r>
              <a:rPr lang="en-US" b="1" dirty="0" smtClean="0"/>
              <a:t>independent, secular discipline</a:t>
            </a:r>
            <a:r>
              <a:rPr lang="en-US" dirty="0" smtClean="0"/>
              <a:t>, free from theology and moral philosophy.</a:t>
            </a:r>
          </a:p>
          <a:p>
            <a:r>
              <a:rPr lang="en-US" dirty="0" smtClean="0"/>
              <a:t>Emphasized </a:t>
            </a:r>
            <a:r>
              <a:rPr lang="en-US" b="1" dirty="0" smtClean="0"/>
              <a:t>realism over idealism</a:t>
            </a:r>
            <a:r>
              <a:rPr lang="en-US" dirty="0" smtClean="0"/>
              <a:t> in political analysis.</a:t>
            </a:r>
          </a:p>
          <a:p>
            <a:endParaRPr lang="en-US" dirty="0" smtClean="0"/>
          </a:p>
          <a:p>
            <a:r>
              <a:rPr lang="en-US" b="1" dirty="0" smtClean="0"/>
              <a:t>2. Introduction of Political Realism</a:t>
            </a:r>
          </a:p>
          <a:p>
            <a:r>
              <a:rPr lang="en-US" dirty="0" smtClean="0"/>
              <a:t>Shifted focus from </a:t>
            </a:r>
            <a:r>
              <a:rPr lang="en-US" b="1" dirty="0" smtClean="0"/>
              <a:t>what rulers ought to do</a:t>
            </a:r>
            <a:r>
              <a:rPr lang="en-US" dirty="0" smtClean="0"/>
              <a:t> (idealistic) to </a:t>
            </a:r>
            <a:r>
              <a:rPr lang="en-US" b="1" dirty="0" smtClean="0"/>
              <a:t>what rulers actually do</a:t>
            </a:r>
            <a:r>
              <a:rPr lang="en-US" dirty="0" smtClean="0"/>
              <a:t> (practical).</a:t>
            </a:r>
          </a:p>
          <a:p>
            <a:r>
              <a:rPr lang="en-US" dirty="0" smtClean="0"/>
              <a:t>His works, especially </a:t>
            </a:r>
            <a:r>
              <a:rPr lang="en-US" i="1" dirty="0" smtClean="0"/>
              <a:t>The Prince</a:t>
            </a:r>
            <a:r>
              <a:rPr lang="en-US" dirty="0" smtClean="0"/>
              <a:t>, marked the birth of </a:t>
            </a:r>
            <a:r>
              <a:rPr lang="en-US" b="1" dirty="0" err="1" smtClean="0"/>
              <a:t>realpolitik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Inspired later thinkers like </a:t>
            </a:r>
            <a:r>
              <a:rPr lang="en-US" b="1" dirty="0" smtClean="0"/>
              <a:t>Hobbes, Rousseau, Nietzsche, Weber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Separation of Morality and Politics</a:t>
            </a:r>
          </a:p>
          <a:p>
            <a:r>
              <a:rPr lang="en-US" dirty="0" smtClean="0"/>
              <a:t>Established the idea that politics follows its </a:t>
            </a:r>
            <a:r>
              <a:rPr lang="en-US" b="1" dirty="0" smtClean="0"/>
              <a:t>own rules</a:t>
            </a:r>
            <a:r>
              <a:rPr lang="en-US" dirty="0" smtClean="0"/>
              <a:t> of power and necessity.</a:t>
            </a:r>
          </a:p>
          <a:p>
            <a:r>
              <a:rPr lang="en-US" dirty="0" smtClean="0"/>
              <a:t>Helped create the modern notion of </a:t>
            </a:r>
            <a:r>
              <a:rPr lang="en-US" b="1" dirty="0" smtClean="0"/>
              <a:t>“reason of state” (raison d’état).</a:t>
            </a:r>
            <a:endParaRPr lang="en-US" dirty="0" smtClean="0"/>
          </a:p>
          <a:p>
            <a:r>
              <a:rPr lang="en-US" dirty="0" smtClean="0"/>
              <a:t>Provided a framework for understanding </a:t>
            </a:r>
            <a:r>
              <a:rPr lang="en-US" b="1" dirty="0" smtClean="0"/>
              <a:t>state survival</a:t>
            </a:r>
            <a:r>
              <a:rPr lang="en-US" dirty="0" smtClean="0"/>
              <a:t> as the highest goal.</a:t>
            </a:r>
          </a:p>
          <a:p>
            <a:endParaRPr lang="en-US" dirty="0" smtClean="0"/>
          </a:p>
          <a:p>
            <a:r>
              <a:rPr lang="en-US" b="1" dirty="0" smtClean="0"/>
              <a:t>4. Contribution to Statecraft</a:t>
            </a:r>
          </a:p>
          <a:p>
            <a:r>
              <a:rPr lang="en-US" dirty="0" smtClean="0"/>
              <a:t>Stressed the importance of:</a:t>
            </a:r>
          </a:p>
          <a:p>
            <a:pPr lvl="1"/>
            <a:r>
              <a:rPr lang="en-US" b="1" dirty="0" smtClean="0"/>
              <a:t>Military strength</a:t>
            </a:r>
            <a:r>
              <a:rPr lang="en-US" dirty="0" smtClean="0"/>
              <a:t> (citizen armies over mercenaries).</a:t>
            </a:r>
          </a:p>
          <a:p>
            <a:pPr lvl="1"/>
            <a:r>
              <a:rPr lang="en-US" b="1" dirty="0" smtClean="0"/>
              <a:t>Adaptability and pragmatism</a:t>
            </a:r>
            <a:r>
              <a:rPr lang="en-US" dirty="0" smtClean="0"/>
              <a:t> in leadership.</a:t>
            </a:r>
          </a:p>
          <a:p>
            <a:pPr lvl="1"/>
            <a:r>
              <a:rPr lang="en-US" dirty="0" smtClean="0"/>
              <a:t>The balance of </a:t>
            </a:r>
            <a:r>
              <a:rPr lang="en-US" b="1" dirty="0" smtClean="0"/>
              <a:t>law and force</a:t>
            </a:r>
            <a:r>
              <a:rPr lang="en-US" dirty="0" smtClean="0"/>
              <a:t> in governance.</a:t>
            </a:r>
          </a:p>
          <a:p>
            <a:r>
              <a:rPr lang="en-US" dirty="0" smtClean="0"/>
              <a:t>Practical guidebook for rulers seeking stability.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5. Influence on Political Thought</a:t>
            </a:r>
          </a:p>
          <a:p>
            <a:r>
              <a:rPr lang="en-US" b="1" dirty="0" smtClean="0"/>
              <a:t>Republican ideas</a:t>
            </a:r>
            <a:r>
              <a:rPr lang="en-US" dirty="0" smtClean="0"/>
              <a:t> (in </a:t>
            </a:r>
            <a:r>
              <a:rPr lang="en-US" i="1" dirty="0" smtClean="0"/>
              <a:t>Discourses on Livy</a:t>
            </a:r>
            <a:r>
              <a:rPr lang="en-US" dirty="0" smtClean="0"/>
              <a:t>) influenced democratic and republican traditions.</a:t>
            </a:r>
          </a:p>
          <a:p>
            <a:r>
              <a:rPr lang="en-US" b="1" dirty="0" smtClean="0"/>
              <a:t>Authoritarian insights</a:t>
            </a:r>
            <a:r>
              <a:rPr lang="en-US" dirty="0" smtClean="0"/>
              <a:t> (in </a:t>
            </a:r>
            <a:r>
              <a:rPr lang="en-US" i="1" dirty="0" smtClean="0"/>
              <a:t>The Prince</a:t>
            </a:r>
            <a:r>
              <a:rPr lang="en-US" dirty="0" smtClean="0"/>
              <a:t>) influenced leaders seeking strong central power.</a:t>
            </a:r>
          </a:p>
          <a:p>
            <a:r>
              <a:rPr lang="en-US" dirty="0" smtClean="0"/>
              <a:t>Leaders from </a:t>
            </a:r>
            <a:r>
              <a:rPr lang="en-US" b="1" dirty="0" smtClean="0"/>
              <a:t>Napoleon to modern politicians</a:t>
            </a:r>
            <a:r>
              <a:rPr lang="en-US" dirty="0" smtClean="0"/>
              <a:t> have drawn lessons from his works.</a:t>
            </a:r>
          </a:p>
          <a:p>
            <a:endParaRPr lang="en-US" dirty="0" smtClean="0"/>
          </a:p>
          <a:p>
            <a:r>
              <a:rPr lang="en-US" b="1" dirty="0" smtClean="0"/>
              <a:t>6. Lasting Reputation</a:t>
            </a:r>
          </a:p>
          <a:p>
            <a:r>
              <a:rPr lang="en-US" dirty="0" smtClean="0"/>
              <a:t>The term </a:t>
            </a:r>
            <a:r>
              <a:rPr lang="en-US" b="1" dirty="0" smtClean="0"/>
              <a:t>“Machiavellian”</a:t>
            </a:r>
            <a:r>
              <a:rPr lang="en-US" dirty="0" smtClean="0"/>
              <a:t> entered common language to mean cunning, manipulative, power-driven behavior.</a:t>
            </a:r>
          </a:p>
          <a:p>
            <a:r>
              <a:rPr lang="en-US" dirty="0" smtClean="0"/>
              <a:t>Condemned by the Catholic Church (</a:t>
            </a:r>
            <a:r>
              <a:rPr lang="en-US" i="1" dirty="0" smtClean="0"/>
              <a:t>The Prince</a:t>
            </a:r>
            <a:r>
              <a:rPr lang="en-US" dirty="0" smtClean="0"/>
              <a:t> was banned in 1559).</a:t>
            </a:r>
          </a:p>
          <a:p>
            <a:r>
              <a:rPr lang="en-US" dirty="0" smtClean="0"/>
              <a:t>Simultaneously respected as a </a:t>
            </a:r>
            <a:r>
              <a:rPr lang="en-US" b="1" dirty="0" smtClean="0"/>
              <a:t>brilliant analyst of power.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7. Modern Relevance</a:t>
            </a:r>
          </a:p>
          <a:p>
            <a:r>
              <a:rPr lang="en-US" dirty="0" smtClean="0"/>
              <a:t>Still studied in </a:t>
            </a:r>
            <a:r>
              <a:rPr lang="en-US" b="1" dirty="0" smtClean="0"/>
              <a:t>political science, international relations, and leadership studies.</a:t>
            </a:r>
            <a:endParaRPr lang="en-US" dirty="0" smtClean="0"/>
          </a:p>
          <a:p>
            <a:r>
              <a:rPr lang="en-US" dirty="0" smtClean="0"/>
              <a:t>Concepts of </a:t>
            </a:r>
            <a:r>
              <a:rPr lang="en-US" b="1" dirty="0" smtClean="0"/>
              <a:t>image-building, propaganda, and power politics</a:t>
            </a:r>
            <a:r>
              <a:rPr lang="en-US" dirty="0" smtClean="0"/>
              <a:t> echo Machiavelli’s teachings.</a:t>
            </a:r>
          </a:p>
          <a:p>
            <a:r>
              <a:rPr lang="en-US" dirty="0" smtClean="0"/>
              <a:t>Remains a key reference point in debates about </a:t>
            </a:r>
            <a:r>
              <a:rPr lang="en-US" b="1" dirty="0" smtClean="0"/>
              <a:t>ethics vs. pragmatism in politics.</a:t>
            </a:r>
          </a:p>
          <a:p>
            <a:endParaRPr lang="en-US" dirty="0" smtClean="0"/>
          </a:p>
          <a:p>
            <a:r>
              <a:rPr lang="en-US" b="1" dirty="0" smtClean="0"/>
              <a:t>8. Balanced Assessment</a:t>
            </a:r>
          </a:p>
          <a:p>
            <a:r>
              <a:rPr lang="en-US" dirty="0" smtClean="0"/>
              <a:t>Critics: “Teacher of evil,” “cynical manipulator,” promoter of tyranny.</a:t>
            </a:r>
          </a:p>
          <a:p>
            <a:r>
              <a:rPr lang="en-US" dirty="0" smtClean="0"/>
              <a:t>Defenders: </a:t>
            </a:r>
            <a:r>
              <a:rPr lang="en-US" b="1" dirty="0" smtClean="0"/>
              <a:t>Pragmatic realist</a:t>
            </a:r>
            <a:r>
              <a:rPr lang="en-US" dirty="0" smtClean="0"/>
              <a:t> who confronted the harsh truths of politics.</a:t>
            </a:r>
          </a:p>
          <a:p>
            <a:r>
              <a:rPr lang="en-US" dirty="0" smtClean="0"/>
              <a:t>His legacy lies in showing that </a:t>
            </a:r>
            <a:r>
              <a:rPr lang="en-US" b="1" dirty="0" smtClean="0"/>
              <a:t>politics is about power, survival, and human nature</a:t>
            </a:r>
            <a:r>
              <a:rPr lang="en-US" dirty="0" smtClean="0"/>
              <a:t>, not moral ideals.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⚖️ </a:t>
            </a:r>
            <a:r>
              <a:rPr lang="en-US" b="1" dirty="0" smtClean="0"/>
              <a:t>In short:</a:t>
            </a:r>
            <a:r>
              <a:rPr lang="en-US" dirty="0" smtClean="0"/>
              <a:t> Machiavelli’s significance lies in making politics a science of power and realism. </a:t>
            </a:r>
            <a:r>
              <a:rPr lang="en-US" smtClean="0"/>
              <a:t>His legacy endures in both </a:t>
            </a:r>
            <a:r>
              <a:rPr lang="en-US" b="1" smtClean="0"/>
              <a:t>criticism and admiration</a:t>
            </a:r>
            <a:r>
              <a:rPr lang="en-US" smtClean="0"/>
              <a:t>, shaping how we still think about leadership, governance, and statecraft today.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Later Life</a:t>
            </a:r>
          </a:p>
          <a:p>
            <a:r>
              <a:rPr lang="en-US" dirty="0" smtClean="0"/>
              <a:t>Tried to regain favor with the Medici rulers through his writings.</a:t>
            </a:r>
          </a:p>
          <a:p>
            <a:r>
              <a:rPr lang="en-US" dirty="0" smtClean="0"/>
              <a:t>Partially restored to minor governmental tasks, but never regained earlier power.</a:t>
            </a:r>
          </a:p>
          <a:p>
            <a:r>
              <a:rPr lang="en-US" dirty="0" smtClean="0"/>
              <a:t>Continued to write until his death.</a:t>
            </a:r>
          </a:p>
          <a:p>
            <a:r>
              <a:rPr lang="en-US" b="1" dirty="0" smtClean="0"/>
              <a:t>Death</a:t>
            </a:r>
          </a:p>
          <a:p>
            <a:r>
              <a:rPr lang="en-US" dirty="0" smtClean="0"/>
              <a:t>Died: </a:t>
            </a:r>
            <a:r>
              <a:rPr lang="en-US" b="1" dirty="0" smtClean="0"/>
              <a:t>21 June 1527</a:t>
            </a:r>
            <a:r>
              <a:rPr lang="en-US" dirty="0" smtClean="0"/>
              <a:t> in Florence, shortly after the Medici were expelled again.</a:t>
            </a:r>
          </a:p>
          <a:p>
            <a:r>
              <a:rPr lang="en-US" dirty="0" smtClean="0"/>
              <a:t>Buried in the Church of Santa Croce, Florence.</a:t>
            </a:r>
          </a:p>
          <a:p>
            <a:r>
              <a:rPr lang="en-US" dirty="0" smtClean="0"/>
              <a:t>Tomb inscription: </a:t>
            </a:r>
            <a:r>
              <a:rPr lang="en-US" i="1" dirty="0" smtClean="0"/>
              <a:t>“</a:t>
            </a:r>
            <a:r>
              <a:rPr lang="en-US" i="1" dirty="0" err="1" smtClean="0"/>
              <a:t>Tanto</a:t>
            </a:r>
            <a:r>
              <a:rPr lang="en-US" i="1" dirty="0" smtClean="0"/>
              <a:t> </a:t>
            </a:r>
            <a:r>
              <a:rPr lang="en-US" i="1" dirty="0" err="1" smtClean="0"/>
              <a:t>nomini</a:t>
            </a:r>
            <a:r>
              <a:rPr lang="en-US" i="1" dirty="0" smtClean="0"/>
              <a:t> </a:t>
            </a:r>
            <a:r>
              <a:rPr lang="en-US" i="1" dirty="0" err="1" smtClean="0"/>
              <a:t>nullum</a:t>
            </a:r>
            <a:r>
              <a:rPr lang="en-US" i="1" dirty="0" smtClean="0"/>
              <a:t> par </a:t>
            </a:r>
            <a:r>
              <a:rPr lang="en-US" i="1" dirty="0" err="1" smtClean="0"/>
              <a:t>elogium</a:t>
            </a:r>
            <a:r>
              <a:rPr lang="en-US" i="1" dirty="0" smtClean="0"/>
              <a:t>”</a:t>
            </a:r>
            <a:r>
              <a:rPr lang="en-US" dirty="0" smtClean="0"/>
              <a:t> (“No eulogy is equal to so great a name”).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Legacy</a:t>
            </a:r>
          </a:p>
          <a:p>
            <a:r>
              <a:rPr lang="en-US" dirty="0" smtClean="0"/>
              <a:t>Known as the </a:t>
            </a:r>
            <a:r>
              <a:rPr lang="en-US" b="1" dirty="0" smtClean="0"/>
              <a:t>“Father of Modern Political Science.”</a:t>
            </a:r>
            <a:endParaRPr lang="en-US" dirty="0" smtClean="0"/>
          </a:p>
          <a:p>
            <a:r>
              <a:rPr lang="en-US" dirty="0" smtClean="0"/>
              <a:t>His pragmatic and realistic approach to politics made him controversial.</a:t>
            </a:r>
          </a:p>
          <a:p>
            <a:r>
              <a:rPr lang="en-US" dirty="0" smtClean="0"/>
              <a:t>“Machiavellian” became a term associated with cunning, manipulation, and political realism.</a:t>
            </a:r>
          </a:p>
          <a:p>
            <a:r>
              <a:rPr lang="en-US" dirty="0" smtClean="0"/>
              <a:t>His ideas remain influential in leadership, diplomacy, and statecraft.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Context of Machiavelli’s Thought</a:t>
            </a:r>
          </a:p>
          <a:p>
            <a:r>
              <a:rPr lang="en-US" b="1" dirty="0" smtClean="0"/>
              <a:t>1. Political Background</a:t>
            </a:r>
          </a:p>
          <a:p>
            <a:r>
              <a:rPr lang="en-US" b="1" dirty="0" smtClean="0"/>
              <a:t>Fragmented Italy</a:t>
            </a:r>
            <a:r>
              <a:rPr lang="en-US" dirty="0" smtClean="0"/>
              <a:t>: During Machiavelli’s lifetime (1469–1527), Italy was not a unified nation but divided into competing </a:t>
            </a:r>
            <a:r>
              <a:rPr lang="en-US" b="1" dirty="0" smtClean="0"/>
              <a:t>city-states</a:t>
            </a:r>
            <a:r>
              <a:rPr lang="en-US" dirty="0" smtClean="0"/>
              <a:t> (Florence, Venice, Milan, Naples, Papal States).</a:t>
            </a:r>
          </a:p>
          <a:p>
            <a:r>
              <a:rPr lang="en-US" b="1" dirty="0" smtClean="0"/>
              <a:t>Foreign domination</a:t>
            </a:r>
            <a:r>
              <a:rPr lang="en-US" dirty="0" smtClean="0"/>
              <a:t>: Frequent invasions by France, Spain, and the Holy Roman Empire.</a:t>
            </a:r>
          </a:p>
          <a:p>
            <a:r>
              <a:rPr lang="en-US" b="1" dirty="0" smtClean="0"/>
              <a:t>Instability</a:t>
            </a:r>
            <a:r>
              <a:rPr lang="en-US" dirty="0" smtClean="0"/>
              <a:t>: Constant wars, shifting alliances, and betrayals created political chaos.</a:t>
            </a:r>
          </a:p>
          <a:p>
            <a:r>
              <a:rPr lang="en-US" dirty="0" smtClean="0"/>
              <a:t>Machiavelli observed that weak leadership and reliance on mercenaries made states vulnerable.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Florentine Experience</a:t>
            </a:r>
          </a:p>
          <a:p>
            <a:r>
              <a:rPr lang="en-US" dirty="0" smtClean="0"/>
              <a:t>Florence shifted between </a:t>
            </a:r>
            <a:r>
              <a:rPr lang="en-US" b="1" dirty="0" smtClean="0"/>
              <a:t>republican government</a:t>
            </a:r>
            <a:r>
              <a:rPr lang="en-US" dirty="0" smtClean="0"/>
              <a:t> and </a:t>
            </a:r>
            <a:r>
              <a:rPr lang="en-US" b="1" dirty="0" smtClean="0"/>
              <a:t>Medici rule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a Florentine diplomat, Machiavelli witnessed the </a:t>
            </a:r>
            <a:r>
              <a:rPr lang="en-US" b="1" dirty="0" smtClean="0"/>
              <a:t>rise and fall of governments</a:t>
            </a:r>
            <a:r>
              <a:rPr lang="en-US" dirty="0" smtClean="0"/>
              <a:t> and the harsh realities of power.</a:t>
            </a:r>
          </a:p>
          <a:p>
            <a:r>
              <a:rPr lang="en-US" dirty="0" smtClean="0"/>
              <a:t>His direct experience with rulers like </a:t>
            </a:r>
            <a:r>
              <a:rPr lang="en-US" b="1" dirty="0" err="1" smtClean="0"/>
              <a:t>Cesare</a:t>
            </a:r>
            <a:r>
              <a:rPr lang="en-US" b="1" dirty="0" smtClean="0"/>
              <a:t> Borgia</a:t>
            </a:r>
            <a:r>
              <a:rPr lang="en-US" dirty="0" smtClean="0"/>
              <a:t> shaped his ideas on effective leadership.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Intellectual Background</a:t>
            </a:r>
          </a:p>
          <a:p>
            <a:r>
              <a:rPr lang="en-US" dirty="0" smtClean="0"/>
              <a:t>End of the </a:t>
            </a:r>
            <a:r>
              <a:rPr lang="en-US" b="1" dirty="0" smtClean="0"/>
              <a:t>medieval worldview</a:t>
            </a:r>
            <a:r>
              <a:rPr lang="en-US" dirty="0" smtClean="0"/>
              <a:t> and rise of the </a:t>
            </a:r>
            <a:r>
              <a:rPr lang="en-US" b="1" dirty="0" smtClean="0"/>
              <a:t>Renaissance spirit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Renaissance humanism emphasized </a:t>
            </a:r>
            <a:r>
              <a:rPr lang="en-US" b="1" dirty="0" smtClean="0"/>
              <a:t>classical history, realism, and human potential.</a:t>
            </a:r>
            <a:endParaRPr lang="en-US" dirty="0" smtClean="0"/>
          </a:p>
          <a:p>
            <a:r>
              <a:rPr lang="en-US" dirty="0" smtClean="0"/>
              <a:t>Machiavelli drew inspiration from </a:t>
            </a:r>
            <a:r>
              <a:rPr lang="en-US" b="1" dirty="0" smtClean="0"/>
              <a:t>Roman history</a:t>
            </a:r>
            <a:r>
              <a:rPr lang="en-US" dirty="0" smtClean="0"/>
              <a:t> (Livy, Cicero, Tacitus).</a:t>
            </a:r>
          </a:p>
          <a:p>
            <a:r>
              <a:rPr lang="en-US" dirty="0" smtClean="0"/>
              <a:t>Shift from religious explanations of politics to a </a:t>
            </a:r>
            <a:r>
              <a:rPr lang="en-US" b="1" dirty="0" smtClean="0"/>
              <a:t>secular, rational approach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Social &amp; Religious Climate</a:t>
            </a:r>
          </a:p>
          <a:p>
            <a:r>
              <a:rPr lang="en-US" dirty="0" smtClean="0"/>
              <a:t>The authority of the </a:t>
            </a:r>
            <a:r>
              <a:rPr lang="en-US" b="1" dirty="0" smtClean="0"/>
              <a:t>Catholic Church</a:t>
            </a:r>
            <a:r>
              <a:rPr lang="en-US" dirty="0" smtClean="0"/>
              <a:t> was declining (corruption, indulgences, political involvement).</a:t>
            </a:r>
          </a:p>
          <a:p>
            <a:r>
              <a:rPr lang="en-US" dirty="0" smtClean="0"/>
              <a:t>Rise of </a:t>
            </a:r>
            <a:r>
              <a:rPr lang="en-US" b="1" dirty="0" smtClean="0"/>
              <a:t>secular values</a:t>
            </a:r>
            <a:r>
              <a:rPr lang="en-US" dirty="0" smtClean="0"/>
              <a:t> in politics, commerce, and culture.</a:t>
            </a:r>
          </a:p>
          <a:p>
            <a:r>
              <a:rPr lang="en-US" dirty="0" smtClean="0"/>
              <a:t>Machiavelli sought to separate </a:t>
            </a:r>
            <a:r>
              <a:rPr lang="en-US" b="1" dirty="0" smtClean="0"/>
              <a:t>religion and morality from politics</a:t>
            </a:r>
            <a:r>
              <a:rPr lang="en-US" dirty="0" smtClean="0"/>
              <a:t>, making politics an </a:t>
            </a:r>
            <a:r>
              <a:rPr lang="en-US" b="1" dirty="0" smtClean="0"/>
              <a:t>autonomous sphere.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Personal Circumstances</a:t>
            </a:r>
          </a:p>
          <a:p>
            <a:r>
              <a:rPr lang="en-US" dirty="0" smtClean="0"/>
              <a:t>His career as a diplomat (1498–1512) allowed him to study different political systems.</a:t>
            </a:r>
          </a:p>
          <a:p>
            <a:r>
              <a:rPr lang="en-US" dirty="0" smtClean="0"/>
              <a:t>His exile (after the Medici returned to power) gave him time to reflect and write his major works (</a:t>
            </a:r>
            <a:r>
              <a:rPr lang="en-US" i="1" dirty="0" smtClean="0"/>
              <a:t>The Prince</a:t>
            </a:r>
            <a:r>
              <a:rPr lang="en-US" dirty="0" smtClean="0"/>
              <a:t>, </a:t>
            </a:r>
            <a:r>
              <a:rPr lang="en-US" i="1" dirty="0" smtClean="0"/>
              <a:t>Discourses on Livy</a:t>
            </a:r>
            <a:r>
              <a:rPr lang="en-US" dirty="0" smtClean="0"/>
              <a:t>).</a:t>
            </a:r>
          </a:p>
          <a:p>
            <a:r>
              <a:rPr lang="en-US" dirty="0" smtClean="0"/>
              <a:t>His writings were shaped by a </a:t>
            </a:r>
            <a:r>
              <a:rPr lang="en-US" b="1" dirty="0" smtClean="0"/>
              <a:t>desire to restore stability</a:t>
            </a:r>
            <a:r>
              <a:rPr lang="en-US" dirty="0" smtClean="0"/>
              <a:t> and strengthen Italy against foreign powers.</a:t>
            </a:r>
          </a:p>
          <a:p>
            <a:endParaRPr lang="en-US" dirty="0" smtClean="0"/>
          </a:p>
          <a:p>
            <a:r>
              <a:rPr lang="en-US" b="1" dirty="0" smtClean="0"/>
              <a:t>6. Overall Context</a:t>
            </a:r>
          </a:p>
          <a:p>
            <a:r>
              <a:rPr lang="en-US" dirty="0" smtClean="0"/>
              <a:t>Machiavelli’s thought reflects a </a:t>
            </a:r>
            <a:r>
              <a:rPr lang="en-US" b="1" dirty="0" smtClean="0"/>
              <a:t>transition from medieval to modern political theory.</a:t>
            </a:r>
            <a:endParaRPr lang="en-US" dirty="0" smtClean="0"/>
          </a:p>
          <a:p>
            <a:r>
              <a:rPr lang="en-US" dirty="0" smtClean="0"/>
              <a:t>He rejected </a:t>
            </a:r>
            <a:r>
              <a:rPr lang="en-US" b="1" dirty="0" smtClean="0"/>
              <a:t>idealistic moral philosophy</a:t>
            </a:r>
            <a:r>
              <a:rPr lang="en-US" dirty="0" smtClean="0"/>
              <a:t> and focused on </a:t>
            </a:r>
            <a:r>
              <a:rPr lang="en-US" b="1" dirty="0" err="1" smtClean="0"/>
              <a:t>realpolitik</a:t>
            </a:r>
            <a:r>
              <a:rPr lang="en-US" dirty="0" smtClean="0"/>
              <a:t>—politics based on </a:t>
            </a:r>
            <a:r>
              <a:rPr lang="en-US" b="1" dirty="0" smtClean="0"/>
              <a:t>power, necessity, and pragmatism.</a:t>
            </a:r>
            <a:endParaRPr lang="en-US" dirty="0" smtClean="0"/>
          </a:p>
          <a:p>
            <a:r>
              <a:rPr lang="en-US" dirty="0" smtClean="0"/>
              <a:t>His work is both a </a:t>
            </a:r>
            <a:r>
              <a:rPr lang="en-US" b="1" dirty="0" smtClean="0"/>
              <a:t>product of Renaissance Italy</a:t>
            </a:r>
            <a:r>
              <a:rPr lang="en-US" dirty="0" smtClean="0"/>
              <a:t> and a </a:t>
            </a:r>
            <a:r>
              <a:rPr lang="en-US" b="1" dirty="0" smtClean="0"/>
              <a:t>foundation of modern political science.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</TotalTime>
  <Words>3208</Words>
  <Application>Microsoft Office PowerPoint</Application>
  <PresentationFormat>On-screen Show (4:3)</PresentationFormat>
  <Paragraphs>304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Paper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</cp:revision>
  <dcterms:created xsi:type="dcterms:W3CDTF">2006-08-16T00:00:00Z</dcterms:created>
  <dcterms:modified xsi:type="dcterms:W3CDTF">2026-02-24T03:38:47Z</dcterms:modified>
</cp:coreProperties>
</file>