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92" r:id="rId8"/>
    <p:sldId id="293" r:id="rId9"/>
    <p:sldId id="294" r:id="rId10"/>
    <p:sldId id="295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676399"/>
          </a:xfrm>
        </p:spPr>
        <p:txBody>
          <a:bodyPr/>
          <a:lstStyle/>
          <a:p>
            <a:r>
              <a:rPr lang="en-US" b="1" dirty="0" smtClean="0"/>
              <a:t>Topic:- </a:t>
            </a:r>
            <a:r>
              <a:rPr lang="en-US" b="1" dirty="0" smtClean="0">
                <a:solidFill>
                  <a:srgbClr val="FFFF00"/>
                </a:solidFill>
              </a:rPr>
              <a:t>Renaissance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077200" cy="4495800"/>
          </a:xfrm>
        </p:spPr>
        <p:txBody>
          <a:bodyPr>
            <a:normAutofit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4000" dirty="0" smtClean="0">
              <a:solidFill>
                <a:schemeClr val="tx1"/>
              </a:solidFill>
            </a:endParaRP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Presented by</a:t>
            </a:r>
            <a:r>
              <a:rPr lang="en-US" sz="4000" b="1" dirty="0" smtClean="0">
                <a:solidFill>
                  <a:schemeClr val="tx1"/>
                </a:solidFill>
              </a:rPr>
              <a:t>-</a:t>
            </a:r>
            <a:r>
              <a:rPr lang="en-US" sz="4000" b="1" dirty="0" err="1" smtClean="0">
                <a:solidFill>
                  <a:schemeClr val="tx1"/>
                </a:solidFill>
              </a:rPr>
              <a:t>Pranjal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Patiri</a:t>
            </a:r>
            <a:endParaRPr lang="en-US" sz="4000" b="1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sz="3600" dirty="0" err="1" smtClean="0">
                <a:solidFill>
                  <a:schemeClr val="tx1"/>
                </a:solidFill>
              </a:rPr>
              <a:t>Pandu</a:t>
            </a:r>
            <a:r>
              <a:rPr lang="en-US" sz="3600" dirty="0" smtClean="0">
                <a:solidFill>
                  <a:schemeClr val="tx1"/>
                </a:solidFill>
              </a:rPr>
              <a:t> College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Patronage System</a:t>
            </a:r>
            <a:endParaRPr lang="en-US" dirty="0" smtClean="0"/>
          </a:p>
          <a:p>
            <a:r>
              <a:rPr lang="en-US" dirty="0" smtClean="0"/>
              <a:t>Families like the </a:t>
            </a:r>
            <a:r>
              <a:rPr lang="en-US" dirty="0" err="1" smtClean="0"/>
              <a:t>Medicis</a:t>
            </a:r>
            <a:r>
              <a:rPr lang="en-US" dirty="0" smtClean="0"/>
              <a:t> in Florence, the </a:t>
            </a:r>
            <a:r>
              <a:rPr lang="en-US" dirty="0" err="1" smtClean="0"/>
              <a:t>Sforzas</a:t>
            </a:r>
            <a:r>
              <a:rPr lang="en-US" dirty="0" smtClean="0"/>
              <a:t> in Milan, and the Papacy in Rome sponsored </a:t>
            </a:r>
            <a:r>
              <a:rPr lang="en-US" b="1" dirty="0" smtClean="0"/>
              <a:t>painters, sculptors, architects, and writers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Patronage allowed artists like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to flourish.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Causes of the Renaissance</a:t>
            </a:r>
          </a:p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pPr lvl="1"/>
            <a:r>
              <a:rPr lang="en-US" dirty="0" smtClean="0"/>
              <a:t>Greek scholars fled to Italy carrying classical manuscripts.</a:t>
            </a:r>
          </a:p>
          <a:p>
            <a:pPr lvl="1"/>
            <a:r>
              <a:rPr lang="en-US" dirty="0" smtClean="0"/>
              <a:t>Revival of </a:t>
            </a:r>
            <a:r>
              <a:rPr lang="en-US" b="1" dirty="0" smtClean="0"/>
              <a:t>Greek &amp; Roman philosophy, literature, and science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Decline of Feudalism &amp; Rise of Cities</a:t>
            </a:r>
            <a:endParaRPr lang="en-US" dirty="0" smtClean="0"/>
          </a:p>
          <a:p>
            <a:pPr lvl="1"/>
            <a:r>
              <a:rPr lang="en-US" dirty="0" smtClean="0"/>
              <a:t>Breakdown of the medieval feudal order.</a:t>
            </a:r>
          </a:p>
          <a:p>
            <a:pPr lvl="1"/>
            <a:r>
              <a:rPr lang="en-US" dirty="0" smtClean="0"/>
              <a:t>Growth of towns and trade created </a:t>
            </a:r>
            <a:r>
              <a:rPr lang="en-US" b="1" dirty="0" smtClean="0"/>
              <a:t>urban centers of learning &amp; culture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Economic Prosperity &amp; Patronage</a:t>
            </a:r>
            <a:endParaRPr lang="en-US" dirty="0" smtClean="0"/>
          </a:p>
          <a:p>
            <a:pPr lvl="1"/>
            <a:r>
              <a:rPr lang="en-US" dirty="0" smtClean="0"/>
              <a:t>Wealth from trade (Venice, Florence, Genoa) and banking (Medici family).</a:t>
            </a:r>
          </a:p>
          <a:p>
            <a:pPr lvl="1"/>
            <a:r>
              <a:rPr lang="en-US" dirty="0" smtClean="0"/>
              <a:t>Rich patrons funded artists, scholars, and architects.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Printing Press (Gutenberg, 1440s)</a:t>
            </a:r>
            <a:endParaRPr lang="en-US" dirty="0" smtClean="0"/>
          </a:p>
          <a:p>
            <a:r>
              <a:rPr lang="en-US" dirty="0" smtClean="0"/>
              <a:t>Allowed mass production of books.</a:t>
            </a:r>
          </a:p>
          <a:p>
            <a:r>
              <a:rPr lang="en-US" dirty="0" smtClean="0"/>
              <a:t>Ideas spread rapidly across Europe.</a:t>
            </a:r>
          </a:p>
          <a:p>
            <a:r>
              <a:rPr lang="en-US" dirty="0" smtClean="0"/>
              <a:t>Increased literacy among the middle class.</a:t>
            </a:r>
          </a:p>
          <a:p>
            <a:endParaRPr lang="en-US" dirty="0" smtClean="0"/>
          </a:p>
          <a:p>
            <a:r>
              <a:rPr lang="en-US" b="1" dirty="0" smtClean="0"/>
              <a:t>Humanism &amp; Intellectual Curiosity</a:t>
            </a:r>
            <a:endParaRPr lang="en-US" dirty="0" smtClean="0"/>
          </a:p>
          <a:p>
            <a:r>
              <a:rPr lang="en-US" dirty="0" smtClean="0"/>
              <a:t>Emphasis on human values, education, and worldly experiences.</a:t>
            </a:r>
          </a:p>
          <a:p>
            <a:r>
              <a:rPr lang="en-US" dirty="0" smtClean="0"/>
              <a:t>Scholars turned from purely religious concerns to </a:t>
            </a:r>
            <a:r>
              <a:rPr lang="en-US" b="1" dirty="0" smtClean="0"/>
              <a:t>philosophy, history, and science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Influence of the Crusades &amp; Trade with the East</a:t>
            </a:r>
            <a:endParaRPr lang="en-US" dirty="0" smtClean="0"/>
          </a:p>
          <a:p>
            <a:r>
              <a:rPr lang="en-US" dirty="0" smtClean="0"/>
              <a:t>Contact with the Arab world brought knowledge of </a:t>
            </a:r>
            <a:r>
              <a:rPr lang="en-US" b="1" dirty="0" smtClean="0"/>
              <a:t>medicine, mathematics, astronomy, and ancient texts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Luxury trade with Asia enriched Italian city-states.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Weakening of the Church’s Authority</a:t>
            </a:r>
            <a:endParaRPr lang="en-US" dirty="0" smtClean="0"/>
          </a:p>
          <a:p>
            <a:pPr lvl="1"/>
            <a:r>
              <a:rPr lang="en-US" dirty="0" smtClean="0"/>
              <a:t>Corruption in the Church and rise of critical thinking.</a:t>
            </a:r>
          </a:p>
          <a:p>
            <a:pPr lvl="1"/>
            <a:r>
              <a:rPr lang="en-US" dirty="0" smtClean="0"/>
              <a:t>People began to </a:t>
            </a:r>
            <a:r>
              <a:rPr lang="en-US" b="1" dirty="0" smtClean="0"/>
              <a:t>question traditional authority</a:t>
            </a:r>
            <a:r>
              <a:rPr lang="en-US" dirty="0" smtClean="0"/>
              <a:t> and seek new explanations.</a:t>
            </a:r>
          </a:p>
          <a:p>
            <a:r>
              <a:rPr lang="en-US" b="1" dirty="0" smtClean="0"/>
              <a:t>Rise of Nation-States &amp; Strong Monarchies</a:t>
            </a:r>
            <a:endParaRPr lang="en-US" dirty="0" smtClean="0"/>
          </a:p>
          <a:p>
            <a:pPr lvl="1"/>
            <a:r>
              <a:rPr lang="en-US" dirty="0" smtClean="0"/>
              <a:t>Political stability in countries like France, England, and Spain created conditions for </a:t>
            </a:r>
            <a:r>
              <a:rPr lang="en-US" b="1" dirty="0" smtClean="0"/>
              <a:t>cultural growth and exploration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essence:</a:t>
            </a:r>
            <a:r>
              <a:rPr lang="en-US" dirty="0" smtClean="0"/>
              <a:t> The Renaissance emerged due to a combination of </a:t>
            </a:r>
            <a:r>
              <a:rPr lang="en-US" b="1" dirty="0" smtClean="0"/>
              <a:t>political changes, economic prosperity, rediscovery of classical knowledge, technological innovations, and a new spirit of inquiry.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Features of the Renaissance</a:t>
            </a:r>
          </a:p>
          <a:p>
            <a:r>
              <a:rPr lang="en-US" b="1" dirty="0" smtClean="0"/>
              <a:t>Humanism</a:t>
            </a:r>
            <a:endParaRPr lang="en-US" dirty="0" smtClean="0"/>
          </a:p>
          <a:p>
            <a:pPr lvl="1"/>
            <a:r>
              <a:rPr lang="en-US" dirty="0" smtClean="0"/>
              <a:t>Central intellectual movement of the Renaissance.</a:t>
            </a:r>
          </a:p>
          <a:p>
            <a:pPr lvl="1"/>
            <a:r>
              <a:rPr lang="en-US" dirty="0" smtClean="0"/>
              <a:t>Focused on human values, dignity, and worldly life instead of only religious salvation.</a:t>
            </a:r>
          </a:p>
          <a:p>
            <a:pPr lvl="1"/>
            <a:r>
              <a:rPr lang="en-US" dirty="0" smtClean="0"/>
              <a:t>Emphasized study of history, literature, philosophy (the </a:t>
            </a:r>
            <a:r>
              <a:rPr lang="en-US" i="1" dirty="0" err="1" smtClean="0"/>
              <a:t>studia</a:t>
            </a:r>
            <a:r>
              <a:rPr lang="en-US" i="1" dirty="0" smtClean="0"/>
              <a:t> </a:t>
            </a:r>
            <a:r>
              <a:rPr lang="en-US" i="1" dirty="0" err="1" smtClean="0"/>
              <a:t>humanitatis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Revival of Classical Learning</a:t>
            </a:r>
            <a:endParaRPr lang="en-US" dirty="0" smtClean="0"/>
          </a:p>
          <a:p>
            <a:pPr lvl="1"/>
            <a:r>
              <a:rPr lang="en-US" dirty="0" smtClean="0"/>
              <a:t>Rediscovery of Greek and Roman art, literature, and philosophy.</a:t>
            </a:r>
          </a:p>
          <a:p>
            <a:pPr lvl="1"/>
            <a:r>
              <a:rPr lang="en-US" dirty="0" smtClean="0"/>
              <a:t>Ancient texts inspired new approaches in education, politics, and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Spirit of Inquiry &amp; Rationalism</a:t>
            </a:r>
            <a:endParaRPr lang="en-US" dirty="0" smtClean="0"/>
          </a:p>
          <a:p>
            <a:r>
              <a:rPr lang="en-US" dirty="0" smtClean="0"/>
              <a:t>Encouraged critical thinking and questioning of authority.</a:t>
            </a:r>
          </a:p>
          <a:p>
            <a:r>
              <a:rPr lang="en-US" dirty="0" smtClean="0"/>
              <a:t>Development of scientific methods, experiments, and observation.</a:t>
            </a:r>
          </a:p>
          <a:p>
            <a:r>
              <a:rPr lang="en-US" dirty="0" smtClean="0"/>
              <a:t>Shift from blind faith → evidence-based reasoning.</a:t>
            </a:r>
          </a:p>
          <a:p>
            <a:endParaRPr lang="en-US" dirty="0" smtClean="0"/>
          </a:p>
          <a:p>
            <a:r>
              <a:rPr lang="en-US" b="1" dirty="0" smtClean="0"/>
              <a:t>Secularism</a:t>
            </a:r>
            <a:endParaRPr lang="en-US" dirty="0" smtClean="0"/>
          </a:p>
          <a:p>
            <a:r>
              <a:rPr lang="en-US" dirty="0" smtClean="0"/>
              <a:t>Culture and art became more worldly and less dominated by the Church.</a:t>
            </a:r>
          </a:p>
          <a:p>
            <a:r>
              <a:rPr lang="en-US" dirty="0" smtClean="0"/>
              <a:t>Literature and paintings often depicted human emotions, nature, and daily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Artistic Developments</a:t>
            </a:r>
            <a:endParaRPr lang="en-US" dirty="0" smtClean="0"/>
          </a:p>
          <a:p>
            <a:r>
              <a:rPr lang="en-US" dirty="0" smtClean="0"/>
              <a:t>Introduction of </a:t>
            </a:r>
            <a:r>
              <a:rPr lang="en-US" b="1" dirty="0" smtClean="0"/>
              <a:t>perspective, depth, and realism</a:t>
            </a:r>
            <a:r>
              <a:rPr lang="en-US" dirty="0" smtClean="0"/>
              <a:t> in painting.</a:t>
            </a:r>
          </a:p>
          <a:p>
            <a:r>
              <a:rPr lang="en-US" dirty="0" smtClean="0"/>
              <a:t>Artists like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emphasized anatomy and lifelike human forms.</a:t>
            </a:r>
          </a:p>
          <a:p>
            <a:r>
              <a:rPr lang="en-US" dirty="0" smtClean="0"/>
              <a:t>Architecture inspired by Roman columns, domes, and symmetry.</a:t>
            </a:r>
          </a:p>
          <a:p>
            <a:endParaRPr lang="en-US" dirty="0" smtClean="0"/>
          </a:p>
          <a:p>
            <a:r>
              <a:rPr lang="en-US" b="1" dirty="0" smtClean="0"/>
              <a:t>Growth of Literature in Vernacular</a:t>
            </a:r>
            <a:endParaRPr lang="en-US" dirty="0" smtClean="0"/>
          </a:p>
          <a:p>
            <a:r>
              <a:rPr lang="en-US" dirty="0" smtClean="0"/>
              <a:t>Writers began composing in local languages (Italian, English, Spanish, French) instead of Latin.</a:t>
            </a:r>
          </a:p>
          <a:p>
            <a:r>
              <a:rPr lang="en-US" dirty="0" smtClean="0"/>
              <a:t>This made literature more accessible to the common people.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Scientific Advancements</a:t>
            </a:r>
            <a:endParaRPr lang="en-US" dirty="0" smtClean="0"/>
          </a:p>
          <a:p>
            <a:r>
              <a:rPr lang="en-US" dirty="0" smtClean="0"/>
              <a:t>New discoveries in astronomy, medicine, and physics.</a:t>
            </a:r>
          </a:p>
          <a:p>
            <a:r>
              <a:rPr lang="en-US" dirty="0" smtClean="0"/>
              <a:t>Breakthroughs by Copernicus, Galileo, Vesalius, and </a:t>
            </a:r>
            <a:r>
              <a:rPr lang="en-US" dirty="0" err="1" smtClean="0"/>
              <a:t>Kepler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r>
              <a:rPr lang="en-US" dirty="0" smtClean="0"/>
              <a:t>Curiosity led to the Age of Exploration.</a:t>
            </a:r>
          </a:p>
          <a:p>
            <a:r>
              <a:rPr lang="en-US" dirty="0" smtClean="0"/>
              <a:t>Voyages of Columbus, Magellan, and Vasco </a:t>
            </a:r>
            <a:r>
              <a:rPr lang="en-US" dirty="0" err="1" smtClean="0"/>
              <a:t>da</a:t>
            </a:r>
            <a:r>
              <a:rPr lang="en-US" dirty="0" smtClean="0"/>
              <a:t> Gama expanded Europe’s horizons.</a:t>
            </a:r>
          </a:p>
          <a:p>
            <a:endParaRPr lang="en-US" dirty="0" smtClean="0"/>
          </a:p>
          <a:p>
            <a:r>
              <a:rPr lang="en-US" b="1" dirty="0" smtClean="0"/>
              <a:t>Individualism</a:t>
            </a:r>
            <a:endParaRPr lang="en-US" dirty="0" smtClean="0"/>
          </a:p>
          <a:p>
            <a:r>
              <a:rPr lang="en-US" dirty="0" smtClean="0"/>
              <a:t>Celebration of personal achievement and talent.</a:t>
            </a:r>
          </a:p>
          <a:p>
            <a:r>
              <a:rPr lang="en-US" dirty="0" smtClean="0"/>
              <a:t>Artists, writers, and scientists sought recognition for their work.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b="1" dirty="0" smtClean="0"/>
              <a:t>Printing Revolution</a:t>
            </a:r>
            <a:endParaRPr lang="en-US" dirty="0" smtClean="0"/>
          </a:p>
          <a:p>
            <a:pPr lvl="1"/>
            <a:r>
              <a:rPr lang="en-US" dirty="0" smtClean="0"/>
              <a:t>Spread of knowledge and literacy.</a:t>
            </a:r>
          </a:p>
          <a:p>
            <a:pPr lvl="1"/>
            <a:r>
              <a:rPr lang="en-US" dirty="0" smtClean="0"/>
              <a:t>Books became affordable, fueling education and awareness.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The Renaissance was marked by </a:t>
            </a:r>
            <a:r>
              <a:rPr lang="en-US" b="1" dirty="0" smtClean="0"/>
              <a:t>humanism, secular outlook, revival of classics, scientific spirit, artistic brilliance, and exploration</a:t>
            </a:r>
            <a:r>
              <a:rPr lang="en-US" dirty="0" smtClean="0"/>
              <a:t>, laying the foundation of modern Europe.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Renaissance in Art</a:t>
            </a:r>
          </a:p>
          <a:p>
            <a:r>
              <a:rPr lang="en-US" b="1" dirty="0" smtClean="0"/>
              <a:t>Realism &amp; Naturalism</a:t>
            </a:r>
            <a:endParaRPr lang="en-US" dirty="0" smtClean="0"/>
          </a:p>
          <a:p>
            <a:pPr lvl="1"/>
            <a:r>
              <a:rPr lang="en-US" dirty="0" smtClean="0"/>
              <a:t>Artists aimed to depict the world realistically.</a:t>
            </a:r>
          </a:p>
          <a:p>
            <a:pPr lvl="1"/>
            <a:r>
              <a:rPr lang="en-US" dirty="0" smtClean="0"/>
              <a:t>Study of </a:t>
            </a:r>
            <a:r>
              <a:rPr lang="en-US" b="1" dirty="0" smtClean="0"/>
              <a:t>human anatomy, nature, and perspective</a:t>
            </a:r>
            <a:r>
              <a:rPr lang="en-US" dirty="0" smtClean="0"/>
              <a:t> gave art depth and lifelike qualities.</a:t>
            </a:r>
          </a:p>
          <a:p>
            <a:r>
              <a:rPr lang="en-US" b="1" dirty="0" smtClean="0"/>
              <a:t>Use of Perspective</a:t>
            </a:r>
            <a:endParaRPr lang="en-US" dirty="0" smtClean="0"/>
          </a:p>
          <a:p>
            <a:pPr lvl="1"/>
            <a:r>
              <a:rPr lang="en-US" dirty="0" smtClean="0"/>
              <a:t>Introduction of </a:t>
            </a:r>
            <a:r>
              <a:rPr lang="en-US" b="1" dirty="0" smtClean="0"/>
              <a:t>linear perspective</a:t>
            </a:r>
            <a:r>
              <a:rPr lang="en-US" dirty="0" smtClean="0"/>
              <a:t> (by Brunelleschi) to create a three-dimensional effect.</a:t>
            </a:r>
          </a:p>
          <a:p>
            <a:pPr lvl="1"/>
            <a:r>
              <a:rPr lang="en-US" dirty="0" smtClean="0"/>
              <a:t>Paintings gained balance, proportion, and depth.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6035040"/>
            <a:ext cx="8183880" cy="21336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001000" cy="5562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b="1" dirty="0" smtClean="0"/>
          </a:p>
          <a:p>
            <a:pPr algn="just"/>
            <a:r>
              <a:rPr lang="en-US" sz="3500" b="1" dirty="0" smtClean="0">
                <a:solidFill>
                  <a:srgbClr val="FFFF00"/>
                </a:solidFill>
              </a:rPr>
              <a:t>Renaissance: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Introduction to the Renaissance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Renaissance</a:t>
            </a:r>
            <a:r>
              <a:rPr lang="en-US" dirty="0" smtClean="0"/>
              <a:t> literally means </a:t>
            </a:r>
            <a:r>
              <a:rPr lang="en-US" i="1" dirty="0" smtClean="0"/>
              <a:t>“Rebirth”</a:t>
            </a:r>
            <a:r>
              <a:rPr lang="en-US" dirty="0" smtClean="0"/>
              <a:t> (from French </a:t>
            </a:r>
            <a:r>
              <a:rPr lang="en-US" i="1" dirty="0" err="1" smtClean="0"/>
              <a:t>renaître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It was a </a:t>
            </a:r>
            <a:r>
              <a:rPr lang="en-US" b="1" dirty="0" smtClean="0"/>
              <a:t>cultural, intellectual, and artistic revival</a:t>
            </a:r>
            <a:r>
              <a:rPr lang="en-US" dirty="0" smtClean="0"/>
              <a:t> that began in Italy during the </a:t>
            </a:r>
            <a:r>
              <a:rPr lang="en-US" b="1" dirty="0" smtClean="0"/>
              <a:t>14th century</a:t>
            </a:r>
            <a:r>
              <a:rPr lang="en-US" dirty="0" smtClean="0"/>
              <a:t> and spread across Europe until the </a:t>
            </a:r>
            <a:r>
              <a:rPr lang="en-US" b="1" dirty="0" smtClean="0"/>
              <a:t>17th century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Marked the </a:t>
            </a:r>
            <a:r>
              <a:rPr lang="en-US" b="1" dirty="0" smtClean="0"/>
              <a:t>transition from the Medieval Age to the Modern Age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It revived </a:t>
            </a:r>
            <a:r>
              <a:rPr lang="en-US" b="1" dirty="0" smtClean="0"/>
              <a:t>classical Greek and Roman learning</a:t>
            </a:r>
            <a:r>
              <a:rPr lang="en-US" dirty="0" smtClean="0"/>
              <a:t>, blending it with new ideas of humanism, science, and creativity.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Focus on Humanism</a:t>
            </a:r>
            <a:endParaRPr lang="en-US" dirty="0" smtClean="0"/>
          </a:p>
          <a:p>
            <a:r>
              <a:rPr lang="en-US" dirty="0" smtClean="0"/>
              <a:t>Art celebrated </a:t>
            </a:r>
            <a:r>
              <a:rPr lang="en-US" b="1" dirty="0" smtClean="0"/>
              <a:t>human beauty, individuality, and emotions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Religious themes remained, but figures appeared more human and natural.</a:t>
            </a:r>
          </a:p>
          <a:p>
            <a:endParaRPr lang="en-US" dirty="0" smtClean="0"/>
          </a:p>
          <a:p>
            <a:r>
              <a:rPr lang="en-US" b="1" dirty="0" smtClean="0"/>
              <a:t>Techniques &amp; Innovations</a:t>
            </a:r>
            <a:endParaRPr lang="en-US" dirty="0" smtClean="0"/>
          </a:p>
          <a:p>
            <a:r>
              <a:rPr lang="en-US" dirty="0" smtClean="0"/>
              <a:t>Fresco painting on walls and ceilings.</a:t>
            </a:r>
          </a:p>
          <a:p>
            <a:r>
              <a:rPr lang="en-US" dirty="0" smtClean="0"/>
              <a:t>Oil painting for richer colors and durability.</a:t>
            </a:r>
          </a:p>
          <a:p>
            <a:r>
              <a:rPr lang="en-US" dirty="0" smtClean="0"/>
              <a:t>Chiaroscuro (light and shadow) for dramatic effect.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Artists &amp; Contributions</a:t>
            </a:r>
            <a:endParaRPr lang="en-US" dirty="0" smtClean="0"/>
          </a:p>
          <a:p>
            <a:r>
              <a:rPr lang="en-US" b="1" dirty="0" smtClean="0"/>
              <a:t>Leonardo </a:t>
            </a:r>
            <a:r>
              <a:rPr lang="en-US" b="1" dirty="0" err="1" smtClean="0"/>
              <a:t>da</a:t>
            </a:r>
            <a:r>
              <a:rPr lang="en-US" b="1" dirty="0" smtClean="0"/>
              <a:t> Vinci</a:t>
            </a:r>
            <a:r>
              <a:rPr lang="en-US" dirty="0" smtClean="0"/>
              <a:t> – </a:t>
            </a:r>
            <a:r>
              <a:rPr lang="en-US" i="1" dirty="0" smtClean="0"/>
              <a:t>Mona Lisa</a:t>
            </a:r>
            <a:r>
              <a:rPr lang="en-US" dirty="0" smtClean="0"/>
              <a:t>, </a:t>
            </a:r>
            <a:r>
              <a:rPr lang="en-US" i="1" dirty="0" smtClean="0"/>
              <a:t>The Last Supper</a:t>
            </a:r>
            <a:r>
              <a:rPr lang="en-US" dirty="0" smtClean="0"/>
              <a:t>, master of anatomy &amp; perspective.</a:t>
            </a:r>
          </a:p>
          <a:p>
            <a:r>
              <a:rPr lang="en-US" b="1" dirty="0" smtClean="0"/>
              <a:t>Michelangelo</a:t>
            </a:r>
            <a:r>
              <a:rPr lang="en-US" dirty="0" smtClean="0"/>
              <a:t> – </a:t>
            </a:r>
            <a:r>
              <a:rPr lang="en-US" i="1" dirty="0" smtClean="0"/>
              <a:t>David</a:t>
            </a:r>
            <a:r>
              <a:rPr lang="en-US" dirty="0" smtClean="0"/>
              <a:t>, Sistine Chapel ceiling, combining physical strength with spiritual beauty.</a:t>
            </a:r>
          </a:p>
          <a:p>
            <a:r>
              <a:rPr lang="en-US" b="1" dirty="0" smtClean="0"/>
              <a:t>Raphael</a:t>
            </a:r>
            <a:r>
              <a:rPr lang="en-US" dirty="0" smtClean="0"/>
              <a:t> – </a:t>
            </a:r>
            <a:r>
              <a:rPr lang="en-US" i="1" dirty="0" smtClean="0"/>
              <a:t>School of Athens</a:t>
            </a:r>
            <a:r>
              <a:rPr lang="en-US" dirty="0" smtClean="0"/>
              <a:t>, famous for harmony and grace.</a:t>
            </a:r>
          </a:p>
          <a:p>
            <a:r>
              <a:rPr lang="en-US" b="1" dirty="0" smtClean="0"/>
              <a:t>Donatello</a:t>
            </a:r>
            <a:r>
              <a:rPr lang="en-US" dirty="0" smtClean="0"/>
              <a:t> – Early Renaissance sculptor (</a:t>
            </a:r>
            <a:r>
              <a:rPr lang="en-US" i="1" dirty="0" smtClean="0"/>
              <a:t>Bronze David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b="1" dirty="0" smtClean="0"/>
              <a:t>Architecture</a:t>
            </a:r>
            <a:endParaRPr lang="en-US" dirty="0" smtClean="0"/>
          </a:p>
          <a:p>
            <a:r>
              <a:rPr lang="en-US" dirty="0" smtClean="0"/>
              <a:t>Inspired by </a:t>
            </a:r>
            <a:r>
              <a:rPr lang="en-US" b="1" dirty="0" smtClean="0"/>
              <a:t>Roman domes, arches, and columns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Filippo</a:t>
            </a:r>
            <a:r>
              <a:rPr lang="en-US" b="1" dirty="0" smtClean="0"/>
              <a:t> Brunelleschi</a:t>
            </a:r>
            <a:r>
              <a:rPr lang="en-US" dirty="0" smtClean="0"/>
              <a:t> – designed the dome of Florence Cathedral.</a:t>
            </a:r>
          </a:p>
          <a:p>
            <a:r>
              <a:rPr lang="en-US" dirty="0" smtClean="0"/>
              <a:t>Buildings emphasized </a:t>
            </a:r>
            <a:r>
              <a:rPr lang="en-US" b="1" dirty="0" smtClean="0"/>
              <a:t>symmetry, proportion, and geometry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Patronage System</a:t>
            </a:r>
            <a:endParaRPr lang="en-US" dirty="0" smtClean="0"/>
          </a:p>
          <a:p>
            <a:pPr lvl="1"/>
            <a:r>
              <a:rPr lang="en-US" dirty="0" smtClean="0"/>
              <a:t>Wealthy families (like the </a:t>
            </a:r>
            <a:r>
              <a:rPr lang="en-US" b="1" dirty="0" err="1" smtClean="0"/>
              <a:t>Medicis</a:t>
            </a:r>
            <a:r>
              <a:rPr lang="en-US" dirty="0" smtClean="0"/>
              <a:t>) and the Church sponsored artists.</a:t>
            </a:r>
          </a:p>
          <a:p>
            <a:pPr lvl="1"/>
            <a:r>
              <a:rPr lang="en-US" dirty="0" smtClean="0"/>
              <a:t>Art became a symbol of </a:t>
            </a:r>
            <a:r>
              <a:rPr lang="en-US" b="1" dirty="0" smtClean="0"/>
              <a:t>power, wealth, and cultural pride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art represented a </a:t>
            </a:r>
            <a:r>
              <a:rPr lang="en-US" b="1" dirty="0" smtClean="0"/>
              <a:t>shift from symbolic medieval styles to realistic, human-centered, and perspective-driven works</a:t>
            </a:r>
            <a:r>
              <a:rPr lang="en-US" dirty="0" smtClean="0"/>
              <a:t>, blending beauty with science and innovation.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b="1" dirty="0" smtClean="0"/>
              <a:t>Renaissance in Literature</a:t>
            </a:r>
          </a:p>
          <a:p>
            <a:r>
              <a:rPr lang="en-US" b="1" dirty="0" smtClean="0"/>
              <a:t>Humanist Influence</a:t>
            </a:r>
            <a:endParaRPr lang="en-US" dirty="0" smtClean="0"/>
          </a:p>
          <a:p>
            <a:pPr lvl="1"/>
            <a:r>
              <a:rPr lang="en-US" dirty="0" smtClean="0"/>
              <a:t>Literature reflected </a:t>
            </a:r>
            <a:r>
              <a:rPr lang="en-US" b="1" dirty="0" smtClean="0"/>
              <a:t>humanism</a:t>
            </a:r>
            <a:r>
              <a:rPr lang="en-US" dirty="0" smtClean="0"/>
              <a:t>, focusing on individual experiences, worldly life, and human dignity.</a:t>
            </a:r>
          </a:p>
          <a:p>
            <a:pPr lvl="1"/>
            <a:r>
              <a:rPr lang="en-US" dirty="0" smtClean="0"/>
              <a:t>Writers emphasized secular themes alongside religious ones.</a:t>
            </a:r>
          </a:p>
          <a:p>
            <a:r>
              <a:rPr lang="en-US" b="1" dirty="0" smtClean="0"/>
              <a:t>Use of Vernacular Languages</a:t>
            </a:r>
            <a:endParaRPr lang="en-US" dirty="0" smtClean="0"/>
          </a:p>
          <a:p>
            <a:pPr lvl="1"/>
            <a:r>
              <a:rPr lang="en-US" dirty="0" smtClean="0"/>
              <a:t>Instead of Latin, authors wrote in </a:t>
            </a:r>
            <a:r>
              <a:rPr lang="en-US" b="1" dirty="0" smtClean="0"/>
              <a:t>Italian, English, French, and Spanish</a:t>
            </a:r>
            <a:r>
              <a:rPr lang="en-US" dirty="0" smtClean="0"/>
              <a:t>, making literature accessible to ordinary people.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Themes &amp; Style</a:t>
            </a:r>
            <a:endParaRPr lang="en-US" dirty="0" smtClean="0"/>
          </a:p>
          <a:p>
            <a:r>
              <a:rPr lang="en-US" dirty="0" smtClean="0"/>
              <a:t>Emphasis on </a:t>
            </a:r>
            <a:r>
              <a:rPr lang="en-US" b="1" dirty="0" smtClean="0"/>
              <a:t>human emotions, nature, reason, and realism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Literary works dealt with love, politics, society, and morality.</a:t>
            </a:r>
          </a:p>
          <a:p>
            <a:r>
              <a:rPr lang="en-US" dirty="0" smtClean="0"/>
              <a:t>Writers experimented with new forms like essays, sonnets, and drama.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Writers &amp; Contributions</a:t>
            </a:r>
            <a:endParaRPr lang="en-US" dirty="0" smtClean="0"/>
          </a:p>
          <a:p>
            <a:r>
              <a:rPr lang="en-US" b="1" dirty="0" smtClean="0"/>
              <a:t>Dante Alighieri</a:t>
            </a:r>
            <a:r>
              <a:rPr lang="en-US" dirty="0" smtClean="0"/>
              <a:t> – </a:t>
            </a:r>
            <a:r>
              <a:rPr lang="en-US" i="1" dirty="0" smtClean="0"/>
              <a:t>Divine Comedy</a:t>
            </a:r>
            <a:r>
              <a:rPr lang="en-US" dirty="0" smtClean="0"/>
              <a:t> (early influence, blending classical and Christian thought).</a:t>
            </a:r>
          </a:p>
          <a:p>
            <a:r>
              <a:rPr lang="en-US" b="1" dirty="0" smtClean="0"/>
              <a:t>Francesco Petrarch</a:t>
            </a:r>
            <a:r>
              <a:rPr lang="en-US" dirty="0" smtClean="0"/>
              <a:t> – “Father of Humanism”; sonnets that inspired Renaissance poetry.</a:t>
            </a:r>
          </a:p>
          <a:p>
            <a:r>
              <a:rPr lang="en-US" b="1" dirty="0" smtClean="0"/>
              <a:t>Giovanni Boccaccio</a:t>
            </a:r>
            <a:r>
              <a:rPr lang="en-US" dirty="0" smtClean="0"/>
              <a:t> – </a:t>
            </a:r>
            <a:r>
              <a:rPr lang="en-US" i="1" dirty="0" smtClean="0"/>
              <a:t>The </a:t>
            </a:r>
            <a:r>
              <a:rPr lang="en-US" i="1" dirty="0" err="1" smtClean="0"/>
              <a:t>Decameron</a:t>
            </a:r>
            <a:r>
              <a:rPr lang="en-US" dirty="0" smtClean="0"/>
              <a:t>, realistic stories of human life.</a:t>
            </a:r>
          </a:p>
          <a:p>
            <a:r>
              <a:rPr lang="en-US" b="1" dirty="0" err="1" smtClean="0"/>
              <a:t>Niccolò</a:t>
            </a:r>
            <a:r>
              <a:rPr lang="en-US" b="1" dirty="0" smtClean="0"/>
              <a:t> Machiavelli</a:t>
            </a:r>
            <a:r>
              <a:rPr lang="en-US" dirty="0" smtClean="0"/>
              <a:t> – </a:t>
            </a:r>
            <a:r>
              <a:rPr lang="en-US" i="1" dirty="0" smtClean="0"/>
              <a:t>The Prince</a:t>
            </a:r>
            <a:r>
              <a:rPr lang="en-US" dirty="0" smtClean="0"/>
              <a:t>, pragmatic approach to politics.</a:t>
            </a:r>
          </a:p>
          <a:p>
            <a:r>
              <a:rPr lang="en-US" b="1" dirty="0" smtClean="0"/>
              <a:t>Erasmus of Rotterdam</a:t>
            </a:r>
            <a:r>
              <a:rPr lang="en-US" dirty="0" smtClean="0"/>
              <a:t> – </a:t>
            </a:r>
            <a:r>
              <a:rPr lang="en-US" i="1" dirty="0" smtClean="0"/>
              <a:t>In Praise of Folly</a:t>
            </a:r>
            <a:r>
              <a:rPr lang="en-US" dirty="0" smtClean="0"/>
              <a:t>, satire on Church corruption.</a:t>
            </a:r>
          </a:p>
          <a:p>
            <a:r>
              <a:rPr lang="en-US" b="1" dirty="0" smtClean="0"/>
              <a:t>Sir Thomas More</a:t>
            </a:r>
            <a:r>
              <a:rPr lang="en-US" dirty="0" smtClean="0"/>
              <a:t> – </a:t>
            </a:r>
            <a:r>
              <a:rPr lang="en-US" i="1" dirty="0" smtClean="0"/>
              <a:t>Utopia</a:t>
            </a:r>
            <a:r>
              <a:rPr lang="en-US" dirty="0" smtClean="0"/>
              <a:t>, describing an ideal society.</a:t>
            </a:r>
          </a:p>
          <a:p>
            <a:r>
              <a:rPr lang="en-US" b="1" dirty="0" smtClean="0"/>
              <a:t>William Shakespeare</a:t>
            </a:r>
            <a:r>
              <a:rPr lang="en-US" dirty="0" smtClean="0"/>
              <a:t> – plays (</a:t>
            </a:r>
            <a:r>
              <a:rPr lang="en-US" i="1" dirty="0" smtClean="0"/>
              <a:t>Hamlet, Romeo and Juliet, Macbeth</a:t>
            </a:r>
            <a:r>
              <a:rPr lang="en-US" dirty="0" smtClean="0"/>
              <a:t>) and sonnets, capturing the depth of human emotions.</a:t>
            </a:r>
          </a:p>
          <a:p>
            <a:r>
              <a:rPr lang="en-US" b="1" dirty="0" smtClean="0"/>
              <a:t>Miguel de Cervantes</a:t>
            </a:r>
            <a:r>
              <a:rPr lang="en-US" dirty="0" smtClean="0"/>
              <a:t> – </a:t>
            </a:r>
            <a:r>
              <a:rPr lang="en-US" i="1" dirty="0" smtClean="0"/>
              <a:t>Don Quixote</a:t>
            </a:r>
            <a:r>
              <a:rPr lang="en-US" dirty="0" smtClean="0"/>
              <a:t>, a landmark in modern European literature.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Impact</a:t>
            </a:r>
            <a:endParaRPr lang="en-US" dirty="0" smtClean="0"/>
          </a:p>
          <a:p>
            <a:pPr lvl="1"/>
            <a:r>
              <a:rPr lang="en-US" dirty="0" smtClean="0"/>
              <a:t>Literature became a </a:t>
            </a:r>
            <a:r>
              <a:rPr lang="en-US" b="1" dirty="0" smtClean="0"/>
              <a:t>mirror of society</a:t>
            </a:r>
            <a:r>
              <a:rPr lang="en-US" dirty="0" smtClean="0"/>
              <a:t>, blending realism with imagination.</a:t>
            </a:r>
          </a:p>
          <a:p>
            <a:pPr lvl="1"/>
            <a:r>
              <a:rPr lang="en-US" dirty="0" smtClean="0"/>
              <a:t>Spread of printing press allowed wide circulation of books.</a:t>
            </a:r>
          </a:p>
          <a:p>
            <a:pPr lvl="1"/>
            <a:r>
              <a:rPr lang="en-US" dirty="0" smtClean="0"/>
              <a:t>Inspired critical thinking, nationalism, and reformist ideas.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literature broke away from medieval scholasticism and Church dominance, focusing instead on </a:t>
            </a:r>
            <a:r>
              <a:rPr lang="en-US" b="1" dirty="0" smtClean="0"/>
              <a:t>human experiences, critical thought, and creative expression</a:t>
            </a:r>
            <a:r>
              <a:rPr lang="en-US" dirty="0" smtClean="0"/>
              <a:t>, shaping modern European intellectual traditions.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Renaissance in Science &amp; Innovation</a:t>
            </a:r>
          </a:p>
          <a:p>
            <a:r>
              <a:rPr lang="en-US" b="1" dirty="0" smtClean="0"/>
              <a:t>Spirit of Scientific Inquiry</a:t>
            </a:r>
            <a:endParaRPr lang="en-US" dirty="0" smtClean="0"/>
          </a:p>
          <a:p>
            <a:pPr lvl="1"/>
            <a:r>
              <a:rPr lang="en-US" dirty="0" smtClean="0"/>
              <a:t>Shift from blind faith to </a:t>
            </a:r>
            <a:r>
              <a:rPr lang="en-US" b="1" dirty="0" smtClean="0"/>
              <a:t>observation, experimentation, and reasoning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Emergence of the </a:t>
            </a:r>
            <a:r>
              <a:rPr lang="en-US" b="1" dirty="0" smtClean="0"/>
              <a:t>Scientific Method</a:t>
            </a:r>
            <a:r>
              <a:rPr lang="en-US" dirty="0" smtClean="0"/>
              <a:t> (empirical, evidence-based approach).</a:t>
            </a:r>
          </a:p>
          <a:p>
            <a:r>
              <a:rPr lang="en-US" b="1" dirty="0" smtClean="0"/>
              <a:t>Astronomy</a:t>
            </a:r>
            <a:endParaRPr lang="en-US" dirty="0" smtClean="0"/>
          </a:p>
          <a:p>
            <a:pPr lvl="1"/>
            <a:r>
              <a:rPr lang="en-US" b="1" dirty="0" err="1" smtClean="0"/>
              <a:t>Nicolaus</a:t>
            </a:r>
            <a:r>
              <a:rPr lang="en-US" b="1" dirty="0" smtClean="0"/>
              <a:t> Copernicus</a:t>
            </a:r>
            <a:r>
              <a:rPr lang="en-US" dirty="0" smtClean="0"/>
              <a:t> – Proposed the </a:t>
            </a:r>
            <a:r>
              <a:rPr lang="en-US" i="1" dirty="0" smtClean="0"/>
              <a:t>heliocentric theory</a:t>
            </a:r>
            <a:r>
              <a:rPr lang="en-US" dirty="0" smtClean="0"/>
              <a:t> (sun at the center of the universe).</a:t>
            </a:r>
          </a:p>
          <a:p>
            <a:pPr lvl="1"/>
            <a:r>
              <a:rPr lang="en-US" b="1" dirty="0" smtClean="0"/>
              <a:t>Johannes </a:t>
            </a:r>
            <a:r>
              <a:rPr lang="en-US" b="1" dirty="0" err="1" smtClean="0"/>
              <a:t>Kepler</a:t>
            </a:r>
            <a:r>
              <a:rPr lang="en-US" dirty="0" smtClean="0"/>
              <a:t> – Laws of planetary motion, proving elliptical orbits.</a:t>
            </a:r>
          </a:p>
          <a:p>
            <a:pPr lvl="1"/>
            <a:r>
              <a:rPr lang="en-US" b="1" dirty="0" smtClean="0"/>
              <a:t>Galileo </a:t>
            </a:r>
            <a:r>
              <a:rPr lang="en-US" b="1" dirty="0" err="1" smtClean="0"/>
              <a:t>Galilei</a:t>
            </a:r>
            <a:r>
              <a:rPr lang="en-US" dirty="0" smtClean="0"/>
              <a:t> – Improved telescope, supported </a:t>
            </a:r>
            <a:r>
              <a:rPr lang="en-US" dirty="0" err="1" smtClean="0"/>
              <a:t>heliocentrism</a:t>
            </a:r>
            <a:r>
              <a:rPr lang="en-US" dirty="0" smtClean="0"/>
              <a:t>, studied motion and gravity.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Medicine &amp; Anatomy</a:t>
            </a:r>
            <a:endParaRPr lang="en-US" dirty="0" smtClean="0"/>
          </a:p>
          <a:p>
            <a:r>
              <a:rPr lang="en-US" b="1" dirty="0" smtClean="0"/>
              <a:t>Andreas Vesalius</a:t>
            </a:r>
            <a:r>
              <a:rPr lang="en-US" dirty="0" smtClean="0"/>
              <a:t> – </a:t>
            </a:r>
            <a:r>
              <a:rPr lang="en-US" i="1" dirty="0" smtClean="0"/>
              <a:t>De </a:t>
            </a:r>
            <a:r>
              <a:rPr lang="en-US" i="1" dirty="0" err="1" smtClean="0"/>
              <a:t>humani</a:t>
            </a:r>
            <a:r>
              <a:rPr lang="en-US" i="1" dirty="0" smtClean="0"/>
              <a:t> </a:t>
            </a:r>
            <a:r>
              <a:rPr lang="en-US" i="1" dirty="0" err="1" smtClean="0"/>
              <a:t>corporis</a:t>
            </a:r>
            <a:r>
              <a:rPr lang="en-US" i="1" dirty="0" smtClean="0"/>
              <a:t> </a:t>
            </a:r>
            <a:r>
              <a:rPr lang="en-US" i="1" dirty="0" err="1" smtClean="0"/>
              <a:t>fabrica</a:t>
            </a:r>
            <a:r>
              <a:rPr lang="en-US" dirty="0" smtClean="0"/>
              <a:t> (On the Fabric of the Human Body), detailed human anatomy.</a:t>
            </a:r>
          </a:p>
          <a:p>
            <a:r>
              <a:rPr lang="en-US" b="1" dirty="0" smtClean="0"/>
              <a:t>William Harvey</a:t>
            </a:r>
            <a:r>
              <a:rPr lang="en-US" dirty="0" smtClean="0"/>
              <a:t> – Discovered blood circulation.</a:t>
            </a:r>
          </a:p>
          <a:p>
            <a:endParaRPr lang="en-US" dirty="0" smtClean="0"/>
          </a:p>
          <a:p>
            <a:r>
              <a:rPr lang="en-US" b="1" dirty="0" smtClean="0"/>
              <a:t>Physics &amp; Mechanics</a:t>
            </a:r>
            <a:endParaRPr lang="en-US" dirty="0" smtClean="0"/>
          </a:p>
          <a:p>
            <a:r>
              <a:rPr lang="en-US" dirty="0" smtClean="0"/>
              <a:t>Galileo’s studies on motion, inertia, and mechanics laid the groundwork for modern physics.</a:t>
            </a:r>
          </a:p>
          <a:p>
            <a:r>
              <a:rPr lang="en-US" dirty="0" smtClean="0"/>
              <a:t>Innovations in engineering and machines (military technology, clocks, and navigation tools).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Invention of the Printing Press</a:t>
            </a:r>
            <a:endParaRPr lang="en-US" dirty="0" smtClean="0"/>
          </a:p>
          <a:p>
            <a:r>
              <a:rPr lang="en-US" b="1" dirty="0" smtClean="0"/>
              <a:t>Johannes Gutenberg (1440s)</a:t>
            </a:r>
            <a:r>
              <a:rPr lang="en-US" dirty="0" smtClean="0"/>
              <a:t> – Revolutionized access to knowledge.</a:t>
            </a:r>
          </a:p>
          <a:p>
            <a:r>
              <a:rPr lang="en-US" dirty="0" smtClean="0"/>
              <a:t>Books became cheaper and more widely available, spreading scientific discoveries quickly.</a:t>
            </a:r>
          </a:p>
          <a:p>
            <a:endParaRPr lang="en-US" dirty="0" smtClean="0"/>
          </a:p>
          <a:p>
            <a:r>
              <a:rPr lang="en-US" b="1" dirty="0" smtClean="0"/>
              <a:t>Geographical Discoveries (Age of Exploration)</a:t>
            </a:r>
            <a:endParaRPr lang="en-US" dirty="0" smtClean="0"/>
          </a:p>
          <a:p>
            <a:r>
              <a:rPr lang="en-US" dirty="0" smtClean="0"/>
              <a:t>Inventions like the </a:t>
            </a:r>
            <a:r>
              <a:rPr lang="en-US" b="1" dirty="0" smtClean="0"/>
              <a:t>magnetic compass, astrolabe, and improved ships (caravels)</a:t>
            </a:r>
            <a:r>
              <a:rPr lang="en-US" dirty="0" smtClean="0"/>
              <a:t> enabled voyages.</a:t>
            </a:r>
          </a:p>
          <a:p>
            <a:r>
              <a:rPr lang="en-US" dirty="0" smtClean="0"/>
              <a:t>Columbus, Vasco </a:t>
            </a:r>
            <a:r>
              <a:rPr lang="en-US" dirty="0" err="1" smtClean="0"/>
              <a:t>da</a:t>
            </a:r>
            <a:r>
              <a:rPr lang="en-US" dirty="0" smtClean="0"/>
              <a:t> Gama, and Magellan expanded Europe’s horizons, leading to global trade and cultural exchange.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Renaissance thinkers emphasized </a:t>
            </a:r>
            <a:r>
              <a:rPr lang="en-US" b="1" dirty="0" smtClean="0"/>
              <a:t>human potential, worldly experiences, and rational inquiry</a:t>
            </a:r>
            <a:r>
              <a:rPr lang="en-US" dirty="0" smtClean="0"/>
              <a:t>, moving away from the dominance of the Church in intellectual life.</a:t>
            </a:r>
          </a:p>
          <a:p>
            <a:r>
              <a:rPr lang="en-US" dirty="0" smtClean="0"/>
              <a:t>This period laid the foundation for </a:t>
            </a:r>
            <a:r>
              <a:rPr lang="en-US" b="1" dirty="0" smtClean="0"/>
              <a:t>modern science, art, literature, and political thought</a:t>
            </a:r>
            <a:r>
              <a:rPr lang="en-US" dirty="0" smtClean="0"/>
              <a:t>, making it one of the most influential eras in world history.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Other Innovations</a:t>
            </a:r>
            <a:endParaRPr lang="en-US" dirty="0" smtClean="0"/>
          </a:p>
          <a:p>
            <a:pPr lvl="1"/>
            <a:r>
              <a:rPr lang="en-US" dirty="0" smtClean="0"/>
              <a:t>Advances in </a:t>
            </a:r>
            <a:r>
              <a:rPr lang="en-US" b="1" dirty="0" smtClean="0"/>
              <a:t>mathematics</a:t>
            </a:r>
            <a:r>
              <a:rPr lang="en-US" dirty="0" smtClean="0"/>
              <a:t> (algebra, geometry) influenced science and art (perspective).</a:t>
            </a:r>
          </a:p>
          <a:p>
            <a:pPr lvl="1"/>
            <a:r>
              <a:rPr lang="en-US" b="1" dirty="0" smtClean="0"/>
              <a:t>Gunpowder &amp; weaponry</a:t>
            </a:r>
            <a:r>
              <a:rPr lang="en-US" dirty="0" smtClean="0"/>
              <a:t> changed warfare.</a:t>
            </a:r>
          </a:p>
          <a:p>
            <a:pPr lvl="1"/>
            <a:r>
              <a:rPr lang="en-US" b="1" dirty="0" smtClean="0"/>
              <a:t>Eyeglasses, mechanical clocks, and improved maps</a:t>
            </a:r>
            <a:r>
              <a:rPr lang="en-US" dirty="0" smtClean="0"/>
              <a:t> transformed daily life and navigation.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Renaissance science and innovation marked a </a:t>
            </a:r>
            <a:r>
              <a:rPr lang="en-US" b="1" dirty="0" smtClean="0"/>
              <a:t>shift from traditional religious explanations to evidence-based inquiry</a:t>
            </a:r>
            <a:r>
              <a:rPr lang="en-US" dirty="0" smtClean="0"/>
              <a:t>, laying the foundation for the </a:t>
            </a:r>
            <a:r>
              <a:rPr lang="en-US" b="1" dirty="0" smtClean="0"/>
              <a:t>Scientific Revolution and modern technology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Political Impact</a:t>
            </a:r>
          </a:p>
          <a:p>
            <a:r>
              <a:rPr lang="en-US" b="1" dirty="0" smtClean="0"/>
              <a:t>Rise of Nation-States</a:t>
            </a:r>
            <a:endParaRPr lang="en-US" dirty="0" smtClean="0"/>
          </a:p>
          <a:p>
            <a:pPr lvl="1"/>
            <a:r>
              <a:rPr lang="en-US" dirty="0" smtClean="0"/>
              <a:t>Strong centralized monarchies developed in France, Spain, and England.</a:t>
            </a:r>
          </a:p>
          <a:p>
            <a:pPr lvl="1"/>
            <a:r>
              <a:rPr lang="en-US" dirty="0" smtClean="0"/>
              <a:t>Decline of feudal lords and weakening of the medieval feudal order.</a:t>
            </a:r>
          </a:p>
          <a:p>
            <a:r>
              <a:rPr lang="en-US" b="1" dirty="0" smtClean="0"/>
              <a:t>Growth of Secular Political Thought</a:t>
            </a:r>
            <a:endParaRPr lang="en-US" dirty="0" smtClean="0"/>
          </a:p>
          <a:p>
            <a:pPr lvl="1"/>
            <a:r>
              <a:rPr lang="en-US" dirty="0" smtClean="0"/>
              <a:t>Politics became less dominated by the Church.</a:t>
            </a:r>
          </a:p>
          <a:p>
            <a:pPr lvl="1"/>
            <a:r>
              <a:rPr lang="en-US" b="1" dirty="0" smtClean="0"/>
              <a:t>Machiavelli’s </a:t>
            </a:r>
            <a:r>
              <a:rPr lang="en-US" b="1" i="1" dirty="0" smtClean="0"/>
              <a:t>The Prince</a:t>
            </a:r>
            <a:r>
              <a:rPr lang="en-US" dirty="0" smtClean="0"/>
              <a:t> emphasized pragmatic statecraft, power, and diplomacy.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Decline of Papal Authority</a:t>
            </a:r>
            <a:endParaRPr lang="en-US" dirty="0" smtClean="0"/>
          </a:p>
          <a:p>
            <a:r>
              <a:rPr lang="en-US" dirty="0" smtClean="0"/>
              <a:t>Humanism and critical thinking weakened the absolute control of the Pope.</a:t>
            </a:r>
          </a:p>
          <a:p>
            <a:r>
              <a:rPr lang="en-US" dirty="0" smtClean="0"/>
              <a:t>Prepared the ground for the </a:t>
            </a:r>
            <a:r>
              <a:rPr lang="en-US" b="1" dirty="0" smtClean="0"/>
              <a:t>Protestant Reformation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r>
              <a:rPr lang="en-US" dirty="0" smtClean="0"/>
              <a:t>Rulers sponsored voyages of discovery (Spain, Portugal, later England and France).</a:t>
            </a:r>
          </a:p>
          <a:p>
            <a:r>
              <a:rPr lang="en-US" dirty="0" smtClean="0"/>
              <a:t>Led to colonial empires and expansion of European political power globally.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Social Impact</a:t>
            </a:r>
          </a:p>
          <a:p>
            <a:r>
              <a:rPr lang="en-US" b="1" dirty="0" smtClean="0"/>
              <a:t>Education &amp; Literacy</a:t>
            </a:r>
            <a:endParaRPr lang="en-US" dirty="0" smtClean="0"/>
          </a:p>
          <a:p>
            <a:pPr lvl="1"/>
            <a:r>
              <a:rPr lang="en-US" dirty="0" smtClean="0"/>
              <a:t>Spread of the printing press increased literacy.</a:t>
            </a:r>
          </a:p>
          <a:p>
            <a:pPr lvl="1"/>
            <a:r>
              <a:rPr lang="en-US" dirty="0" smtClean="0"/>
              <a:t>Schools and universities flourished, spreading secular and classical learning.</a:t>
            </a:r>
          </a:p>
          <a:p>
            <a:r>
              <a:rPr lang="en-US" b="1" dirty="0" smtClean="0"/>
              <a:t>Humanism in Daily Life</a:t>
            </a:r>
            <a:endParaRPr lang="en-US" dirty="0" smtClean="0"/>
          </a:p>
          <a:p>
            <a:pPr lvl="1"/>
            <a:r>
              <a:rPr lang="en-US" dirty="0" smtClean="0"/>
              <a:t>Focus shifted from salvation alone to </a:t>
            </a:r>
            <a:r>
              <a:rPr lang="en-US" b="1" dirty="0" smtClean="0"/>
              <a:t>worldly happiness and achievements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Growth of arts, literature, and personal expression.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Decline of Feudal Society</a:t>
            </a:r>
            <a:endParaRPr lang="en-US" dirty="0" smtClean="0"/>
          </a:p>
          <a:p>
            <a:r>
              <a:rPr lang="en-US" dirty="0" smtClean="0"/>
              <a:t>Rise of towns, commerce, and a wealthy merchant class.</a:t>
            </a:r>
          </a:p>
          <a:p>
            <a:r>
              <a:rPr lang="en-US" dirty="0" smtClean="0"/>
              <a:t>Social mobility increased beyond hereditary nobility.</a:t>
            </a:r>
          </a:p>
          <a:p>
            <a:endParaRPr lang="en-US" dirty="0" smtClean="0"/>
          </a:p>
          <a:p>
            <a:r>
              <a:rPr lang="en-US" b="1" dirty="0" smtClean="0"/>
              <a:t>Status of the Individual</a:t>
            </a:r>
            <a:endParaRPr lang="en-US" dirty="0" smtClean="0"/>
          </a:p>
          <a:p>
            <a:r>
              <a:rPr lang="en-US" dirty="0" smtClean="0"/>
              <a:t>Greater emphasis on individuality, talent, and personal achievement.</a:t>
            </a:r>
          </a:p>
          <a:p>
            <a:r>
              <a:rPr lang="en-US" dirty="0" smtClean="0"/>
              <a:t>Artists, writers, and scientists gained recognition and fame.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Changing Role of Women</a:t>
            </a:r>
            <a:endParaRPr lang="en-US" dirty="0" smtClean="0"/>
          </a:p>
          <a:p>
            <a:pPr lvl="1"/>
            <a:r>
              <a:rPr lang="en-US" dirty="0" smtClean="0"/>
              <a:t>Some elite women gained education and participated in cultural life (e.g., Isabella </a:t>
            </a:r>
            <a:r>
              <a:rPr lang="en-US" dirty="0" err="1" smtClean="0"/>
              <a:t>d’Este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However, most women still faced restrictions in public and intellectual spheres.</a:t>
            </a:r>
          </a:p>
          <a:p>
            <a:r>
              <a:rPr lang="en-US" b="1" dirty="0" smtClean="0"/>
              <a:t>Religious Shifts</a:t>
            </a:r>
            <a:endParaRPr lang="en-US" dirty="0" smtClean="0"/>
          </a:p>
          <a:p>
            <a:pPr lvl="1"/>
            <a:r>
              <a:rPr lang="en-US" dirty="0" smtClean="0"/>
              <a:t>Questioning of Church practices encouraged </a:t>
            </a:r>
            <a:r>
              <a:rPr lang="en-US" b="1" dirty="0" smtClean="0"/>
              <a:t>religious reform movements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Rise of pluralism and early seeds of modern religious tolerance.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The Renaissance transformed politics by strengthening </a:t>
            </a:r>
            <a:r>
              <a:rPr lang="en-US" b="1" dirty="0" smtClean="0"/>
              <a:t>nation-states, secular governance, and diplomacy</a:t>
            </a:r>
            <a:r>
              <a:rPr lang="en-US" dirty="0" smtClean="0"/>
              <a:t>, while socially it promoted </a:t>
            </a:r>
            <a:r>
              <a:rPr lang="en-US" b="1" dirty="0" smtClean="0"/>
              <a:t>education, literacy, humanism, and individualism</a:t>
            </a:r>
            <a:r>
              <a:rPr lang="en-US" dirty="0" smtClean="0"/>
              <a:t>, paving the way for modern society.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Significance of the Renaissance</a:t>
            </a:r>
          </a:p>
          <a:p>
            <a:r>
              <a:rPr lang="en-US" b="1" dirty="0" smtClean="0"/>
              <a:t>Intellectual Awakening</a:t>
            </a:r>
            <a:endParaRPr lang="en-US" dirty="0" smtClean="0"/>
          </a:p>
          <a:p>
            <a:pPr lvl="1"/>
            <a:r>
              <a:rPr lang="en-US" dirty="0" smtClean="0"/>
              <a:t>Revived interest in </a:t>
            </a:r>
            <a:r>
              <a:rPr lang="en-US" b="1" dirty="0" smtClean="0"/>
              <a:t>Greek and Roman classics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Humanism shifted focus from religious dogma to </a:t>
            </a:r>
            <a:r>
              <a:rPr lang="en-US" b="1" dirty="0" smtClean="0"/>
              <a:t>reason, critical inquiry, and individual dignity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Advancement of Science</a:t>
            </a:r>
            <a:endParaRPr lang="en-US" dirty="0" smtClean="0"/>
          </a:p>
          <a:p>
            <a:pPr lvl="1"/>
            <a:r>
              <a:rPr lang="en-US" dirty="0" smtClean="0"/>
              <a:t>Birth of the </a:t>
            </a:r>
            <a:r>
              <a:rPr lang="en-US" b="1" dirty="0" smtClean="0"/>
              <a:t>scientific spirit</a:t>
            </a:r>
            <a:r>
              <a:rPr lang="en-US" dirty="0" smtClean="0"/>
              <a:t> and the foundation for the </a:t>
            </a:r>
            <a:r>
              <a:rPr lang="en-US" b="1" dirty="0" smtClean="0"/>
              <a:t>Scientific Revolution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Emphasis on observation, experimentation, and rationality.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Artistic Revolution</a:t>
            </a:r>
            <a:endParaRPr lang="en-US" dirty="0" smtClean="0"/>
          </a:p>
          <a:p>
            <a:r>
              <a:rPr lang="en-US" dirty="0" smtClean="0"/>
              <a:t>Introduction of perspective, proportion, and realism.</a:t>
            </a:r>
          </a:p>
          <a:p>
            <a:r>
              <a:rPr lang="en-US" dirty="0" smtClean="0"/>
              <a:t>Masterpieces by Leonardo </a:t>
            </a:r>
            <a:r>
              <a:rPr lang="en-US" dirty="0" err="1" smtClean="0"/>
              <a:t>da</a:t>
            </a:r>
            <a:r>
              <a:rPr lang="en-US" dirty="0" smtClean="0"/>
              <a:t> Vinci, Michelangelo, and Raphael shaped Western art traditions.</a:t>
            </a:r>
          </a:p>
          <a:p>
            <a:endParaRPr lang="en-US" dirty="0" smtClean="0"/>
          </a:p>
          <a:p>
            <a:r>
              <a:rPr lang="en-US" b="1" dirty="0" smtClean="0"/>
              <a:t>Literary Contributions</a:t>
            </a:r>
            <a:endParaRPr lang="en-US" dirty="0" smtClean="0"/>
          </a:p>
          <a:p>
            <a:r>
              <a:rPr lang="en-US" dirty="0" smtClean="0"/>
              <a:t>Development of literature in vernacular languages.</a:t>
            </a:r>
          </a:p>
          <a:p>
            <a:r>
              <a:rPr lang="en-US" dirty="0" smtClean="0"/>
              <a:t>Great works of Shakespeare, Cervantes, Dante, and Machiavelli still influence modern thought.</a:t>
            </a:r>
          </a:p>
          <a:p>
            <a:endParaRPr lang="en-US" dirty="0" smtClean="0"/>
          </a:p>
          <a:p>
            <a:r>
              <a:rPr lang="en-US" b="1" dirty="0" smtClean="0"/>
              <a:t>Political Transformation</a:t>
            </a:r>
            <a:endParaRPr lang="en-US" dirty="0" smtClean="0"/>
          </a:p>
          <a:p>
            <a:r>
              <a:rPr lang="en-US" dirty="0" smtClean="0"/>
              <a:t>Rise of </a:t>
            </a:r>
            <a:r>
              <a:rPr lang="en-US" b="1" dirty="0" smtClean="0"/>
              <a:t>secular politics</a:t>
            </a:r>
            <a:r>
              <a:rPr lang="en-US" dirty="0" smtClean="0"/>
              <a:t> and stronger monarchies.</a:t>
            </a:r>
          </a:p>
          <a:p>
            <a:r>
              <a:rPr lang="en-US" dirty="0" smtClean="0"/>
              <a:t>Machiavelli’s ideas laid the foundation for modern political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Social Change</a:t>
            </a:r>
            <a:endParaRPr lang="en-US" dirty="0" smtClean="0"/>
          </a:p>
          <a:p>
            <a:r>
              <a:rPr lang="en-US" dirty="0" smtClean="0"/>
              <a:t>Decline of feudalism and rise of towns and merchant classes.</a:t>
            </a:r>
          </a:p>
          <a:p>
            <a:r>
              <a:rPr lang="en-US" dirty="0" smtClean="0"/>
              <a:t>Spread of literacy due to the printing press.</a:t>
            </a:r>
          </a:p>
          <a:p>
            <a:r>
              <a:rPr lang="en-US" dirty="0" smtClean="0"/>
              <a:t>Greater emphasis on education and individual achievement.</a:t>
            </a:r>
          </a:p>
          <a:p>
            <a:r>
              <a:rPr lang="en-US" b="1" dirty="0" smtClean="0"/>
              <a:t>Religious Influence</a:t>
            </a:r>
            <a:endParaRPr lang="en-US" dirty="0" smtClean="0"/>
          </a:p>
          <a:p>
            <a:r>
              <a:rPr lang="en-US" dirty="0" smtClean="0"/>
              <a:t>Questioning of the Church’s authority paved way for the </a:t>
            </a:r>
            <a:r>
              <a:rPr lang="en-US" b="1" dirty="0" smtClean="0"/>
              <a:t>Reformation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Rise of religious pluralism and early modern religious tolerance.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Exploration &amp; Expansion</a:t>
            </a:r>
            <a:endParaRPr lang="en-US" dirty="0" smtClean="0"/>
          </a:p>
          <a:p>
            <a:pPr lvl="1"/>
            <a:r>
              <a:rPr lang="en-US" dirty="0" smtClean="0"/>
              <a:t>Inspired the </a:t>
            </a:r>
            <a:r>
              <a:rPr lang="en-US" b="1" dirty="0" smtClean="0"/>
              <a:t>Age of Exploration</a:t>
            </a:r>
            <a:r>
              <a:rPr lang="en-US" dirty="0" smtClean="0"/>
              <a:t>, leading to global connections.</a:t>
            </a:r>
          </a:p>
          <a:p>
            <a:pPr lvl="1"/>
            <a:r>
              <a:rPr lang="en-US" dirty="0" smtClean="0"/>
              <a:t>Opened new trade routes and expanded Europe’s cultural and economic horizons.</a:t>
            </a:r>
          </a:p>
          <a:p>
            <a:r>
              <a:rPr lang="en-US" b="1" dirty="0" smtClean="0"/>
              <a:t>Foundation of Modernity</a:t>
            </a:r>
            <a:endParaRPr lang="en-US" dirty="0" smtClean="0"/>
          </a:p>
          <a:p>
            <a:pPr lvl="1"/>
            <a:r>
              <a:rPr lang="en-US" dirty="0" smtClean="0"/>
              <a:t>Renaissance ideals shaped the </a:t>
            </a:r>
            <a:r>
              <a:rPr lang="en-US" b="1" dirty="0" smtClean="0"/>
              <a:t>Enlightenment, democratic thought, and modern Western civilization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Marked the </a:t>
            </a:r>
            <a:r>
              <a:rPr lang="en-US" b="1" dirty="0" smtClean="0"/>
              <a:t>transition from the Medieval Age to the Modern Age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✅ </a:t>
            </a:r>
            <a:r>
              <a:rPr lang="en-US" b="1" dirty="0" smtClean="0"/>
              <a:t>Summary:</a:t>
            </a:r>
            <a:r>
              <a:rPr lang="en-US" dirty="0" smtClean="0"/>
              <a:t> The Renaissance was significant as it ignited a </a:t>
            </a:r>
            <a:r>
              <a:rPr lang="en-US" b="1" dirty="0" smtClean="0"/>
              <a:t>cultural, intellectual, and scientific transformation</a:t>
            </a:r>
            <a:r>
              <a:rPr lang="en-US" dirty="0" smtClean="0"/>
              <a:t>, laying the groundwork for </a:t>
            </a:r>
            <a:r>
              <a:rPr lang="en-US" b="1" dirty="0" smtClean="0"/>
              <a:t>modern art, science, politics, and society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Background of the Renaissance</a:t>
            </a:r>
          </a:p>
          <a:p>
            <a:r>
              <a:rPr lang="en-US" b="1" dirty="0" smtClean="0"/>
              <a:t>Medieval Context</a:t>
            </a:r>
            <a:endParaRPr lang="en-US" dirty="0" smtClean="0"/>
          </a:p>
          <a:p>
            <a:pPr lvl="1"/>
            <a:r>
              <a:rPr lang="en-US" dirty="0" smtClean="0"/>
              <a:t>Europe in the Middle Ages (5th–14th century) was marked by feudalism, dominance of the Catholic Church, and limited intellectual freedom.</a:t>
            </a:r>
          </a:p>
          <a:p>
            <a:pPr lvl="1"/>
            <a:r>
              <a:rPr lang="en-US" dirty="0" smtClean="0"/>
              <a:t>Knowledge was largely restricted to monasteries and church institutions.</a:t>
            </a:r>
          </a:p>
          <a:p>
            <a:r>
              <a:rPr lang="en-US" b="1" dirty="0" smtClean="0"/>
              <a:t>Contact with the East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Crusades (11th–13th centuries)</a:t>
            </a:r>
            <a:r>
              <a:rPr lang="en-US" dirty="0" smtClean="0"/>
              <a:t> opened trade and cultural exchanges with the Byzantine Empire and the Islamic world.</a:t>
            </a:r>
          </a:p>
          <a:p>
            <a:pPr lvl="1"/>
            <a:r>
              <a:rPr lang="en-US" dirty="0" smtClean="0"/>
              <a:t>Europeans were introduced to </a:t>
            </a:r>
            <a:r>
              <a:rPr lang="en-US" b="1" dirty="0" smtClean="0"/>
              <a:t>classical Greek &amp; Roman texts</a:t>
            </a:r>
            <a:r>
              <a:rPr lang="en-US" dirty="0" smtClean="0"/>
              <a:t> preserved by Arab scholars.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The Renaissance was more than just a cultural revival – it was a </a:t>
            </a:r>
            <a:r>
              <a:rPr lang="en-US" b="1" dirty="0" smtClean="0"/>
              <a:t>turning point in European history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marked the </a:t>
            </a:r>
            <a:r>
              <a:rPr lang="en-US" b="1" dirty="0" smtClean="0"/>
              <a:t>transition from the medieval world to the modern age</a:t>
            </a:r>
            <a:r>
              <a:rPr lang="en-US" dirty="0" smtClean="0"/>
              <a:t>, reshaping every sphere of life: art, science, politics, religion, and society.</a:t>
            </a:r>
          </a:p>
          <a:p>
            <a:r>
              <a:rPr lang="en-US" dirty="0" smtClean="0"/>
              <a:t>By reviving classical knowledge and combining it with new discoveries, the Renaissance gave birth to </a:t>
            </a:r>
            <a:r>
              <a:rPr lang="en-US" b="1" dirty="0" smtClean="0"/>
              <a:t>humanism, scientific spirit, and creative expression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weakened the absolute dominance of the Church, encouraged secularism, and promoted </a:t>
            </a:r>
            <a:r>
              <a:rPr lang="en-US" b="1" dirty="0" smtClean="0"/>
              <a:t>individual achievement and rational inquiry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Renaissance’s legacy lived on through the </a:t>
            </a:r>
            <a:r>
              <a:rPr lang="en-US" b="1" dirty="0" smtClean="0"/>
              <a:t>Reformation, Scientific Revolution, Enlightenment, and modern democratic thought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essence, the Renaissance was the </a:t>
            </a:r>
            <a:r>
              <a:rPr lang="en-US" b="1" dirty="0" smtClean="0"/>
              <a:t>foundation of modern Western civilization</a:t>
            </a:r>
            <a:r>
              <a:rPr lang="en-US" dirty="0" smtClean="0"/>
              <a:t>, leaving an enduring influence on the world.</a:t>
            </a:r>
          </a:p>
          <a:p>
            <a:endParaRPr lang="en-US" dirty="0" smtClean="0"/>
          </a:p>
          <a:p>
            <a:r>
              <a:rPr lang="en-US" dirty="0" smtClean="0"/>
              <a:t>✅ This conclusion works well as the </a:t>
            </a:r>
            <a:r>
              <a:rPr lang="en-US" b="1" dirty="0" smtClean="0"/>
              <a:t>final slide</a:t>
            </a:r>
            <a:r>
              <a:rPr lang="en-US" dirty="0" smtClean="0"/>
              <a:t> with a strong closing line like:</a:t>
            </a:r>
            <a:br>
              <a:rPr lang="en-US" dirty="0" smtClean="0"/>
            </a:br>
            <a:r>
              <a:rPr lang="en-US" b="1" dirty="0" smtClean="0"/>
              <a:t>“The Renaissance was not just a rebirth of Europe, but the birth of the modern world.”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r>
              <a:rPr lang="en-US" dirty="0" smtClean="0"/>
              <a:t>The Ottoman conquest forced many Greek scholars to flee to Italy, carrying precious manuscripts of ancient philosophy, science, and literature.</a:t>
            </a:r>
          </a:p>
          <a:p>
            <a:r>
              <a:rPr lang="en-US" dirty="0" smtClean="0"/>
              <a:t>This influx of knowledge enriched Italian cities, especially Florence, Venice, and Rome.</a:t>
            </a:r>
          </a:p>
          <a:p>
            <a:endParaRPr lang="en-US" dirty="0" smtClean="0"/>
          </a:p>
          <a:p>
            <a:r>
              <a:rPr lang="en-US" b="1" dirty="0" smtClean="0"/>
              <a:t>Rise of Cities &amp; Wealthy Patrons</a:t>
            </a:r>
            <a:endParaRPr lang="en-US" dirty="0" smtClean="0"/>
          </a:p>
          <a:p>
            <a:r>
              <a:rPr lang="en-US" dirty="0" smtClean="0"/>
              <a:t>Economic prosperity from </a:t>
            </a:r>
            <a:r>
              <a:rPr lang="en-US" b="1" dirty="0" smtClean="0"/>
              <a:t>trade, banking, and commerce</a:t>
            </a:r>
            <a:r>
              <a:rPr lang="en-US" dirty="0" smtClean="0"/>
              <a:t> created a wealthy middle class.</a:t>
            </a:r>
          </a:p>
          <a:p>
            <a:r>
              <a:rPr lang="en-US" dirty="0" smtClean="0"/>
              <a:t>Families like the </a:t>
            </a:r>
            <a:r>
              <a:rPr lang="en-US" b="1" dirty="0" err="1" smtClean="0"/>
              <a:t>Medicis</a:t>
            </a:r>
            <a:r>
              <a:rPr lang="en-US" b="1" dirty="0" smtClean="0"/>
              <a:t> of Florence</a:t>
            </a:r>
            <a:r>
              <a:rPr lang="en-US" dirty="0" smtClean="0"/>
              <a:t> became great patrons of art, literature, and science.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Technological Innovations</a:t>
            </a:r>
            <a:endParaRPr lang="en-US" dirty="0" smtClean="0"/>
          </a:p>
          <a:p>
            <a:pPr lvl="1"/>
            <a:r>
              <a:rPr lang="en-US" b="1" dirty="0" smtClean="0"/>
              <a:t>Invention of the Printing Press (Gutenberg, c. 1440s)</a:t>
            </a:r>
            <a:r>
              <a:rPr lang="en-US" dirty="0" smtClean="0"/>
              <a:t> allowed rapid spread of new ideas, making books accessible beyond clergy and elites.</a:t>
            </a:r>
          </a:p>
          <a:p>
            <a:r>
              <a:rPr lang="en-US" b="1" dirty="0" smtClean="0"/>
              <a:t>Intellectual Awakening</a:t>
            </a:r>
            <a:endParaRPr lang="en-US" dirty="0" smtClean="0"/>
          </a:p>
          <a:p>
            <a:pPr lvl="1"/>
            <a:r>
              <a:rPr lang="en-US" dirty="0" smtClean="0"/>
              <a:t>Growing dissatisfaction with rigid Church teachings encouraged </a:t>
            </a:r>
            <a:r>
              <a:rPr lang="en-US" b="1" dirty="0" smtClean="0"/>
              <a:t>rational thinking</a:t>
            </a:r>
            <a:r>
              <a:rPr lang="en-US" dirty="0" smtClean="0"/>
              <a:t> and a </a:t>
            </a:r>
            <a:r>
              <a:rPr lang="en-US" b="1" dirty="0" smtClean="0"/>
              <a:t>human-centered worldview</a:t>
            </a:r>
            <a:r>
              <a:rPr lang="en-US" dirty="0" smtClean="0"/>
              <a:t> (Humanism).</a:t>
            </a:r>
          </a:p>
          <a:p>
            <a:pPr lvl="1"/>
            <a:r>
              <a:rPr lang="en-US" dirty="0" smtClean="0"/>
              <a:t>Scholars began to study nature, human anatomy, astronomy, and political life with fresh perspectives.</a:t>
            </a:r>
          </a:p>
          <a:p>
            <a:r>
              <a:rPr lang="en-US" dirty="0" smtClean="0"/>
              <a:t>✅ In short: The Renaissance was born out of </a:t>
            </a:r>
            <a:r>
              <a:rPr lang="en-US" b="1" dirty="0" smtClean="0"/>
              <a:t>Europe’s transition from a medieval, faith-dominated society to a modern, knowledge-driven world</a:t>
            </a:r>
            <a:r>
              <a:rPr lang="en-US" dirty="0" smtClean="0"/>
              <a:t>, triggered by cultural exchanges, rediscovery of classics, urban growth, and new technologies.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81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Italy as the Birthplace of the Renaissance</a:t>
            </a:r>
          </a:p>
          <a:p>
            <a:r>
              <a:rPr lang="en-US" b="1" dirty="0" smtClean="0"/>
              <a:t>Geographical Advantage</a:t>
            </a:r>
            <a:endParaRPr lang="en-US" dirty="0" smtClean="0"/>
          </a:p>
          <a:p>
            <a:pPr lvl="1"/>
            <a:r>
              <a:rPr lang="en-US" dirty="0" smtClean="0"/>
              <a:t>Italy’s location in the Mediterranean made it a </a:t>
            </a:r>
            <a:r>
              <a:rPr lang="en-US" b="1" dirty="0" smtClean="0"/>
              <a:t>hub of trade</a:t>
            </a:r>
            <a:r>
              <a:rPr lang="en-US" dirty="0" smtClean="0"/>
              <a:t> with the East and other parts of Europe.</a:t>
            </a:r>
          </a:p>
          <a:p>
            <a:pPr lvl="1"/>
            <a:r>
              <a:rPr lang="en-US" dirty="0" smtClean="0"/>
              <a:t>Access to wealth and cultural exchange through ports like Venice, Genoa, and Naples.</a:t>
            </a:r>
          </a:p>
          <a:p>
            <a:r>
              <a:rPr lang="en-US" b="1" dirty="0" smtClean="0"/>
              <a:t>Urban Centers</a:t>
            </a:r>
            <a:endParaRPr lang="en-US" dirty="0" smtClean="0"/>
          </a:p>
          <a:p>
            <a:pPr lvl="1"/>
            <a:r>
              <a:rPr lang="en-US" dirty="0" smtClean="0"/>
              <a:t>Unlike much of feudal Europe, Italy had </a:t>
            </a:r>
            <a:r>
              <a:rPr lang="en-US" b="1" dirty="0" smtClean="0"/>
              <a:t>powerful city-states</a:t>
            </a:r>
            <a:r>
              <a:rPr lang="en-US" dirty="0" smtClean="0"/>
              <a:t> (Florence, Venice, Milan, Rome) that encouraged commerce, art, and learning.</a:t>
            </a:r>
          </a:p>
          <a:p>
            <a:pPr lvl="1"/>
            <a:r>
              <a:rPr lang="en-US" dirty="0" smtClean="0"/>
              <a:t>Cities became </a:t>
            </a:r>
            <a:r>
              <a:rPr lang="en-US" b="1" dirty="0" smtClean="0"/>
              <a:t>cultural and intellectual centers</a:t>
            </a:r>
            <a:r>
              <a:rPr lang="en-US" dirty="0" smtClean="0"/>
              <a:t> rather than rural feudal estates.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Economic Prosperity</a:t>
            </a:r>
            <a:endParaRPr lang="en-US" dirty="0" smtClean="0"/>
          </a:p>
          <a:p>
            <a:r>
              <a:rPr lang="en-US" dirty="0" smtClean="0"/>
              <a:t>Wealthy merchant and banking families (e.g., the </a:t>
            </a:r>
            <a:r>
              <a:rPr lang="en-US" b="1" dirty="0" smtClean="0"/>
              <a:t>Medici of Florence</a:t>
            </a:r>
            <a:r>
              <a:rPr lang="en-US" dirty="0" smtClean="0"/>
              <a:t>) became great patrons of art, architecture, and scholarship.</a:t>
            </a:r>
          </a:p>
          <a:p>
            <a:r>
              <a:rPr lang="en-US" dirty="0" smtClean="0"/>
              <a:t>Trade in luxury goods funded cultural and intellectual projects.</a:t>
            </a:r>
          </a:p>
          <a:p>
            <a:r>
              <a:rPr lang="en-US" b="1" dirty="0" smtClean="0"/>
              <a:t>Classical Heritage</a:t>
            </a:r>
            <a:endParaRPr lang="en-US" dirty="0" smtClean="0"/>
          </a:p>
          <a:p>
            <a:r>
              <a:rPr lang="en-US" dirty="0" smtClean="0"/>
              <a:t>Italy preserved </a:t>
            </a:r>
            <a:r>
              <a:rPr lang="en-US" b="1" dirty="0" smtClean="0"/>
              <a:t>Roman ruins, monuments, and manuscripts</a:t>
            </a:r>
            <a:r>
              <a:rPr lang="en-US" dirty="0" smtClean="0"/>
              <a:t> that inspired artists and scholars.</a:t>
            </a:r>
          </a:p>
          <a:p>
            <a:r>
              <a:rPr lang="en-US" dirty="0" smtClean="0"/>
              <a:t>Constant reminder of the </a:t>
            </a:r>
            <a:r>
              <a:rPr lang="en-US" b="1" dirty="0" smtClean="0"/>
              <a:t>classical past</a:t>
            </a:r>
            <a:r>
              <a:rPr lang="en-US" dirty="0" smtClean="0"/>
              <a:t> encouraged revival of Greco-Roman ideas.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Political Fragmentation</a:t>
            </a:r>
            <a:endParaRPr lang="en-US" dirty="0" smtClean="0"/>
          </a:p>
          <a:p>
            <a:r>
              <a:rPr lang="en-US" dirty="0" smtClean="0"/>
              <a:t>Italy was divided into competing city-states, each eager to display </a:t>
            </a:r>
            <a:r>
              <a:rPr lang="en-US" b="1" dirty="0" smtClean="0"/>
              <a:t>power and prestige</a:t>
            </a:r>
            <a:r>
              <a:rPr lang="en-US" dirty="0" smtClean="0"/>
              <a:t> through art, architecture, and patronage of scholars.</a:t>
            </a:r>
          </a:p>
          <a:p>
            <a:r>
              <a:rPr lang="en-US" dirty="0" smtClean="0"/>
              <a:t>Competition fueled innovation and cultural advancement.</a:t>
            </a:r>
          </a:p>
          <a:p>
            <a:endParaRPr lang="en-US" dirty="0" smtClean="0"/>
          </a:p>
          <a:p>
            <a:r>
              <a:rPr lang="en-US" b="1" dirty="0" smtClean="0"/>
              <a:t>Fall of Constantinople (1453)</a:t>
            </a:r>
            <a:endParaRPr lang="en-US" dirty="0" smtClean="0"/>
          </a:p>
          <a:p>
            <a:r>
              <a:rPr lang="en-US" dirty="0" smtClean="0"/>
              <a:t>Greek scholars fleeing the Ottoman conquest settled in Italy, bringing </a:t>
            </a:r>
            <a:r>
              <a:rPr lang="en-US" b="1" dirty="0" smtClean="0"/>
              <a:t>ancient manuscripts and knowledge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enriched Italian intellectual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</TotalTime>
  <Words>2784</Words>
  <Application>Microsoft Office PowerPoint</Application>
  <PresentationFormat>On-screen Show (4:3)</PresentationFormat>
  <Paragraphs>290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Aspect</vt:lpstr>
      <vt:lpstr>Topic:- Renaissance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Renaissance</dc:title>
  <dc:creator>Admin</dc:creator>
  <cp:lastModifiedBy>Admin</cp:lastModifiedBy>
  <cp:revision>10</cp:revision>
  <dcterms:created xsi:type="dcterms:W3CDTF">2006-08-16T00:00:00Z</dcterms:created>
  <dcterms:modified xsi:type="dcterms:W3CDTF">2026-02-17T04:03:30Z</dcterms:modified>
</cp:coreProperties>
</file>