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4" r:id="rId30"/>
    <p:sldId id="286" r:id="rId31"/>
    <p:sldId id="287" r:id="rId32"/>
    <p:sldId id="288" r:id="rId33"/>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zh-CN" altLang="en-US" dirty="0"/>
          </a:p>
        </p:txBody>
      </p:sp>
      <p:sp>
        <p:nvSpPr>
          <p:cNvPr id="6" name="Footer Placeholder 5"/>
          <p:cNvSpPr>
            <a:spLocks noGrp="1"/>
          </p:cNvSpPr>
          <p:nvPr>
            <p:ph type="ftr" sz="quarter" idx="11"/>
          </p:nvPr>
        </p:nvSpPr>
        <p:spPr/>
        <p:txBody>
          <a:bodyPr/>
          <a:lstStyle/>
          <a:p>
            <a:pPr lvl="0"/>
            <a:endParaRPr lang="zh-CN" altLang="en-US" dirty="0"/>
          </a:p>
        </p:txBody>
      </p:sp>
      <p:sp>
        <p:nvSpPr>
          <p:cNvPr id="7" name="Slide Number Placeholder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zh-CN" altLang="en-US" dirty="0"/>
          </a:p>
        </p:txBody>
      </p:sp>
      <p:sp>
        <p:nvSpPr>
          <p:cNvPr id="8" name="Footer Placeholder 7"/>
          <p:cNvSpPr>
            <a:spLocks noGrp="1"/>
          </p:cNvSpPr>
          <p:nvPr>
            <p:ph type="ftr" sz="quarter" idx="11"/>
          </p:nvPr>
        </p:nvSpPr>
        <p:spPr/>
        <p:txBody>
          <a:bodyPr/>
          <a:lstStyle/>
          <a:p>
            <a:pPr lvl="0"/>
            <a:endParaRPr lang="zh-CN" altLang="en-US" dirty="0"/>
          </a:p>
        </p:txBody>
      </p:sp>
      <p:sp>
        <p:nvSpPr>
          <p:cNvPr id="9" name="Slide Number Placeholder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zh-CN" altLang="en-US" dirty="0"/>
          </a:p>
        </p:txBody>
      </p:sp>
      <p:sp>
        <p:nvSpPr>
          <p:cNvPr id="4" name="Footer Placeholder 3"/>
          <p:cNvSpPr>
            <a:spLocks noGrp="1"/>
          </p:cNvSpPr>
          <p:nvPr>
            <p:ph type="ftr" sz="quarter" idx="11"/>
          </p:nvPr>
        </p:nvSpPr>
        <p:spPr/>
        <p:txBody>
          <a:bodyPr/>
          <a:lstStyle/>
          <a:p>
            <a:pPr lvl="0"/>
            <a:endParaRPr lang="zh-CN" altLang="en-US" dirty="0"/>
          </a:p>
        </p:txBody>
      </p:sp>
      <p:sp>
        <p:nvSpPr>
          <p:cNvPr id="5" name="Slide Number Placeholder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zh-CN" altLang="en-US" dirty="0"/>
          </a:p>
        </p:txBody>
      </p:sp>
      <p:sp>
        <p:nvSpPr>
          <p:cNvPr id="3" name="Footer Placeholder 2"/>
          <p:cNvSpPr>
            <a:spLocks noGrp="1"/>
          </p:cNvSpPr>
          <p:nvPr>
            <p:ph type="ftr" sz="quarter" idx="11"/>
          </p:nvPr>
        </p:nvSpPr>
        <p:spPr/>
        <p:txBody>
          <a:bodyPr/>
          <a:lstStyle/>
          <a:p>
            <a:pPr lvl="0"/>
            <a:endParaRPr lang="zh-CN" altLang="en-US" dirty="0"/>
          </a:p>
        </p:txBody>
      </p:sp>
      <p:sp>
        <p:nvSpPr>
          <p:cNvPr id="4" name="Slide Number Placeholder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zh-CN" altLang="en-US" dirty="0"/>
          </a:p>
        </p:txBody>
      </p:sp>
      <p:sp>
        <p:nvSpPr>
          <p:cNvPr id="6" name="Footer Placeholder 5"/>
          <p:cNvSpPr>
            <a:spLocks noGrp="1"/>
          </p:cNvSpPr>
          <p:nvPr>
            <p:ph type="ftr" sz="quarter" idx="11"/>
          </p:nvPr>
        </p:nvSpPr>
        <p:spPr/>
        <p:txBody>
          <a:bodyPr/>
          <a:lstStyle/>
          <a:p>
            <a:pPr lvl="0"/>
            <a:endParaRPr lang="zh-CN" altLang="en-US" dirty="0"/>
          </a:p>
        </p:txBody>
      </p:sp>
      <p:sp>
        <p:nvSpPr>
          <p:cNvPr id="7" name="Slide Number Placeholder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zh-CN" altLang="en-US" dirty="0"/>
          </a:p>
        </p:txBody>
      </p:sp>
      <p:sp>
        <p:nvSpPr>
          <p:cNvPr id="6" name="Footer Placeholder 5"/>
          <p:cNvSpPr>
            <a:spLocks noGrp="1"/>
          </p:cNvSpPr>
          <p:nvPr>
            <p:ph type="ftr" sz="quarter" idx="11"/>
          </p:nvPr>
        </p:nvSpPr>
        <p:spPr/>
        <p:txBody>
          <a:bodyPr/>
          <a:lstStyle/>
          <a:p>
            <a:pPr lvl="0"/>
            <a:endParaRPr lang="zh-CN" altLang="en-US" dirty="0"/>
          </a:p>
        </p:txBody>
      </p:sp>
      <p:sp>
        <p:nvSpPr>
          <p:cNvPr id="7" name="Slide Number Placeholder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ea typeface="SimSun" panose="02010600030101010101" pitchFamily="2" charset="-122"/>
              </a:defRPr>
            </a:lvl1pPr>
          </a:lstStyle>
          <a:p>
            <a:pPr lvl="0"/>
            <a:endParaRPr lang="zh-CN" altLang="en-US" dirty="0"/>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SimSun" panose="02010600030101010101" pitchFamily="2" charset="-122"/>
              </a:defRPr>
            </a:lvl1pPr>
          </a:lstStyle>
          <a:p>
            <a:pPr lvl="0"/>
            <a:endParaRPr lang="zh-CN" altLang="en-US" dirty="0"/>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SimSun" panose="02010600030101010101" pitchFamily="2" charset="-122"/>
              </a:defRPr>
            </a:lvl1pPr>
          </a:lstStyle>
          <a:p>
            <a:pPr lvl="0"/>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Title 1"/>
          <p:cNvSpPr>
            <a:spLocks noGrp="1"/>
          </p:cNvSpPr>
          <p:nvPr>
            <p:ph type="ctrTitle"/>
          </p:nvPr>
        </p:nvSpPr>
        <p:spPr/>
        <p:txBody>
          <a:bodyPr/>
          <a:p>
            <a:r>
              <a:rPr lang="en-US"/>
              <a:t>Concept of Feminism</a:t>
            </a:r>
            <a:endParaRPr lang="en-US"/>
          </a:p>
        </p:txBody>
      </p:sp>
      <p:sp>
        <p:nvSpPr>
          <p:cNvPr id="3" name="Subtitle 2"/>
          <p:cNvSpPr>
            <a:spLocks noGrp="1"/>
          </p:cNvSpPr>
          <p:nvPr>
            <p:ph type="subTitle" idx="1"/>
          </p:nvPr>
        </p:nvSpPr>
        <p:spPr/>
        <p:txBody>
          <a:bodyPr/>
          <a:p>
            <a:r>
              <a:rPr lang="en-US">
                <a:sym typeface="+mn-ea"/>
              </a:rPr>
              <a:t>Prepared by </a:t>
            </a:r>
            <a:r>
              <a:rPr lang="en-US" b="1">
                <a:sym typeface="+mn-ea"/>
              </a:rPr>
              <a:t>Dr. Parismita Bhagawati</a:t>
            </a:r>
            <a:endParaRPr lang="en-US" b="1"/>
          </a:p>
          <a:p>
            <a:r>
              <a:rPr lang="en-US">
                <a:sym typeface="+mn-ea"/>
              </a:rPr>
              <a:t>(as digital teaching material for </a:t>
            </a:r>
            <a:r>
              <a:rPr lang="en-US" altLang="en-US">
                <a:sym typeface="+mn-ea"/>
              </a:rPr>
              <a:t>Semester: 6th Semester </a:t>
            </a:r>
            <a:endParaRPr lang="en-US" altLang="en-US"/>
          </a:p>
          <a:p>
            <a:r>
              <a:rPr lang="en-US" altLang="en-US">
                <a:sym typeface="+mn-ea"/>
              </a:rPr>
              <a:t>Course Name: POL060204: Feminism: Theory and Practice;  Unit II)</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67360" y="332740"/>
            <a:ext cx="8423910" cy="5692775"/>
          </a:xfrm>
          <a:prstGeom prst="rect">
            <a:avLst/>
          </a:prstGeom>
        </p:spPr>
        <p:txBody>
          <a:bodyPr wrap="square">
            <a:spAutoFit/>
          </a:bodyPr>
          <a:p>
            <a:pPr algn="just"/>
            <a:r>
              <a:rPr sz="2800" b="1"/>
              <a:t>Three central concerns of feminist political thought. </a:t>
            </a:r>
            <a:r>
              <a:rPr sz="2800"/>
              <a:t>Feminist theory focuses on (i) explaining how social institutions—such as law, family, religion, labour markets, and the state—have historically subordinated women (e.g., exclusion from voting, property ownership, or higher education); (ii) identifying strategies to challenge this subordination (such as legal reform, social movements, or restructuring family roles); and (iii) revising political theory itself by exposing how canonical thinkers ignored or justified women’s exclusion and by developing a feminist way of doing political theory that centres gendered power relations.</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p:nvPr/>
        </p:nvPicPr>
        <p:blipFill>
          <a:blip r:embed="rId1"/>
          <a:stretch>
            <a:fillRect/>
          </a:stretch>
        </p:blipFill>
        <p:spPr>
          <a:xfrm>
            <a:off x="1043940" y="548640"/>
            <a:ext cx="7422515" cy="5254625"/>
          </a:xfrm>
          <a:prstGeom prst="rect">
            <a:avLst/>
          </a:prstGeom>
        </p:spPr>
      </p:pic>
      <p:sp>
        <p:nvSpPr>
          <p:cNvPr id="5" name="Text Box 4"/>
          <p:cNvSpPr txBox="1"/>
          <p:nvPr/>
        </p:nvSpPr>
        <p:spPr>
          <a:xfrm>
            <a:off x="1482725" y="6062345"/>
            <a:ext cx="6684645" cy="368300"/>
          </a:xfrm>
          <a:prstGeom prst="rect">
            <a:avLst/>
          </a:prstGeom>
          <a:noFill/>
        </p:spPr>
        <p:txBody>
          <a:bodyPr wrap="square" rtlCol="0">
            <a:spAutoFit/>
          </a:bodyPr>
          <a:p>
            <a:pPr algn="ctr"/>
            <a:r>
              <a:rPr lang="en-US" altLang="en-US"/>
              <a:t>Betty Friedan (1921–2006)</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56210" y="37465"/>
            <a:ext cx="8812530" cy="6864985"/>
          </a:xfrm>
          <a:prstGeom prst="rect">
            <a:avLst/>
          </a:prstGeom>
        </p:spPr>
        <p:txBody>
          <a:bodyPr wrap="square">
            <a:spAutoFit/>
          </a:bodyPr>
          <a:p>
            <a:pPr algn="just">
              <a:spcAft>
                <a:spcPct val="60000"/>
              </a:spcAft>
            </a:pPr>
            <a:r>
              <a:rPr sz="2400" b="1"/>
              <a:t>Who She Was</a:t>
            </a:r>
            <a:endParaRPr sz="2400" b="1"/>
          </a:p>
          <a:p>
            <a:pPr algn="just">
              <a:buFont typeface="Arial" panose="020B0604020202020204"/>
              <a:buChar char="•"/>
            </a:pPr>
            <a:r>
              <a:rPr sz="2400"/>
              <a:t>U.S. political activist and writer; widely regarded as a key catalyst of second-wave feminism in the 1960s.</a:t>
            </a:r>
            <a:endParaRPr sz="2400"/>
          </a:p>
          <a:p>
            <a:pPr algn="just">
              <a:buFont typeface="Arial" panose="020B0604020202020204"/>
              <a:buChar char="•"/>
            </a:pPr>
            <a:endParaRPr sz="2400"/>
          </a:p>
          <a:p>
            <a:pPr algn="just">
              <a:buFont typeface="Arial" panose="020B0604020202020204"/>
              <a:buChar char="•"/>
            </a:pPr>
            <a:r>
              <a:rPr sz="2400"/>
              <a:t>Brought mainstream attention to the dissatisfaction of middle-class suburban women confined to domestic roles.</a:t>
            </a:r>
            <a:endParaRPr sz="2400"/>
          </a:p>
          <a:p>
            <a:pPr algn="just">
              <a:spcAft>
                <a:spcPct val="60000"/>
              </a:spcAft>
            </a:pPr>
            <a:r>
              <a:rPr sz="2400" b="1"/>
              <a:t>Landmark Books</a:t>
            </a:r>
            <a:endParaRPr sz="2400" b="1"/>
          </a:p>
          <a:p>
            <a:pPr algn="just">
              <a:buFont typeface="Arial" panose="020B0604020202020204"/>
              <a:buChar char="•"/>
            </a:pPr>
            <a:r>
              <a:rPr sz="2400"/>
              <a:t>The Feminine Mystique (1963): Critiqued the post-war cultural ideal that women should find complete fulfillment in marriage, motherhood, and homemaking. She called this the “problem that has no name”—the silent frustration of women denied careers and intellectual growth.</a:t>
            </a:r>
            <a:endParaRPr sz="2400"/>
          </a:p>
          <a:p>
            <a:pPr algn="just">
              <a:buFont typeface="Arial" panose="020B0604020202020204"/>
              <a:buChar char="•"/>
            </a:pPr>
            <a:endParaRPr sz="2400"/>
          </a:p>
          <a:p>
            <a:pPr algn="just">
              <a:buFont typeface="Arial" panose="020B0604020202020204"/>
              <a:buChar char="•"/>
            </a:pPr>
            <a:r>
              <a:rPr sz="2400"/>
              <a:t>The Second Stage (1983): Revisited feminism’s aims, arguing that women’s pursuit of autonomy (“personhood”) should not require rejecting family life; instead, social structures should enable balance between work and home.</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2051685" y="6237288"/>
            <a:ext cx="5080000" cy="337185"/>
          </a:xfrm>
          <a:prstGeom prst="rect">
            <a:avLst/>
          </a:prstGeom>
        </p:spPr>
        <p:txBody>
          <a:bodyPr>
            <a:spAutoFit/>
          </a:bodyPr>
          <a:p>
            <a:pPr algn="ctr">
              <a:spcAft>
                <a:spcPct val="60000"/>
              </a:spcAft>
            </a:pPr>
            <a:r>
              <a:rPr sz="1600" b="1"/>
              <a:t>Juliet Mitchell</a:t>
            </a:r>
            <a:r>
              <a:rPr sz="1600" b="1"/>
              <a:t> (born 1940)</a:t>
            </a:r>
            <a:endParaRPr sz="1600" b="1"/>
          </a:p>
        </p:txBody>
      </p:sp>
      <p:pic>
        <p:nvPicPr>
          <p:cNvPr id="6" name="Picture 5"/>
          <p:cNvPicPr/>
          <p:nvPr/>
        </p:nvPicPr>
        <p:blipFill>
          <a:blip r:embed="rId1"/>
          <a:stretch>
            <a:fillRect/>
          </a:stretch>
        </p:blipFill>
        <p:spPr>
          <a:xfrm>
            <a:off x="1979930" y="1268413"/>
            <a:ext cx="4762500" cy="4762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23215" y="332740"/>
            <a:ext cx="8442325" cy="6605905"/>
          </a:xfrm>
          <a:prstGeom prst="rect">
            <a:avLst/>
          </a:prstGeom>
        </p:spPr>
        <p:txBody>
          <a:bodyPr wrap="square">
            <a:noAutofit/>
          </a:bodyPr>
          <a:p>
            <a:pPr algn="just">
              <a:spcAft>
                <a:spcPct val="60000"/>
              </a:spcAft>
            </a:pPr>
            <a:r>
              <a:rPr sz="2000" b="1"/>
              <a:t>Who She Is</a:t>
            </a:r>
            <a:endParaRPr sz="2000" b="1"/>
          </a:p>
          <a:p>
            <a:pPr algn="just">
              <a:buFont typeface="Arial" panose="020B0604020202020204"/>
              <a:buChar char="•"/>
            </a:pPr>
            <a:r>
              <a:rPr sz="2000"/>
              <a:t>New Zealand–born British writer and a major theorist of socialist feminism.</a:t>
            </a:r>
            <a:endParaRPr sz="2000"/>
          </a:p>
          <a:p>
            <a:pPr algn="just">
              <a:buFont typeface="Arial" panose="020B0604020202020204"/>
              <a:buChar char="•"/>
            </a:pPr>
            <a:endParaRPr sz="2000"/>
          </a:p>
          <a:p>
            <a:pPr algn="just">
              <a:buFont typeface="Arial" panose="020B0604020202020204"/>
              <a:buChar char="•"/>
            </a:pPr>
            <a:r>
              <a:rPr sz="2000"/>
              <a:t>Known for combining Marxism with psychoanalysis to explain women’s oppression.</a:t>
            </a:r>
            <a:endParaRPr sz="2000"/>
          </a:p>
          <a:p>
            <a:pPr algn="just">
              <a:spcAft>
                <a:spcPct val="60000"/>
              </a:spcAft>
            </a:pPr>
            <a:r>
              <a:rPr sz="2000" b="1"/>
              <a:t>Major Works</a:t>
            </a:r>
            <a:endParaRPr sz="2000" b="1"/>
          </a:p>
          <a:p>
            <a:pPr algn="just">
              <a:buFont typeface="Arial" panose="020B0604020202020204"/>
              <a:buChar char="•"/>
            </a:pPr>
            <a:r>
              <a:rPr sz="2000"/>
              <a:t>Women’s Estate (1971): Analysed women’s position through four structures—production (work), reproduction (childbearing), sexuality, and socialization of children.</a:t>
            </a:r>
            <a:endParaRPr sz="2000"/>
          </a:p>
          <a:p>
            <a:pPr algn="just">
              <a:buFont typeface="Arial" panose="020B0604020202020204"/>
              <a:buChar char="•"/>
            </a:pPr>
            <a:endParaRPr sz="2000"/>
          </a:p>
          <a:p>
            <a:pPr algn="just">
              <a:buFont typeface="Arial" panose="020B0604020202020204"/>
              <a:buChar char="•"/>
            </a:pPr>
            <a:r>
              <a:rPr sz="2000"/>
              <a:t>Psychoanalysis and Feminism (1974; 2000 ed.): Argued that Freud’s theories, properly reinterpreted, help explain how gender identity and patriarchy are reproduced psychologically.</a:t>
            </a:r>
            <a:endParaRPr sz="2000"/>
          </a:p>
          <a:p>
            <a:pPr algn="just">
              <a:buFont typeface="Arial" panose="020B0604020202020204"/>
              <a:buChar char="•"/>
            </a:pPr>
            <a:endParaRPr sz="2000"/>
          </a:p>
          <a:p>
            <a:pPr algn="just">
              <a:buFont typeface="Arial" panose="020B0604020202020204"/>
              <a:buChar char="•"/>
            </a:pPr>
            <a:r>
              <a:rPr sz="2000"/>
              <a:t>Feminine Sexuality (1985): Further explored female sexuality through psychoanalytic theory.</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p:nvPr/>
        </p:nvPicPr>
        <p:blipFill>
          <a:blip r:embed="rId1"/>
          <a:stretch>
            <a:fillRect/>
          </a:stretch>
        </p:blipFill>
        <p:spPr>
          <a:xfrm>
            <a:off x="2028190" y="1085850"/>
            <a:ext cx="4398010" cy="3893185"/>
          </a:xfrm>
          <a:prstGeom prst="rect">
            <a:avLst/>
          </a:prstGeom>
        </p:spPr>
      </p:pic>
      <p:sp>
        <p:nvSpPr>
          <p:cNvPr id="5" name="Text Box 4"/>
          <p:cNvSpPr txBox="1"/>
          <p:nvPr/>
        </p:nvSpPr>
        <p:spPr>
          <a:xfrm>
            <a:off x="2051685" y="5228908"/>
            <a:ext cx="5080000" cy="337185"/>
          </a:xfrm>
          <a:prstGeom prst="rect">
            <a:avLst/>
          </a:prstGeom>
        </p:spPr>
        <p:txBody>
          <a:bodyPr>
            <a:spAutoFit/>
          </a:bodyPr>
          <a:p>
            <a:r>
              <a:rPr sz="1600"/>
              <a:t>Catharine MacKinnon (born 1946)</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74345" y="530225"/>
            <a:ext cx="8249920" cy="6126480"/>
          </a:xfrm>
          <a:prstGeom prst="rect">
            <a:avLst/>
          </a:prstGeom>
        </p:spPr>
        <p:txBody>
          <a:bodyPr wrap="square">
            <a:spAutoFit/>
          </a:bodyPr>
          <a:p>
            <a:pPr algn="just">
              <a:spcAft>
                <a:spcPct val="60000"/>
              </a:spcAft>
            </a:pPr>
            <a:r>
              <a:rPr sz="2400" b="1"/>
              <a:t>Who She Is</a:t>
            </a:r>
            <a:endParaRPr sz="2400" b="1"/>
          </a:p>
          <a:p>
            <a:pPr algn="just">
              <a:buFont typeface="Arial" panose="020B0604020202020204"/>
              <a:buChar char="•"/>
            </a:pPr>
            <a:r>
              <a:rPr sz="2400"/>
              <a:t>U.S. academic, lawyer, and activist.</a:t>
            </a:r>
            <a:endParaRPr sz="2400"/>
          </a:p>
          <a:p>
            <a:pPr algn="just">
              <a:buFont typeface="Arial" panose="020B0604020202020204"/>
              <a:buChar char="•"/>
            </a:pPr>
            <a:endParaRPr sz="2400"/>
          </a:p>
          <a:p>
            <a:pPr algn="just">
              <a:buFont typeface="Arial" panose="020B0604020202020204"/>
              <a:buChar char="•"/>
            </a:pPr>
            <a:r>
              <a:rPr sz="2400"/>
              <a:t>A central figure in feminist legal theory, especially radical feminism applied to law.</a:t>
            </a:r>
            <a:endParaRPr sz="2400"/>
          </a:p>
          <a:p>
            <a:pPr algn="just">
              <a:spcAft>
                <a:spcPct val="60000"/>
              </a:spcAft>
            </a:pPr>
            <a:r>
              <a:rPr sz="2400" b="1"/>
              <a:t>Major Works</a:t>
            </a:r>
            <a:endParaRPr sz="2400" b="1"/>
          </a:p>
          <a:p>
            <a:pPr algn="just">
              <a:buFont typeface="Arial" panose="020B0604020202020204"/>
              <a:buChar char="•"/>
            </a:pPr>
            <a:r>
              <a:rPr sz="2400"/>
              <a:t>Towards a Feminist Theory of the State (1989): Argues that the state and law institutionalize male dominance.</a:t>
            </a:r>
            <a:endParaRPr sz="2400"/>
          </a:p>
          <a:p>
            <a:pPr algn="just">
              <a:buFont typeface="Arial" panose="020B0604020202020204"/>
              <a:buChar char="•"/>
            </a:pPr>
            <a:endParaRPr sz="2400"/>
          </a:p>
          <a:p>
            <a:pPr algn="just">
              <a:buFont typeface="Arial" panose="020B0604020202020204"/>
              <a:buChar char="•"/>
            </a:pPr>
            <a:r>
              <a:rPr sz="2400"/>
              <a:t>Only Words (1993): Contends that pornography is not mere speech but a practice that harms and subordinates women.</a:t>
            </a:r>
            <a:endParaRPr sz="2400"/>
          </a:p>
          <a:p>
            <a:pPr algn="just">
              <a:buFont typeface="Arial" panose="020B0604020202020204"/>
              <a:buChar char="•"/>
            </a:pPr>
            <a:endParaRPr sz="2400"/>
          </a:p>
          <a:p>
            <a:pPr algn="just">
              <a:buFont typeface="Arial" panose="020B0604020202020204"/>
              <a:buChar char="•"/>
            </a:pPr>
            <a:r>
              <a:rPr sz="2400"/>
              <a:t>Are Women Human? (2006): Examines women’s status in international human rights law.</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124075" y="5588953"/>
            <a:ext cx="5080000" cy="337185"/>
          </a:xfrm>
          <a:prstGeom prst="rect">
            <a:avLst/>
          </a:prstGeom>
        </p:spPr>
        <p:txBody>
          <a:bodyPr>
            <a:spAutoFit/>
          </a:bodyPr>
          <a:p>
            <a:r>
              <a:rPr sz="1600"/>
              <a:t>Mary Wollstonecraft (1759–1797)</a:t>
            </a:r>
            <a:endParaRPr sz="1600"/>
          </a:p>
        </p:txBody>
      </p:sp>
      <p:pic>
        <p:nvPicPr>
          <p:cNvPr id="5" name="Picture 4"/>
          <p:cNvPicPr/>
          <p:nvPr/>
        </p:nvPicPr>
        <p:blipFill>
          <a:blip r:embed="rId1"/>
          <a:stretch>
            <a:fillRect/>
          </a:stretch>
        </p:blipFill>
        <p:spPr>
          <a:xfrm>
            <a:off x="1907540" y="764540"/>
            <a:ext cx="3823970" cy="47707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51460" y="116840"/>
            <a:ext cx="8660130" cy="5633085"/>
          </a:xfrm>
          <a:prstGeom prst="rect">
            <a:avLst/>
          </a:prstGeom>
        </p:spPr>
        <p:txBody>
          <a:bodyPr wrap="square">
            <a:spAutoFit/>
          </a:bodyPr>
          <a:p>
            <a:pPr algn="just">
              <a:spcAft>
                <a:spcPct val="60000"/>
              </a:spcAft>
            </a:pPr>
            <a:r>
              <a:rPr sz="2000" b="1"/>
              <a:t>Who She Was</a:t>
            </a:r>
            <a:endParaRPr sz="2000" b="1"/>
          </a:p>
          <a:p>
            <a:pPr algn="just">
              <a:buFont typeface="Arial" panose="020B0604020202020204"/>
              <a:buChar char="•"/>
            </a:pPr>
            <a:r>
              <a:rPr sz="2000"/>
              <a:t>British social theorist and one of the earliest systematic feminist thinkers.</a:t>
            </a:r>
            <a:endParaRPr sz="2000"/>
          </a:p>
          <a:p>
            <a:pPr algn="just">
              <a:buFont typeface="Arial" panose="020B0604020202020204"/>
              <a:buChar char="•"/>
            </a:pPr>
            <a:endParaRPr sz="2000"/>
          </a:p>
          <a:p>
            <a:pPr algn="just">
              <a:buFont typeface="Arial" panose="020B0604020202020204"/>
              <a:buChar char="•"/>
            </a:pPr>
            <a:r>
              <a:rPr sz="2000"/>
              <a:t>Influenced by Enlightenment ideals and the radical political climate of the French Revolution.</a:t>
            </a:r>
            <a:endParaRPr sz="2000"/>
          </a:p>
          <a:p>
            <a:pPr algn="just">
              <a:buFont typeface="Arial" panose="020B0604020202020204"/>
              <a:buChar char="•"/>
            </a:pPr>
            <a:endParaRPr sz="2000"/>
          </a:p>
          <a:p>
            <a:pPr algn="just">
              <a:buFont typeface="Arial" panose="020B0604020202020204"/>
              <a:buChar char="•"/>
            </a:pPr>
            <a:r>
              <a:rPr sz="2000"/>
              <a:t>Part of an intellectual circle that included her husband William Godwin.</a:t>
            </a:r>
            <a:endParaRPr sz="2000"/>
          </a:p>
          <a:p>
            <a:pPr algn="just">
              <a:buFont typeface="Arial" panose="020B0604020202020204"/>
              <a:buChar char="•"/>
            </a:pPr>
            <a:endParaRPr sz="2000"/>
          </a:p>
          <a:p>
            <a:pPr algn="just">
              <a:buFont typeface="Arial" panose="020B0604020202020204"/>
              <a:buChar char="•"/>
            </a:pPr>
            <a:r>
              <a:rPr sz="2000"/>
              <a:t>Mother of Mary Shelley, author of Frankenstein.</a:t>
            </a:r>
            <a:endParaRPr sz="2000"/>
          </a:p>
          <a:p>
            <a:pPr algn="just">
              <a:spcAft>
                <a:spcPct val="60000"/>
              </a:spcAft>
            </a:pPr>
            <a:endParaRPr sz="2000" b="1"/>
          </a:p>
          <a:p>
            <a:pPr algn="just">
              <a:spcAft>
                <a:spcPct val="60000"/>
              </a:spcAft>
            </a:pPr>
            <a:r>
              <a:rPr sz="2000" b="1"/>
              <a:t>Major Works</a:t>
            </a:r>
            <a:endParaRPr sz="2000" b="1"/>
          </a:p>
          <a:p>
            <a:pPr algn="just">
              <a:buFont typeface="Arial" panose="020B0604020202020204"/>
              <a:buChar char="•"/>
            </a:pPr>
            <a:r>
              <a:rPr sz="2000"/>
              <a:t>A Vindication of the Rights of Men (1790): Defended universal “rights of humanity” and criticised British political structures.</a:t>
            </a:r>
            <a:endParaRPr sz="2000"/>
          </a:p>
          <a:p>
            <a:pPr algn="just">
              <a:buFont typeface="Arial" panose="020B0604020202020204"/>
              <a:buChar char="•"/>
            </a:pPr>
            <a:endParaRPr sz="2000"/>
          </a:p>
          <a:p>
            <a:pPr algn="just">
              <a:buFont typeface="Arial" panose="020B0604020202020204"/>
              <a:buChar char="•"/>
            </a:pPr>
            <a:r>
              <a:rPr sz="2000"/>
              <a:t>A Vindication of the Rights of Woman (1792): Argued that women are rational beings deserving equal rights, especially access to education.</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p:nvPr/>
        </p:nvPicPr>
        <p:blipFill>
          <a:blip r:embed="rId1"/>
          <a:stretch>
            <a:fillRect/>
          </a:stretch>
        </p:blipFill>
        <p:spPr>
          <a:xfrm>
            <a:off x="1907540" y="332740"/>
            <a:ext cx="5107305" cy="5641340"/>
          </a:xfrm>
          <a:prstGeom prst="rect">
            <a:avLst/>
          </a:prstGeom>
        </p:spPr>
      </p:pic>
      <p:sp>
        <p:nvSpPr>
          <p:cNvPr id="5" name="Text Box 4"/>
          <p:cNvSpPr txBox="1"/>
          <p:nvPr/>
        </p:nvSpPr>
        <p:spPr>
          <a:xfrm>
            <a:off x="2195830" y="6164898"/>
            <a:ext cx="5080000" cy="337185"/>
          </a:xfrm>
          <a:prstGeom prst="rect">
            <a:avLst/>
          </a:prstGeom>
        </p:spPr>
        <p:txBody>
          <a:bodyPr>
            <a:spAutoFit/>
          </a:bodyPr>
          <a:p>
            <a:r>
              <a:rPr sz="1600"/>
              <a:t>Simone de Beauvoir (1906–1986)</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94970" y="836930"/>
            <a:ext cx="8146415" cy="4831080"/>
          </a:xfrm>
          <a:prstGeom prst="rect">
            <a:avLst/>
          </a:prstGeom>
        </p:spPr>
        <p:txBody>
          <a:bodyPr wrap="square">
            <a:spAutoFit/>
          </a:bodyPr>
          <a:p>
            <a:pPr marL="285750" indent="-285750" algn="just">
              <a:buFont typeface="Wingdings" panose="05000000000000000000" charset="0"/>
              <a:buChar char="q"/>
            </a:pPr>
            <a:r>
              <a:rPr sz="2800"/>
              <a:t>The question “What is feminism?” can be asked at two levels: content and nature. At the level of content, the question asks what feminism is about—its core concerns such as gender inequality, patriarchy, misogyny, and structural discrimination (for example, unequal pay, restricted access to education, or gender-based violence). At the deeper level of nature, the question asks what kind of thing feminism is—whether it is simply a set of ideas like a book or theory, or something more socially embedded.</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79705" y="621030"/>
            <a:ext cx="8592820" cy="5756910"/>
          </a:xfrm>
          <a:prstGeom prst="rect">
            <a:avLst/>
          </a:prstGeom>
        </p:spPr>
        <p:txBody>
          <a:bodyPr wrap="square">
            <a:spAutoFit/>
          </a:bodyPr>
          <a:p>
            <a:pPr algn="just">
              <a:spcAft>
                <a:spcPct val="60000"/>
              </a:spcAft>
            </a:pPr>
            <a:r>
              <a:rPr sz="2400" b="1"/>
              <a:t>Who She Was</a:t>
            </a:r>
            <a:endParaRPr sz="2400" b="1"/>
          </a:p>
          <a:p>
            <a:pPr algn="just">
              <a:buFont typeface="Arial" panose="020B0604020202020204"/>
              <a:buChar char="•"/>
            </a:pPr>
            <a:r>
              <a:rPr sz="2400"/>
              <a:t>French philosopher, novelist, and social critic; a central figure in twentieth-century French intellectual life.</a:t>
            </a:r>
            <a:endParaRPr sz="2400"/>
          </a:p>
          <a:p>
            <a:pPr algn="just">
              <a:buFont typeface="Arial" panose="020B0604020202020204"/>
              <a:buChar char="•"/>
            </a:pPr>
            <a:endParaRPr sz="2400"/>
          </a:p>
          <a:p>
            <a:pPr algn="just">
              <a:buFont typeface="Arial" panose="020B0604020202020204"/>
              <a:buChar char="•"/>
            </a:pPr>
            <a:r>
              <a:rPr sz="2400"/>
              <a:t>Youngest person at the time to pass the agrégation in philosophy in France.</a:t>
            </a:r>
            <a:endParaRPr sz="2400"/>
          </a:p>
          <a:p>
            <a:pPr algn="just">
              <a:buFont typeface="Arial" panose="020B0604020202020204"/>
              <a:buChar char="•"/>
            </a:pPr>
            <a:endParaRPr sz="2400"/>
          </a:p>
          <a:p>
            <a:pPr algn="just">
              <a:buFont typeface="Arial" panose="020B0604020202020204"/>
              <a:buChar char="•"/>
            </a:pPr>
            <a:r>
              <a:rPr sz="2400"/>
              <a:t>Associated with existentialist philosophy and long-time intellectual partner of Jean-Paul Sartre.</a:t>
            </a:r>
            <a:endParaRPr sz="2400"/>
          </a:p>
          <a:p>
            <a:pPr algn="just">
              <a:spcAft>
                <a:spcPct val="60000"/>
              </a:spcAft>
            </a:pPr>
            <a:r>
              <a:rPr sz="2400" b="1"/>
              <a:t>Major Work</a:t>
            </a:r>
            <a:endParaRPr sz="2400" b="1"/>
          </a:p>
          <a:p>
            <a:pPr algn="just">
              <a:buFont typeface="Arial" panose="020B0604020202020204"/>
              <a:buChar char="•"/>
            </a:pPr>
            <a:r>
              <a:rPr sz="2400"/>
              <a:t>The Second Sex (1949): A foundational text of modern feminist theory examining the historical, cultural, and philosophical roots of women’s subordination.</a:t>
            </a:r>
            <a:endParaRPr sz="2400"/>
          </a:p>
          <a:p>
            <a:pPr algn="just">
              <a:spcAft>
                <a:spcPct val="60000"/>
              </a:spcAft>
            </a:pP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23850" y="260985"/>
            <a:ext cx="8415020" cy="6412230"/>
          </a:xfrm>
          <a:prstGeom prst="rect">
            <a:avLst/>
          </a:prstGeom>
        </p:spPr>
        <p:txBody>
          <a:bodyPr wrap="square">
            <a:spAutoFit/>
          </a:bodyPr>
          <a:p>
            <a:pPr algn="just">
              <a:spcAft>
                <a:spcPct val="60000"/>
              </a:spcAft>
            </a:pPr>
            <a:r>
              <a:rPr sz="2800" b="1"/>
              <a:t>Core Ideas </a:t>
            </a:r>
            <a:r>
              <a:rPr lang="en-US" sz="2800" b="1"/>
              <a:t>of Simone de Beauvoir</a:t>
            </a:r>
            <a:endParaRPr sz="2800" b="1"/>
          </a:p>
          <a:p>
            <a:pPr algn="just">
              <a:buFont typeface="Arial" panose="020B0604020202020204"/>
              <a:buChar char="•"/>
            </a:pPr>
            <a:r>
              <a:rPr sz="2800"/>
              <a:t>“One is not born, but becomes, a woman.” Gender is not simply biological destiny; it is socially constructed through norms, expectations, and cultural conditioning. This insight laid the groundwork for the later sex/gender distinction in feminist theory.</a:t>
            </a:r>
            <a:endParaRPr sz="2800"/>
          </a:p>
          <a:p>
            <a:pPr algn="just">
              <a:buFont typeface="Arial" panose="020B0604020202020204"/>
              <a:buChar char="•"/>
            </a:pPr>
            <a:endParaRPr sz="2800"/>
          </a:p>
          <a:p>
            <a:pPr algn="just">
              <a:buFont typeface="Arial" panose="020B0604020202020204"/>
              <a:buChar char="•"/>
            </a:pPr>
            <a:r>
              <a:rPr sz="2800"/>
              <a:t>Woman as “Other.” In Western thought, the male is treated as the norm or standard of humanity, while woman is defined in relation to man—as secondary or “other.” For example, “man” is often used to mean “human,” while “woman” is marked as deviation.</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938020" y="800100"/>
            <a:ext cx="5267325" cy="5257800"/>
          </a:xfrm>
          <a:prstGeom prst="rect">
            <a:avLst/>
          </a:prstGeom>
        </p:spPr>
      </p:pic>
      <p:sp>
        <p:nvSpPr>
          <p:cNvPr id="5" name="Text Box 4"/>
          <p:cNvSpPr txBox="1"/>
          <p:nvPr/>
        </p:nvSpPr>
        <p:spPr>
          <a:xfrm>
            <a:off x="1938020" y="260668"/>
            <a:ext cx="5080000" cy="337185"/>
          </a:xfrm>
          <a:prstGeom prst="rect">
            <a:avLst/>
          </a:prstGeom>
        </p:spPr>
        <p:txBody>
          <a:bodyPr>
            <a:spAutoFit/>
          </a:bodyPr>
          <a:p>
            <a:r>
              <a:rPr sz="1600"/>
              <a:t>KATE MILLETT (BORN 1934)</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83895" y="908685"/>
            <a:ext cx="8001000" cy="4831080"/>
          </a:xfrm>
          <a:prstGeom prst="rect">
            <a:avLst/>
          </a:prstGeom>
        </p:spPr>
        <p:txBody>
          <a:bodyPr wrap="square">
            <a:spAutoFit/>
          </a:bodyPr>
          <a:p>
            <a:pPr algn="just"/>
            <a:r>
              <a:rPr sz="2800"/>
              <a:t>A US feminist writer, political activist and artist, Millett developed a comprehensive critique of patriarchy in Western society and culture that had a profound impact on radical feminism. In Sexual Politics (1970), Millett analysed the work of male writers, from D. H. Lawrence to Norman Mailer, highlighting their use of sex to degrade and undermine women. In her view, such literature reflects deeply patriarchal attitudes that pervade culture and society at large, providing evidence that patriarchy is a historical and social constant</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98195" y="2557780"/>
            <a:ext cx="7400290" cy="3046095"/>
          </a:xfrm>
          <a:prstGeom prst="rect">
            <a:avLst/>
          </a:prstGeom>
          <a:noFill/>
        </p:spPr>
        <p:txBody>
          <a:bodyPr wrap="square" rtlCol="0">
            <a:spAutoFit/>
          </a:bodyPr>
          <a:p>
            <a:pPr algn="just"/>
            <a:r>
              <a:rPr lang="en-US" sz="3200"/>
              <a:t>Core Themes of Feminist Political Theory: </a:t>
            </a:r>
            <a:r>
              <a:rPr lang="en-US" altLang="en-US" sz="3200"/>
              <a:t> </a:t>
            </a:r>
            <a:endParaRPr lang="en-US" altLang="en-US" sz="3200"/>
          </a:p>
          <a:p>
            <a:pPr marL="457200" indent="-457200" algn="just">
              <a:buFont typeface="Wingdings" panose="05000000000000000000" charset="0"/>
              <a:buChar char="q"/>
            </a:pPr>
            <a:r>
              <a:rPr lang="en-US" altLang="en-US" sz="3200"/>
              <a:t>Redefining ‘the political’</a:t>
            </a:r>
            <a:endParaRPr lang="en-US" altLang="en-US" sz="3200"/>
          </a:p>
          <a:p>
            <a:pPr marL="457200" indent="-457200" algn="just">
              <a:buFont typeface="Wingdings" panose="05000000000000000000" charset="0"/>
              <a:buChar char="q"/>
            </a:pPr>
            <a:r>
              <a:rPr lang="en-US" altLang="en-US" sz="3200"/>
              <a:t>• sex and gender</a:t>
            </a:r>
            <a:endParaRPr lang="en-US" altLang="en-US" sz="3200"/>
          </a:p>
          <a:p>
            <a:pPr marL="457200" indent="-457200" algn="just">
              <a:buFont typeface="Wingdings" panose="05000000000000000000" charset="0"/>
              <a:buChar char="q"/>
            </a:pPr>
            <a:r>
              <a:rPr lang="en-US" altLang="en-US" sz="3200"/>
              <a:t>• patriarchy</a:t>
            </a:r>
            <a:endParaRPr lang="en-US" altLang="en-US" sz="3200"/>
          </a:p>
          <a:p>
            <a:pPr marL="457200" indent="-457200" algn="just">
              <a:buFont typeface="Wingdings" panose="05000000000000000000" charset="0"/>
              <a:buChar char="q"/>
            </a:pPr>
            <a:r>
              <a:rPr lang="en-US" altLang="en-US" sz="3200"/>
              <a:t>• equality and difference</a:t>
            </a:r>
            <a:endParaRPr lang="en-US" altLang="en-US" sz="3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539750" y="332740"/>
            <a:ext cx="7814945" cy="521970"/>
          </a:xfrm>
          <a:prstGeom prst="rect">
            <a:avLst/>
          </a:prstGeom>
        </p:spPr>
        <p:txBody>
          <a:bodyPr wrap="square">
            <a:spAutoFit/>
          </a:bodyPr>
          <a:p>
            <a:pPr algn="ctr"/>
            <a:r>
              <a:rPr sz="2800" b="1"/>
              <a:t>Redefining “the Political”</a:t>
            </a:r>
            <a:endParaRPr sz="2800" b="1"/>
          </a:p>
        </p:txBody>
      </p:sp>
      <p:sp>
        <p:nvSpPr>
          <p:cNvPr id="5" name="Text Box 4"/>
          <p:cNvSpPr txBox="1"/>
          <p:nvPr/>
        </p:nvSpPr>
        <p:spPr>
          <a:xfrm>
            <a:off x="467360" y="1124585"/>
            <a:ext cx="8249920" cy="5006975"/>
          </a:xfrm>
          <a:prstGeom prst="rect">
            <a:avLst/>
          </a:prstGeom>
        </p:spPr>
        <p:txBody>
          <a:bodyPr wrap="square">
            <a:spAutoFit/>
          </a:bodyPr>
          <a:p>
            <a:pPr>
              <a:spcAft>
                <a:spcPct val="60000"/>
              </a:spcAft>
            </a:pPr>
            <a:r>
              <a:rPr sz="2200" b="1"/>
              <a:t> Politics Exists Wherever Power Exists</a:t>
            </a:r>
            <a:endParaRPr sz="2200" b="1"/>
          </a:p>
          <a:p>
            <a:pPr>
              <a:spcAft>
                <a:spcPct val="60000"/>
              </a:spcAft>
            </a:pPr>
            <a:r>
              <a:rPr sz="1600"/>
              <a:t> Politics, they argue, is not limited to the state—it exists wherever power-structured relationships operate.</a:t>
            </a:r>
            <a:endParaRPr sz="1600"/>
          </a:p>
          <a:p>
            <a:r>
              <a:rPr sz="1600"/>
              <a:t>Following Kate Millett, politics can be understood as relationships in which one group exercises power over another.</a:t>
            </a:r>
            <a:endParaRPr sz="1600"/>
          </a:p>
          <a:p>
            <a:r>
              <a:rPr sz="1600"/>
              <a:t>This means politics operates in:</a:t>
            </a:r>
            <a:endParaRPr sz="1600"/>
          </a:p>
          <a:p>
            <a:endParaRPr sz="1600"/>
          </a:p>
          <a:p>
            <a:pPr>
              <a:buFont typeface="Arial" panose="020B0604020202020204"/>
              <a:buChar char="•"/>
            </a:pPr>
            <a:r>
              <a:rPr sz="1600"/>
              <a:t>Workplaces (employer vs employee)</a:t>
            </a:r>
            <a:endParaRPr sz="1600"/>
          </a:p>
          <a:p>
            <a:pPr>
              <a:buFont typeface="Arial" panose="020B0604020202020204"/>
              <a:buChar char="•"/>
            </a:pPr>
            <a:endParaRPr sz="1600"/>
          </a:p>
          <a:p>
            <a:pPr>
              <a:buFont typeface="Arial" panose="020B0604020202020204"/>
              <a:buChar char="•"/>
            </a:pPr>
            <a:r>
              <a:rPr sz="1600"/>
              <a:t>Families (husband vs wife; distribution of housework)</a:t>
            </a:r>
            <a:endParaRPr sz="1600"/>
          </a:p>
          <a:p>
            <a:pPr>
              <a:buFont typeface="Arial" panose="020B0604020202020204"/>
              <a:buChar char="•"/>
            </a:pPr>
            <a:endParaRPr sz="1600"/>
          </a:p>
          <a:p>
            <a:pPr>
              <a:buFont typeface="Arial" panose="020B0604020202020204"/>
              <a:buChar char="•"/>
            </a:pPr>
            <a:r>
              <a:rPr sz="1600"/>
              <a:t>Sexual relationships</a:t>
            </a:r>
            <a:endParaRPr sz="1600"/>
          </a:p>
          <a:p>
            <a:pPr>
              <a:buFont typeface="Arial" panose="020B0604020202020204"/>
              <a:buChar char="•"/>
            </a:pPr>
            <a:endParaRPr sz="1600"/>
          </a:p>
          <a:p>
            <a:pPr>
              <a:buFont typeface="Arial" panose="020B0604020202020204"/>
              <a:buChar char="•"/>
            </a:pPr>
            <a:r>
              <a:rPr sz="1600"/>
              <a:t>Parenting structures</a:t>
            </a:r>
            <a:endParaRPr sz="1600"/>
          </a:p>
          <a:p>
            <a:pPr>
              <a:buFont typeface="Arial" panose="020B0604020202020204"/>
              <a:buChar char="•"/>
            </a:pPr>
            <a:endParaRPr sz="1600"/>
          </a:p>
          <a:p>
            <a:pPr>
              <a:buFont typeface="Arial" panose="020B0604020202020204"/>
              <a:buChar char="•"/>
            </a:pPr>
            <a:r>
              <a:rPr sz="1600"/>
              <a:t>Cultural norms about masculinity and femininity</a:t>
            </a:r>
            <a:endParaRPr sz="1600"/>
          </a:p>
          <a:p>
            <a:r>
              <a:rPr sz="1600"/>
              <a:t>Thus, the slogan </a:t>
            </a:r>
            <a:r>
              <a:rPr sz="1600" b="1"/>
              <a:t>“the personal is political”</a:t>
            </a:r>
            <a:r>
              <a:rPr sz="1600"/>
              <a:t> expresses the idea that everyday life reflects systems of power.</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67360" y="260985"/>
            <a:ext cx="8433435" cy="6248400"/>
          </a:xfrm>
          <a:prstGeom prst="rect">
            <a:avLst/>
          </a:prstGeom>
        </p:spPr>
        <p:txBody>
          <a:bodyPr wrap="square">
            <a:spAutoFit/>
          </a:bodyPr>
          <a:p>
            <a:pPr>
              <a:spcAft>
                <a:spcPct val="60000"/>
              </a:spcAft>
            </a:pPr>
            <a:r>
              <a:rPr sz="2400" b="1"/>
              <a:t>Why This Redefinition Matters</a:t>
            </a:r>
            <a:endParaRPr sz="2400" b="1"/>
          </a:p>
          <a:p>
            <a:r>
              <a:rPr sz="2400"/>
              <a:t>Sexual inequality persisted because:</a:t>
            </a:r>
            <a:endParaRPr sz="2400"/>
          </a:p>
          <a:p>
            <a:endParaRPr sz="2400"/>
          </a:p>
          <a:p>
            <a:pPr>
              <a:buFont typeface="Arial" panose="020B0604020202020204"/>
              <a:buChar char="•"/>
            </a:pPr>
            <a:r>
              <a:rPr sz="2400"/>
              <a:t>Domestic labour was labelled “natural.”</a:t>
            </a:r>
            <a:endParaRPr sz="2400"/>
          </a:p>
          <a:p>
            <a:pPr>
              <a:buFont typeface="Arial" panose="020B0604020202020204"/>
              <a:buChar char="•"/>
            </a:pPr>
            <a:endParaRPr sz="2400"/>
          </a:p>
          <a:p>
            <a:pPr>
              <a:buFont typeface="Arial" panose="020B0604020202020204"/>
              <a:buChar char="•"/>
            </a:pPr>
            <a:r>
              <a:rPr sz="2400"/>
              <a:t>Women’s caregiving role was treated as biological destiny.</a:t>
            </a:r>
            <a:endParaRPr sz="2400"/>
          </a:p>
          <a:p>
            <a:pPr>
              <a:buFont typeface="Arial" panose="020B0604020202020204"/>
              <a:buChar char="•"/>
            </a:pPr>
            <a:endParaRPr sz="2400"/>
          </a:p>
          <a:p>
            <a:pPr>
              <a:buFont typeface="Arial" panose="020B0604020202020204"/>
              <a:buChar char="•"/>
            </a:pPr>
            <a:r>
              <a:rPr sz="2400"/>
              <a:t>Household inequality was dismissed as private choice.</a:t>
            </a:r>
            <a:endParaRPr sz="2400"/>
          </a:p>
          <a:p>
            <a:r>
              <a:rPr sz="2400" b="1"/>
              <a:t>By redefining politics, feminism:</a:t>
            </a:r>
            <a:endParaRPr sz="2400" b="1"/>
          </a:p>
          <a:p>
            <a:endParaRPr sz="2400"/>
          </a:p>
          <a:p>
            <a:pPr>
              <a:buFont typeface="Arial" panose="020B0604020202020204"/>
              <a:buChar char="•"/>
            </a:pPr>
            <a:r>
              <a:rPr sz="2400"/>
              <a:t>Makes domestic labour a political issue.</a:t>
            </a:r>
            <a:endParaRPr sz="2400"/>
          </a:p>
          <a:p>
            <a:pPr>
              <a:buFont typeface="Arial" panose="020B0604020202020204"/>
              <a:buChar char="•"/>
            </a:pPr>
            <a:endParaRPr sz="2400"/>
          </a:p>
          <a:p>
            <a:pPr>
              <a:buFont typeface="Arial" panose="020B0604020202020204"/>
              <a:buChar char="•"/>
            </a:pPr>
            <a:r>
              <a:rPr sz="2400"/>
              <a:t>Treats marital rape or domestic violence as public concerns.</a:t>
            </a:r>
            <a:endParaRPr sz="2400"/>
          </a:p>
          <a:p>
            <a:pPr>
              <a:buFont typeface="Arial" panose="020B0604020202020204"/>
              <a:buChar char="•"/>
            </a:pPr>
            <a:endParaRPr sz="2400"/>
          </a:p>
          <a:p>
            <a:pPr>
              <a:buFont typeface="Arial" panose="020B0604020202020204"/>
              <a:buChar char="•"/>
            </a:pPr>
            <a:r>
              <a:rPr sz="2400"/>
              <a:t>Frames childcare and reproductive rights as matters of justice.</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73990" y="404495"/>
            <a:ext cx="8576945" cy="1446530"/>
          </a:xfrm>
          <a:prstGeom prst="rect">
            <a:avLst/>
          </a:prstGeom>
        </p:spPr>
        <p:txBody>
          <a:bodyPr wrap="square">
            <a:spAutoFit/>
          </a:bodyPr>
          <a:p>
            <a:pPr>
              <a:spcAft>
                <a:spcPct val="60000"/>
              </a:spcAft>
            </a:pPr>
            <a:r>
              <a:rPr sz="2400" b="1"/>
              <a:t>🔹 Equality and Difference </a:t>
            </a:r>
            <a:endParaRPr sz="2400" b="1"/>
          </a:p>
          <a:p>
            <a:r>
              <a:rPr sz="2400"/>
              <a:t>Although feminism seeks to end women’s oppression, there is deep disagreement about what liberation means.</a:t>
            </a:r>
            <a:endParaRPr sz="2400"/>
          </a:p>
        </p:txBody>
      </p:sp>
      <p:sp>
        <p:nvSpPr>
          <p:cNvPr id="5" name="Text Box 4"/>
          <p:cNvSpPr txBox="1"/>
          <p:nvPr/>
        </p:nvSpPr>
        <p:spPr>
          <a:xfrm>
            <a:off x="323850" y="1746250"/>
            <a:ext cx="8017510" cy="4770755"/>
          </a:xfrm>
          <a:prstGeom prst="rect">
            <a:avLst/>
          </a:prstGeom>
        </p:spPr>
        <p:txBody>
          <a:bodyPr wrap="square">
            <a:spAutoFit/>
          </a:bodyPr>
          <a:p>
            <a:pPr>
              <a:spcAft>
                <a:spcPct val="60000"/>
              </a:spcAft>
            </a:pPr>
            <a:r>
              <a:rPr sz="2400" b="1"/>
              <a:t>1. Equality Feminism</a:t>
            </a:r>
            <a:endParaRPr sz="2400" b="1"/>
          </a:p>
          <a:p>
            <a:r>
              <a:rPr sz="2400"/>
              <a:t>Equality feminism argues that women should be treated the same as men.</a:t>
            </a:r>
            <a:endParaRPr sz="2400"/>
          </a:p>
          <a:p>
            <a:r>
              <a:rPr sz="2400"/>
              <a:t>Different versions:</a:t>
            </a:r>
            <a:endParaRPr sz="2400"/>
          </a:p>
          <a:p>
            <a:r>
              <a:rPr sz="2400" b="1"/>
              <a:t>Liberal feminism</a:t>
            </a:r>
            <a:endParaRPr sz="2400" b="1"/>
          </a:p>
          <a:p>
            <a:endParaRPr sz="2400"/>
          </a:p>
          <a:p>
            <a:pPr>
              <a:buFont typeface="Arial" panose="020B0604020202020204"/>
              <a:buChar char="•"/>
            </a:pPr>
            <a:r>
              <a:rPr sz="2400"/>
              <a:t>Focus: legal equality.</a:t>
            </a:r>
            <a:endParaRPr sz="2400"/>
          </a:p>
          <a:p>
            <a:pPr>
              <a:buFont typeface="Arial" panose="020B0604020202020204"/>
              <a:buChar char="•"/>
            </a:pPr>
            <a:endParaRPr sz="2400"/>
          </a:p>
          <a:p>
            <a:pPr>
              <a:buFont typeface="Arial" panose="020B0604020202020204"/>
              <a:buChar char="•"/>
            </a:pPr>
            <a:r>
              <a:rPr sz="2400"/>
              <a:t>Equal rights, anti-discrimination laws, political representation.</a:t>
            </a:r>
            <a:endParaRPr sz="2400"/>
          </a:p>
          <a:p>
            <a:pPr>
              <a:buFont typeface="Arial" panose="020B0604020202020204"/>
              <a:buChar char="•"/>
            </a:pPr>
            <a:endParaRPr sz="2400"/>
          </a:p>
          <a:p>
            <a:pPr>
              <a:buFont typeface="Arial" panose="020B0604020202020204"/>
              <a:buChar char="•"/>
            </a:pPr>
            <a:r>
              <a:rPr sz="2400"/>
              <a:t>Example: equal pay legislation.</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84505" y="797560"/>
            <a:ext cx="8341995" cy="5631180"/>
          </a:xfrm>
          <a:prstGeom prst="rect">
            <a:avLst/>
          </a:prstGeom>
        </p:spPr>
        <p:txBody>
          <a:bodyPr wrap="square">
            <a:spAutoFit/>
          </a:bodyPr>
          <a:p>
            <a:r>
              <a:rPr sz="2000" b="1"/>
              <a:t>Socialist feminism</a:t>
            </a:r>
            <a:endParaRPr sz="2000" b="1"/>
          </a:p>
          <a:p>
            <a:endParaRPr sz="2000"/>
          </a:p>
          <a:p>
            <a:pPr>
              <a:buFont typeface="Arial" panose="020B0604020202020204"/>
              <a:buChar char="•"/>
            </a:pPr>
            <a:r>
              <a:rPr sz="2000"/>
              <a:t>Focus: economic equality.</a:t>
            </a:r>
            <a:endParaRPr sz="2000"/>
          </a:p>
          <a:p>
            <a:pPr>
              <a:buFont typeface="Arial" panose="020B0604020202020204"/>
              <a:buChar char="•"/>
            </a:pPr>
            <a:endParaRPr sz="2000"/>
          </a:p>
          <a:p>
            <a:pPr>
              <a:buFont typeface="Arial" panose="020B0604020202020204"/>
              <a:buChar char="•"/>
            </a:pPr>
            <a:r>
              <a:rPr sz="2000"/>
              <a:t>Address wage gaps, ownership of wealth, unpaid domestic labour.</a:t>
            </a:r>
            <a:endParaRPr sz="2000"/>
          </a:p>
          <a:p>
            <a:pPr>
              <a:buFont typeface="Arial" panose="020B0604020202020204"/>
              <a:buChar char="•"/>
            </a:pPr>
            <a:endParaRPr sz="2000"/>
          </a:p>
          <a:p>
            <a:pPr>
              <a:buFont typeface="Arial" panose="020B0604020202020204"/>
              <a:buChar char="•"/>
            </a:pPr>
            <a:r>
              <a:rPr sz="2000"/>
              <a:t>Equal rights are meaningless without equal access to resources.</a:t>
            </a:r>
            <a:endParaRPr sz="2000"/>
          </a:p>
          <a:p>
            <a:r>
              <a:rPr sz="2000" b="1"/>
              <a:t>Radical feminism</a:t>
            </a:r>
            <a:endParaRPr sz="2000" b="1"/>
          </a:p>
          <a:p>
            <a:endParaRPr sz="2000"/>
          </a:p>
          <a:p>
            <a:pPr>
              <a:buFont typeface="Arial" panose="020B0604020202020204"/>
              <a:buChar char="•"/>
            </a:pPr>
            <a:r>
              <a:rPr sz="2000"/>
              <a:t>Focus: equality in personal life.</a:t>
            </a:r>
            <a:endParaRPr sz="2000"/>
          </a:p>
          <a:p>
            <a:pPr>
              <a:buFont typeface="Arial" panose="020B0604020202020204"/>
              <a:buChar char="•"/>
            </a:pPr>
            <a:endParaRPr sz="2000"/>
          </a:p>
          <a:p>
            <a:pPr>
              <a:buFont typeface="Arial" panose="020B0604020202020204"/>
              <a:buChar char="•"/>
            </a:pPr>
            <a:r>
              <a:rPr sz="2000"/>
              <a:t>Shared domestic labour.</a:t>
            </a:r>
            <a:endParaRPr sz="2000"/>
          </a:p>
          <a:p>
            <a:pPr>
              <a:buFont typeface="Arial" panose="020B0604020202020204"/>
              <a:buChar char="•"/>
            </a:pPr>
            <a:endParaRPr sz="2000"/>
          </a:p>
          <a:p>
            <a:pPr>
              <a:buFont typeface="Arial" panose="020B0604020202020204"/>
              <a:buChar char="•"/>
            </a:pPr>
            <a:r>
              <a:rPr sz="2000"/>
              <a:t>Bodily autonomy.</a:t>
            </a:r>
            <a:endParaRPr sz="2000"/>
          </a:p>
          <a:p>
            <a:pPr>
              <a:buFont typeface="Arial" panose="020B0604020202020204"/>
              <a:buChar char="•"/>
            </a:pPr>
            <a:endParaRPr sz="2000"/>
          </a:p>
          <a:p>
            <a:pPr>
              <a:buFont typeface="Arial" panose="020B0604020202020204"/>
              <a:buChar char="•"/>
            </a:pPr>
            <a:r>
              <a:rPr sz="2000"/>
              <a:t>Sexual freedom.</a:t>
            </a:r>
            <a:endParaRPr sz="2000"/>
          </a:p>
          <a:p>
            <a:r>
              <a:rPr sz="2000"/>
              <a:t>In all these, “difference” is seen as a source of subordination.</a:t>
            </a:r>
            <a:endParaRPr sz="2000"/>
          </a:p>
          <a:p>
            <a:r>
              <a:rPr sz="2000"/>
              <a:t> Liberation means removing gender-based hierarchy.</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539750" y="332740"/>
            <a:ext cx="8279130" cy="5529580"/>
          </a:xfrm>
          <a:prstGeom prst="rect">
            <a:avLst/>
          </a:prstGeom>
        </p:spPr>
        <p:txBody>
          <a:bodyPr wrap="square">
            <a:spAutoFit/>
          </a:bodyPr>
          <a:p>
            <a:pPr>
              <a:spcAft>
                <a:spcPct val="60000"/>
              </a:spcAft>
            </a:pPr>
            <a:r>
              <a:rPr sz="2000" b="1"/>
              <a:t>2. Difference Feminism</a:t>
            </a:r>
            <a:endParaRPr sz="2000" b="1"/>
          </a:p>
          <a:p>
            <a:r>
              <a:rPr sz="2000"/>
              <a:t>Difference feminists argue that striving to be “equal to men” can imply that male standards are the norm.</a:t>
            </a:r>
            <a:endParaRPr sz="2000"/>
          </a:p>
          <a:p>
            <a:r>
              <a:rPr sz="2000"/>
              <a:t>They argue:</a:t>
            </a:r>
            <a:endParaRPr sz="2000"/>
          </a:p>
          <a:p>
            <a:endParaRPr sz="2000"/>
          </a:p>
          <a:p>
            <a:pPr>
              <a:buFont typeface="Arial" panose="020B0604020202020204"/>
              <a:buChar char="•"/>
            </a:pPr>
            <a:r>
              <a:rPr sz="2000"/>
              <a:t>Women should not aspire to be like men.</a:t>
            </a:r>
            <a:endParaRPr sz="2000"/>
          </a:p>
          <a:p>
            <a:pPr>
              <a:buFont typeface="Arial" panose="020B0604020202020204"/>
              <a:buChar char="•"/>
            </a:pPr>
            <a:endParaRPr sz="2000"/>
          </a:p>
          <a:p>
            <a:pPr>
              <a:buFont typeface="Arial" panose="020B0604020202020204"/>
              <a:buChar char="•"/>
            </a:pPr>
            <a:r>
              <a:rPr sz="2000"/>
              <a:t>Feminism should celebrate women’s distinct traits.</a:t>
            </a:r>
            <a:endParaRPr sz="2000"/>
          </a:p>
          <a:p>
            <a:pPr>
              <a:buFont typeface="Arial" panose="020B0604020202020204"/>
              <a:buChar char="•"/>
            </a:pPr>
            <a:endParaRPr sz="2000"/>
          </a:p>
          <a:p>
            <a:pPr>
              <a:buFont typeface="Arial" panose="020B0604020202020204"/>
              <a:buChar char="•"/>
            </a:pPr>
            <a:r>
              <a:rPr sz="2000"/>
              <a:t>Liberation means valuing female experience.</a:t>
            </a:r>
            <a:endParaRPr sz="2000"/>
          </a:p>
          <a:p>
            <a:r>
              <a:rPr sz="2000" b="1"/>
              <a:t>This view often includes:</a:t>
            </a:r>
            <a:endParaRPr sz="2000" b="1"/>
          </a:p>
          <a:p>
            <a:endParaRPr sz="2000"/>
          </a:p>
          <a:p>
            <a:pPr>
              <a:buFont typeface="Arial" panose="020B0604020202020204"/>
              <a:buChar char="•"/>
            </a:pPr>
            <a:r>
              <a:rPr sz="2000"/>
              <a:t>Emphasis on care, empathy, creativity.</a:t>
            </a:r>
            <a:endParaRPr sz="2000"/>
          </a:p>
          <a:p>
            <a:pPr>
              <a:buFont typeface="Arial" panose="020B0604020202020204"/>
              <a:buChar char="•"/>
            </a:pPr>
            <a:endParaRPr sz="2000"/>
          </a:p>
          <a:p>
            <a:pPr>
              <a:buFont typeface="Arial" panose="020B0604020202020204"/>
              <a:buChar char="•"/>
            </a:pPr>
            <a:r>
              <a:rPr sz="2000"/>
              <a:t>Celebration of childbirth, motherhood, sisterhood.</a:t>
            </a:r>
            <a:endParaRPr sz="2000"/>
          </a:p>
          <a:p>
            <a:pPr>
              <a:buFont typeface="Arial" panose="020B0604020202020204"/>
              <a:buChar char="•"/>
            </a:pPr>
            <a:endParaRPr sz="2000"/>
          </a:p>
          <a:p>
            <a:pPr>
              <a:buFont typeface="Arial" panose="020B0604020202020204"/>
              <a:buChar char="•"/>
            </a:pPr>
            <a:r>
              <a:rPr sz="2000"/>
              <a:t>Cultural feminism (focus on women-centred art and spaces).</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23215" y="404495"/>
            <a:ext cx="8338185" cy="6000750"/>
          </a:xfrm>
          <a:prstGeom prst="rect">
            <a:avLst/>
          </a:prstGeom>
        </p:spPr>
        <p:txBody>
          <a:bodyPr wrap="square">
            <a:spAutoFit/>
          </a:bodyPr>
          <a:p>
            <a:pPr marL="457200" indent="-457200" algn="just">
              <a:buFont typeface="Wingdings" panose="05000000000000000000" charset="0"/>
              <a:buChar char="q"/>
            </a:pPr>
            <a:r>
              <a:rPr sz="3200"/>
              <a:t>Feminism as theory: a critical framework analysing oppression. In one sense, feminism is a theoretical perspective that identifies and critiques systems of sexism and patriarchy, explaining how social, political, and economic institutions reproduce gender hierarchy (e.g., analysing how law, media, or family structures privilege male authority). In academic philosophy, this dimension is often emphasised, with practice treated as the application of theoretical insights.</a:t>
            </a:r>
            <a:endParaRPr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539750" y="476885"/>
            <a:ext cx="8237855" cy="4831080"/>
          </a:xfrm>
          <a:prstGeom prst="rect">
            <a:avLst/>
          </a:prstGeom>
        </p:spPr>
        <p:txBody>
          <a:bodyPr wrap="square">
            <a:spAutoFit/>
          </a:bodyPr>
          <a:p>
            <a:pPr algn="just"/>
            <a:r>
              <a:rPr sz="2800"/>
              <a:t>Difference feminism sometimes draws on essentialist ideas:</a:t>
            </a:r>
            <a:endParaRPr sz="2800"/>
          </a:p>
          <a:p>
            <a:pPr algn="just"/>
            <a:endParaRPr sz="2800"/>
          </a:p>
          <a:p>
            <a:pPr algn="just">
              <a:buFont typeface="Arial" panose="020B0604020202020204"/>
              <a:buChar char="•"/>
            </a:pPr>
            <a:r>
              <a:rPr sz="2800"/>
              <a:t>That biological or psycho-biological differences between sexes are real and meaningful.</a:t>
            </a:r>
            <a:endParaRPr sz="2800"/>
          </a:p>
          <a:p>
            <a:pPr algn="just">
              <a:buFont typeface="Arial" panose="020B0604020202020204"/>
              <a:buChar char="•"/>
            </a:pPr>
            <a:endParaRPr sz="2800"/>
          </a:p>
          <a:p>
            <a:pPr algn="just">
              <a:buFont typeface="Arial" panose="020B0604020202020204"/>
              <a:buChar char="•"/>
            </a:pPr>
            <a:r>
              <a:rPr sz="2800"/>
              <a:t>That aggression may be more typical of male culture.</a:t>
            </a:r>
            <a:endParaRPr sz="2800"/>
          </a:p>
          <a:p>
            <a:pPr algn="just">
              <a:buFont typeface="Arial" panose="020B0604020202020204"/>
              <a:buChar char="•"/>
            </a:pPr>
            <a:endParaRPr sz="2800"/>
          </a:p>
          <a:p>
            <a:pPr algn="just">
              <a:buFont typeface="Arial" panose="020B0604020202020204"/>
              <a:buChar char="•"/>
            </a:pPr>
            <a:r>
              <a:rPr sz="2800"/>
              <a:t>That cooperation and empathy may be strengths of female culture.</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95605" y="332423"/>
            <a:ext cx="5080000" cy="460375"/>
          </a:xfrm>
          <a:prstGeom prst="rect">
            <a:avLst/>
          </a:prstGeom>
        </p:spPr>
        <p:txBody>
          <a:bodyPr>
            <a:spAutoFit/>
          </a:bodyPr>
          <a:p>
            <a:r>
              <a:rPr sz="2400"/>
              <a:t>Thus the debate becomes:</a:t>
            </a:r>
            <a:endParaRPr sz="2400"/>
          </a:p>
        </p:txBody>
      </p:sp>
      <p:graphicFrame>
        <p:nvGraphicFramePr>
          <p:cNvPr id="5" name="Table 4"/>
          <p:cNvGraphicFramePr/>
          <p:nvPr/>
        </p:nvGraphicFramePr>
        <p:xfrm>
          <a:off x="611505" y="1628775"/>
          <a:ext cx="7863840" cy="0"/>
        </p:xfrm>
        <a:graphic>
          <a:graphicData uri="http://schemas.openxmlformats.org/drawingml/2006/table">
            <a:tbl>
              <a:tblPr/>
              <a:tblGrid>
                <a:gridCol w="3931920"/>
                <a:gridCol w="3931920"/>
              </a:tblGrid>
              <a:tr h="0">
                <a:tc>
                  <a:txBody>
                    <a:bodyPr/>
                    <a:p>
                      <a:r>
                        <a:rPr sz="2800" b="1"/>
                        <a:t>Equality Feminism</a:t>
                      </a:r>
                      <a:endParaRPr sz="2800" b="1"/>
                    </a:p>
                  </a:txBody>
                  <a:tcPr marL="0" marR="0" marT="0" marB="0" anchor="ctr" anchorCtr="0">
                    <a:lnL>
                      <a:noFill/>
                    </a:lnL>
                    <a:lnR>
                      <a:noFill/>
                    </a:lnR>
                    <a:lnT>
                      <a:noFill/>
                    </a:lnT>
                    <a:lnB>
                      <a:noFill/>
                    </a:lnB>
                    <a:noFill/>
                  </a:tcPr>
                </a:tc>
                <a:tc>
                  <a:txBody>
                    <a:bodyPr/>
                    <a:p>
                      <a:r>
                        <a:rPr sz="2800" b="1"/>
                        <a:t>Difference Feminism</a:t>
                      </a:r>
                      <a:endParaRPr sz="2800" b="1"/>
                    </a:p>
                  </a:txBody>
                  <a:tcPr marL="0" marR="0" marT="0" marB="0" anchor="ctr" anchorCtr="0">
                    <a:lnL>
                      <a:noFill/>
                    </a:lnL>
                    <a:lnR>
                      <a:noFill/>
                    </a:lnR>
                    <a:lnT>
                      <a:noFill/>
                    </a:lnT>
                    <a:lnB>
                      <a:noFill/>
                    </a:lnB>
                    <a:noFill/>
                  </a:tcPr>
                </a:tc>
              </a:tr>
              <a:tr h="0">
                <a:tc>
                  <a:txBody>
                    <a:bodyPr/>
                    <a:p>
                      <a:r>
                        <a:rPr sz="2800"/>
                        <a:t>Abolish difference</a:t>
                      </a:r>
                      <a:endParaRPr sz="2800"/>
                    </a:p>
                  </a:txBody>
                  <a:tcPr marL="0" marR="0" marT="0" marB="0" anchor="ctr" anchorCtr="0">
                    <a:lnL>
                      <a:noFill/>
                    </a:lnL>
                    <a:lnR>
                      <a:noFill/>
                    </a:lnR>
                    <a:lnT>
                      <a:noFill/>
                    </a:lnT>
                    <a:lnB>
                      <a:noFill/>
                    </a:lnB>
                    <a:noFill/>
                  </a:tcPr>
                </a:tc>
                <a:tc>
                  <a:txBody>
                    <a:bodyPr/>
                    <a:p>
                      <a:r>
                        <a:rPr sz="2800"/>
                        <a:t>Celebrate difference</a:t>
                      </a:r>
                      <a:endParaRPr sz="2800"/>
                    </a:p>
                  </a:txBody>
                  <a:tcPr marL="0" marR="0" marT="0" marB="0" anchor="ctr" anchorCtr="0">
                    <a:lnL>
                      <a:noFill/>
                    </a:lnL>
                    <a:lnR>
                      <a:noFill/>
                    </a:lnR>
                    <a:lnT>
                      <a:noFill/>
                    </a:lnT>
                    <a:lnB>
                      <a:noFill/>
                    </a:lnB>
                    <a:noFill/>
                  </a:tcPr>
                </a:tc>
              </a:tr>
              <a:tr h="0">
                <a:tc>
                  <a:txBody>
                    <a:bodyPr/>
                    <a:p>
                      <a:r>
                        <a:rPr sz="2800"/>
                        <a:t>Gender equality</a:t>
                      </a:r>
                      <a:endParaRPr sz="2800"/>
                    </a:p>
                  </a:txBody>
                  <a:tcPr marL="0" marR="0" marT="0" marB="0" anchor="ctr" anchorCtr="0">
                    <a:lnL>
                      <a:noFill/>
                    </a:lnL>
                    <a:lnR>
                      <a:noFill/>
                    </a:lnR>
                    <a:lnT>
                      <a:noFill/>
                    </a:lnT>
                    <a:lnB>
                      <a:noFill/>
                    </a:lnB>
                    <a:noFill/>
                  </a:tcPr>
                </a:tc>
                <a:tc>
                  <a:txBody>
                    <a:bodyPr/>
                    <a:p>
                      <a:r>
                        <a:rPr sz="2800"/>
                        <a:t>Women’s identity</a:t>
                      </a:r>
                      <a:endParaRPr sz="2800"/>
                    </a:p>
                  </a:txBody>
                  <a:tcPr marL="0" marR="0" marT="0" marB="0" anchor="ctr" anchorCtr="0">
                    <a:lnL>
                      <a:noFill/>
                    </a:lnL>
                    <a:lnR>
                      <a:noFill/>
                    </a:lnR>
                    <a:lnT>
                      <a:noFill/>
                    </a:lnT>
                    <a:lnB>
                      <a:noFill/>
                    </a:lnB>
                    <a:noFill/>
                  </a:tcPr>
                </a:tc>
              </a:tr>
              <a:tr h="0">
                <a:tc>
                  <a:txBody>
                    <a:bodyPr/>
                    <a:p>
                      <a:r>
                        <a:rPr sz="2800"/>
                        <a:t>Personhood</a:t>
                      </a:r>
                      <a:endParaRPr sz="2800"/>
                    </a:p>
                  </a:txBody>
                  <a:tcPr marL="0" marR="0" marT="0" marB="0" anchor="ctr" anchorCtr="0">
                    <a:lnL>
                      <a:noFill/>
                    </a:lnL>
                    <a:lnR>
                      <a:noFill/>
                    </a:lnR>
                    <a:lnT>
                      <a:noFill/>
                    </a:lnT>
                    <a:lnB>
                      <a:noFill/>
                    </a:lnB>
                    <a:noFill/>
                  </a:tcPr>
                </a:tc>
                <a:tc>
                  <a:txBody>
                    <a:bodyPr/>
                    <a:p>
                      <a:r>
                        <a:rPr sz="2800"/>
                        <a:t>Sisterhood</a:t>
                      </a:r>
                      <a:endParaRPr sz="2800"/>
                    </a:p>
                  </a:txBody>
                  <a:tcPr marL="0" marR="0" marT="0" marB="0" anchor="ctr" anchorCtr="0">
                    <a:lnL>
                      <a:noFill/>
                    </a:lnL>
                    <a:lnR>
                      <a:noFill/>
                    </a:lnR>
                    <a:lnT>
                      <a:noFill/>
                    </a:lnT>
                    <a:lnB>
                      <a:noFill/>
                    </a:lnB>
                    <a:noFill/>
                  </a:tcPr>
                </a:tc>
              </a:tr>
              <a:tr h="0">
                <a:tc>
                  <a:txBody>
                    <a:bodyPr/>
                    <a:p>
                      <a:r>
                        <a:rPr sz="2800"/>
                        <a:t>Pro-human</a:t>
                      </a:r>
                      <a:endParaRPr sz="2800"/>
                    </a:p>
                  </a:txBody>
                  <a:tcPr marL="0" marR="0" marT="0" marB="0" anchor="ctr" anchorCtr="0">
                    <a:lnL>
                      <a:noFill/>
                    </a:lnL>
                    <a:lnR>
                      <a:noFill/>
                    </a:lnR>
                    <a:lnT>
                      <a:noFill/>
                    </a:lnT>
                    <a:lnB>
                      <a:noFill/>
                    </a:lnB>
                    <a:noFill/>
                  </a:tcPr>
                </a:tc>
                <a:tc>
                  <a:txBody>
                    <a:bodyPr/>
                    <a:p>
                      <a:r>
                        <a:rPr sz="2800"/>
                        <a:t>Pro-woman</a:t>
                      </a:r>
                      <a:endParaRPr sz="2800"/>
                    </a:p>
                  </a:txBody>
                  <a:tcPr marL="0" marR="0" marT="0" marB="0" anchor="ctr" anchorCtr="0">
                    <a:lnL>
                      <a:noFill/>
                    </a:lnL>
                    <a:lnR>
                      <a:noFill/>
                    </a:lnR>
                    <a:lnT>
                      <a:noFill/>
                    </a:lnT>
                    <a:lnB>
                      <a:noFill/>
                    </a:lnB>
                    <a:noFill/>
                  </a:tcPr>
                </a:tc>
              </a:tr>
              <a:tr h="0">
                <a:tc>
                  <a:txBody>
                    <a:bodyPr/>
                    <a:p>
                      <a:r>
                        <a:rPr sz="2800"/>
                        <a:t>Transcend biology</a:t>
                      </a:r>
                      <a:endParaRPr sz="2800"/>
                    </a:p>
                  </a:txBody>
                  <a:tcPr marL="0" marR="0" marT="0" marB="0" anchor="ctr" anchorCtr="0">
                    <a:lnL>
                      <a:noFill/>
                    </a:lnL>
                    <a:lnR>
                      <a:noFill/>
                    </a:lnR>
                    <a:lnT>
                      <a:noFill/>
                    </a:lnT>
                    <a:lnB>
                      <a:noFill/>
                    </a:lnB>
                    <a:noFill/>
                  </a:tcPr>
                </a:tc>
                <a:tc>
                  <a:txBody>
                    <a:bodyPr/>
                    <a:p>
                      <a:r>
                        <a:rPr sz="2800"/>
                        <a:t>Embrace biology</a:t>
                      </a:r>
                      <a:endParaRPr sz="2800"/>
                    </a:p>
                  </a:txBody>
                  <a:tcPr marL="0" marR="0" marT="0" marB="0" anchor="ctr" anchorCtr="0">
                    <a:lnL>
                      <a:noFill/>
                    </a:lnL>
                    <a:lnR>
                      <a:noFill/>
                    </a:lnR>
                    <a:lnT>
                      <a:noFill/>
                    </a:lnT>
                    <a:lnB>
                      <a:noFill/>
                    </a:lnB>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29565" y="332740"/>
            <a:ext cx="8434070" cy="5692775"/>
          </a:xfrm>
          <a:prstGeom prst="rect">
            <a:avLst/>
          </a:prstGeom>
        </p:spPr>
        <p:txBody>
          <a:bodyPr wrap="square">
            <a:spAutoFit/>
          </a:bodyPr>
          <a:p>
            <a:pPr marL="457200" indent="-457200" algn="just">
              <a:buFont typeface="Wingdings" panose="05000000000000000000" charset="0"/>
              <a:buChar char="q"/>
            </a:pPr>
            <a:r>
              <a:rPr sz="2800"/>
              <a:t>Feminism as practice: a lived struggle for liberation. Feminism is not only an intellectual critique but also an active movement that seeks to transform unjust social realities through activism, collective action, and everyday resistance (for example, campaigns against workplace harassment or movements for reproductive rights). </a:t>
            </a:r>
            <a:endParaRPr sz="2800"/>
          </a:p>
          <a:p>
            <a:pPr marL="457200" indent="-457200" algn="just">
              <a:buFont typeface="Wingdings" panose="05000000000000000000" charset="0"/>
              <a:buChar char="q"/>
            </a:pPr>
            <a:r>
              <a:rPr lang="en-US" sz="2800"/>
              <a:t>B</a:t>
            </a:r>
            <a:r>
              <a:rPr sz="2800"/>
              <a:t>ell hooks defines feminism as “a movement to end sexism and sexist oppression” and as a liberation movement, foregrounding its practical and transformative character (hooks, 2000a; 2000b).</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83895" y="404495"/>
            <a:ext cx="7678420" cy="6492875"/>
          </a:xfrm>
          <a:prstGeom prst="rect">
            <a:avLst/>
          </a:prstGeom>
        </p:spPr>
        <p:txBody>
          <a:bodyPr wrap="square">
            <a:spAutoFit/>
          </a:bodyPr>
          <a:p>
            <a:pPr marL="285750" indent="-285750" algn="just">
              <a:buFont typeface="Wingdings" panose="05000000000000000000" charset="0"/>
              <a:buChar char="q"/>
            </a:pPr>
            <a:r>
              <a:rPr sz="3200"/>
              <a:t>Theory and practice in feminism are interconnected, not opposed. The debate is not simply about choosing theory over practice, but about recognising that feminist theory shapes activism, and activism in turn reshapes theory. For instance, grassroots movements often expose lived injustices that generate new theoretical concepts (such as intersectionality), showing that feminism is simultaneously analytical and action-oriented.</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23215" y="404495"/>
            <a:ext cx="8246745" cy="6123940"/>
          </a:xfrm>
          <a:prstGeom prst="rect">
            <a:avLst/>
          </a:prstGeom>
        </p:spPr>
        <p:txBody>
          <a:bodyPr wrap="square">
            <a:spAutoFit/>
          </a:bodyPr>
          <a:p>
            <a:pPr marL="457200" indent="-457200" algn="just">
              <a:buFont typeface="Wingdings" panose="05000000000000000000" charset="0"/>
              <a:buChar char="q"/>
            </a:pPr>
            <a:r>
              <a:rPr sz="2800"/>
              <a:t>Theory itself can be a political action. Feminism is not divided into “writing” versus “activism,” because articulating a theory can itself intervene in the world. When a feminist text exposes patriarchy, it does not merely describe injustice; it challenges norms, reshapes consciousness, and mobilises readers. </a:t>
            </a:r>
            <a:endParaRPr sz="2800"/>
          </a:p>
          <a:p>
            <a:pPr marL="457200" indent="-457200" algn="just">
              <a:buFont typeface="Wingdings" panose="05000000000000000000" charset="0"/>
              <a:buChar char="q"/>
            </a:pPr>
            <a:r>
              <a:rPr sz="2800"/>
              <a:t>Andrea Dworkin explicitly framed her book Woman Hating as a revolutionary act rather than detached scholarship, insisting that writing is part of a broader process of social transformation (Dworkin, 1974). Here, theory functions performatively—it aims to produce change, not just interpretation.</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95605" y="260985"/>
            <a:ext cx="8280400" cy="6554470"/>
          </a:xfrm>
          <a:prstGeom prst="rect">
            <a:avLst/>
          </a:prstGeom>
        </p:spPr>
        <p:txBody>
          <a:bodyPr wrap="square">
            <a:spAutoFit/>
          </a:bodyPr>
          <a:p>
            <a:pPr marL="457200" indent="-457200" algn="just">
              <a:buFont typeface="Wingdings" panose="05000000000000000000" charset="0"/>
              <a:buChar char="q"/>
            </a:pPr>
            <a:r>
              <a:rPr sz="2800"/>
              <a:t>Action itself communicates ideas and arguments. Conversely, activism is not “mute” physical behaviour; it carries meaning and makes claims about justice and power. When women strike for equal pay or chain themselves to public buildings to protest exclusion, they are expressing an argument about rights and inequality through embodied action. </a:t>
            </a:r>
            <a:endParaRPr sz="2800"/>
          </a:p>
          <a:p>
            <a:pPr marL="457200" indent="-457200" algn="just">
              <a:buFont typeface="Wingdings" panose="05000000000000000000" charset="0"/>
              <a:buChar char="q"/>
            </a:pPr>
            <a:r>
              <a:rPr sz="2800"/>
              <a:t>Catharine MacKinnon captures this fusion succinctly in the phrase “Speech acts. Acts speak,” highlighting that both language and political acts generate social meaning. Thus, theory and practice are mutually expressive: writing can be activism, and activism can be theoretical intervention.</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58445" y="332740"/>
            <a:ext cx="8627745" cy="5692775"/>
          </a:xfrm>
          <a:prstGeom prst="rect">
            <a:avLst/>
          </a:prstGeom>
        </p:spPr>
        <p:txBody>
          <a:bodyPr wrap="square">
            <a:spAutoFit/>
          </a:bodyPr>
          <a:p>
            <a:pPr algn="just"/>
            <a:r>
              <a:rPr sz="2800" b="1"/>
              <a:t>Core ideological foundation of feminism.</a:t>
            </a:r>
            <a:r>
              <a:rPr sz="2800"/>
              <a:t> Feminism rests on two fundamental claims</a:t>
            </a:r>
            <a:r>
              <a:rPr sz="2800" b="1"/>
              <a:t>: first, </a:t>
            </a:r>
            <a:r>
              <a:rPr sz="2800"/>
              <a:t>that women are systematically disadvantaged because of their gender; </a:t>
            </a:r>
            <a:r>
              <a:rPr sz="2800" b="1"/>
              <a:t>and second</a:t>
            </a:r>
            <a:r>
              <a:rPr sz="2800"/>
              <a:t>, that this disadvantage is neither natural nor inevitable but can and should be dismantled. Feminists thus interpret relations between men and women as political—structured by power, privilege, and subordination—rather than merely biological or private. By doing so, they challenged what political theorists describe as a “mobilization of bias,” whereby traditional male-dominated political thought ignored women’s exclusion and normalised male privilege.</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23850" y="332740"/>
            <a:ext cx="8446770" cy="6492875"/>
          </a:xfrm>
          <a:prstGeom prst="rect">
            <a:avLst/>
          </a:prstGeom>
        </p:spPr>
        <p:txBody>
          <a:bodyPr wrap="square">
            <a:spAutoFit/>
          </a:bodyPr>
          <a:p>
            <a:pPr algn="just"/>
            <a:r>
              <a:rPr sz="3200" b="1"/>
              <a:t>Diversity within feminist goals and movements. </a:t>
            </a:r>
            <a:r>
              <a:rPr sz="3200"/>
              <a:t>Despite shared foundational beliefs, feminism is not monolithic. The women’s movement has pursued varied objectives, from securing voting rights (e.g., campaigns associated with figures like </a:t>
            </a:r>
            <a:endParaRPr sz="3200"/>
          </a:p>
          <a:p>
            <a:pPr algn="just"/>
            <a:r>
              <a:rPr sz="3200"/>
              <a:t>Emmeline Pankhurst) to advocating reproductive rights, combating sexual harassment, and increasing women’s representation in leadership roles. These goals reflect different strategies—reformist inclusion within existing systems versus structural transformation.</a:t>
            </a:r>
            <a:endParaRPr sz="320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11966</Words>
  <Application>WPS Presentation</Application>
  <PresentationFormat/>
  <Paragraphs>226</Paragraphs>
  <Slides>31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vt:lpstr>
      <vt:lpstr>SimSun</vt:lpstr>
      <vt:lpstr>Wingdings</vt:lpstr>
      <vt:lpstr>Wingdings</vt:lpstr>
      <vt:lpstr>Microsoft YaHei</vt:lpstr>
      <vt:lpstr>Arial Unicode MS</vt:lpstr>
      <vt:lpstr>Calibri</vt:lpstr>
      <vt:lpstr>Arial</vt:lpstr>
      <vt:lpstr>Default Design</vt:lpstr>
      <vt:lpstr>Concept of Feminism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Feminism</dc:title>
  <dc:creator>ASUS</dc:creator>
  <cp:lastModifiedBy>WPS_1743332713</cp:lastModifiedBy>
  <cp:revision>4</cp:revision>
  <dcterms:created xsi:type="dcterms:W3CDTF">2026-02-22T15:54:00Z</dcterms:created>
  <dcterms:modified xsi:type="dcterms:W3CDTF">2026-03-07T04:44:03Z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1033-12.2.0.23196</vt:lpwstr>
  </property>
  <property fmtid="{D5CDD505-2E9C-101B-9397-08002B2CF9AE}" pid="3" name="ICV">
    <vt:lpwstr>AA8998BAE53E4E31A1BCC7E31462AE49_13</vt:lpwstr>
  </property>
</Properties>
</file>