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2" userDrawn="1">
          <p15:clr>
            <a:srgbClr val="A4A3A4"/>
          </p15:clr>
        </p15:guide>
        <p15:guide id="2" pos="3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42"/>
        <p:guide pos="37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sym typeface="+mn-ea"/>
              </a:rPr>
              <a:t>Modern Approaches to the Study of Comparative Politics</a:t>
            </a:r>
            <a:endParaRPr lang="en-US" b="1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300">
                <a:solidFill>
                  <a:schemeClr val="bg1"/>
                </a:solidFill>
                <a:sym typeface="+mn-ea"/>
              </a:rPr>
              <a:t>Designed by </a:t>
            </a:r>
            <a:r>
              <a:rPr lang="en-US" sz="2300" b="1">
                <a:solidFill>
                  <a:schemeClr val="bg1"/>
                </a:solidFill>
                <a:sym typeface="+mn-ea"/>
              </a:rPr>
              <a:t>Dr. Parismita Bhagawati, Asst. Professor, Dept. of Political Science, </a:t>
            </a:r>
            <a:endParaRPr lang="en-US" sz="2300" b="1">
              <a:solidFill>
                <a:schemeClr val="bg1"/>
              </a:solidFill>
              <a:sym typeface="+mn-ea"/>
            </a:endParaRPr>
          </a:p>
          <a:p>
            <a:r>
              <a:rPr lang="en-US" sz="2300" b="1">
                <a:solidFill>
                  <a:schemeClr val="bg1"/>
                </a:solidFill>
                <a:sym typeface="+mn-ea"/>
              </a:rPr>
              <a:t>Pandu College, Guwahati, Assam.</a:t>
            </a:r>
            <a:endParaRPr lang="en-US" sz="2300" b="1">
              <a:solidFill>
                <a:schemeClr val="bg1"/>
              </a:solidFill>
              <a:sym typeface="+mn-ea"/>
            </a:endParaRPr>
          </a:p>
          <a:p>
            <a:r>
              <a:rPr lang="en-US" sz="2300" b="1">
                <a:solidFill>
                  <a:schemeClr val="bg1"/>
                </a:solidFill>
                <a:sym typeface="+mn-ea"/>
              </a:rPr>
              <a:t>(as digital teaching material for </a:t>
            </a:r>
            <a:r>
              <a:rPr lang="en-US" altLang="en-US" sz="2300" b="1">
                <a:solidFill>
                  <a:schemeClr val="bg1"/>
                </a:solidFill>
                <a:sym typeface="+mn-ea"/>
              </a:rPr>
              <a:t>Semester: 4th Semester (PG)</a:t>
            </a:r>
            <a:endParaRPr lang="en-US" altLang="en-US" sz="2300" b="1">
              <a:solidFill>
                <a:schemeClr val="bg1"/>
              </a:solidFill>
              <a:sym typeface="+mn-ea"/>
            </a:endParaRPr>
          </a:p>
          <a:p>
            <a:r>
              <a:rPr lang="en-US" altLang="en-US" sz="2300" b="1">
                <a:solidFill>
                  <a:schemeClr val="bg1"/>
                </a:solidFill>
                <a:sym typeface="+mn-ea"/>
              </a:rPr>
              <a:t>Course No. POL4016 </a:t>
            </a:r>
            <a:endParaRPr lang="en-US" altLang="en-US" sz="2300" b="1">
              <a:solidFill>
                <a:schemeClr val="bg1"/>
              </a:solidFill>
              <a:sym typeface="+mn-ea"/>
            </a:endParaRPr>
          </a:p>
          <a:p>
            <a:r>
              <a:rPr lang="en-US" altLang="en-US" sz="2300" b="1">
                <a:solidFill>
                  <a:schemeClr val="bg1"/>
                </a:solidFill>
                <a:sym typeface="+mn-ea"/>
              </a:rPr>
              <a:t>Comparative Political Analysis;  Unit I)</a:t>
            </a:r>
            <a:endParaRPr lang="en-US" altLang="en-US" sz="2300" b="1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89865" y="154940"/>
            <a:ext cx="11634470" cy="5375910"/>
          </a:xfrm>
          <a:prstGeom prst="rect">
            <a:avLst/>
          </a:prstGeom>
        </p:spPr>
        <p:txBody>
          <a:bodyPr wrap="square">
            <a:spAutoFit/>
          </a:bodyPr>
          <a:p>
            <a:pPr marL="457200" indent="-457200">
              <a:spcAft>
                <a:spcPct val="60000"/>
              </a:spcAft>
              <a:buFont typeface="Wingdings" panose="05000000000000000000" charset="0"/>
              <a:buChar char="q"/>
            </a:pPr>
            <a:r>
              <a:rPr sz="3200" b="1"/>
              <a:t>From Political Structures to Political Systems</a:t>
            </a:r>
            <a:endParaRPr sz="3200" b="1"/>
          </a:p>
          <a:p>
            <a:r>
              <a:rPr sz="3200"/>
              <a:t>Traditional approaches emphasized:</a:t>
            </a:r>
            <a:endParaRPr sz="3200"/>
          </a:p>
          <a:p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Legislature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Executive</a:t>
            </a:r>
            <a:endParaRPr sz="3200"/>
          </a:p>
          <a:p>
            <a:pPr>
              <a:buFont typeface="Arial" panose="020B0604020202020204"/>
              <a:buChar char="•"/>
            </a:pPr>
            <a:endParaRPr sz="3200"/>
          </a:p>
          <a:p>
            <a:pPr>
              <a:buFont typeface="Arial" panose="020B0604020202020204"/>
              <a:buChar char="•"/>
            </a:pPr>
            <a:r>
              <a:rPr sz="3200"/>
              <a:t>Judiciary</a:t>
            </a:r>
            <a:endParaRPr sz="3200"/>
          </a:p>
          <a:p>
            <a:r>
              <a:rPr sz="3200" b="1"/>
              <a:t>Modern approaches focus instead on the political system as a whole.</a:t>
            </a:r>
            <a:endParaRPr sz="32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58750" y="153670"/>
            <a:ext cx="11833225" cy="636968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400"/>
              <a:t>A political system includes: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Political institutions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Political culture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Political socialization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Interest groups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Political parties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Public opinion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Decision-making processes</a:t>
            </a:r>
            <a:endParaRPr sz="2400"/>
          </a:p>
          <a:p>
            <a:r>
              <a:rPr sz="2400"/>
              <a:t>The assumption here is:</a:t>
            </a:r>
            <a:endParaRPr sz="2400"/>
          </a:p>
          <a:p>
            <a:r>
              <a:rPr sz="2400"/>
              <a:t>Studying institutions alone gives only a partial understanding of politics.</a:t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37795" y="139065"/>
            <a:ext cx="11728450" cy="664019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spcAft>
                <a:spcPct val="60000"/>
              </a:spcAft>
              <a:buFont typeface="Wingdings" panose="05000000000000000000" charset="0"/>
              <a:buChar char="q"/>
            </a:pPr>
            <a:r>
              <a:rPr sz="2400" b="1"/>
              <a:t>Integration of Theory and Research</a:t>
            </a:r>
            <a:endParaRPr sz="2400" b="1"/>
          </a:p>
          <a:p>
            <a:r>
              <a:rPr sz="2400"/>
              <a:t>Modern approaches emphasize the relationship between: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Theory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Research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Practice</a:t>
            </a:r>
            <a:endParaRPr sz="2400"/>
          </a:p>
          <a:p>
            <a:r>
              <a:rPr sz="2400"/>
              <a:t>The process works in two directions: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 b="1"/>
              <a:t>Theory guides research (hypothesis formation).</a:t>
            </a:r>
            <a:endParaRPr sz="2400" b="1"/>
          </a:p>
          <a:p>
            <a:pPr>
              <a:buFont typeface="Arial" panose="020B0604020202020204"/>
              <a:buChar char="•"/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 b="1"/>
              <a:t>Research refines or modifies theory.</a:t>
            </a:r>
            <a:endParaRPr sz="2400" b="1"/>
          </a:p>
          <a:p>
            <a:r>
              <a:rPr sz="2400">
                <a:solidFill>
                  <a:schemeClr val="accent1">
                    <a:lumMod val="75000"/>
                  </a:schemeClr>
                </a:solidFill>
              </a:rPr>
              <a:t>This establishes a continuous cycle:</a:t>
            </a:r>
            <a:endParaRPr sz="2400">
              <a:solidFill>
                <a:schemeClr val="accent1">
                  <a:lumMod val="75000"/>
                </a:schemeClr>
              </a:solidFill>
            </a:endParaRPr>
          </a:p>
          <a:p>
            <a:r>
              <a:rPr sz="2400">
                <a:solidFill>
                  <a:schemeClr val="accent1">
                    <a:lumMod val="75000"/>
                  </a:schemeClr>
                </a:solidFill>
              </a:rPr>
              <a:t>Observation → Hypothesis → Testing → Theory Building → Re-testing</a:t>
            </a:r>
            <a:endParaRPr sz="2400">
              <a:solidFill>
                <a:schemeClr val="accent1">
                  <a:lumMod val="75000"/>
                </a:schemeClr>
              </a:solidFill>
            </a:endParaRPr>
          </a:p>
          <a:p>
            <a:r>
              <a:rPr sz="2400"/>
              <a:t>Comparative Politics becomes a process of generating middle-range theories rather than merely describing constitutional forms.</a:t>
            </a:r>
            <a:endParaRPr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37160" y="135255"/>
            <a:ext cx="11696700" cy="590105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spcAft>
                <a:spcPct val="60000"/>
              </a:spcAft>
              <a:buFont typeface="Wingdings" panose="05000000000000000000" charset="0"/>
              <a:buChar char="q"/>
            </a:pPr>
            <a:r>
              <a:rPr sz="2400" b="1"/>
              <a:t> Interdisciplinary Orientation</a:t>
            </a:r>
            <a:endParaRPr sz="2400" b="1"/>
          </a:p>
          <a:p>
            <a:r>
              <a:rPr sz="2400"/>
              <a:t>Modern approaches reject rigid boundaries between social sciences.</a:t>
            </a:r>
            <a:endParaRPr sz="2400"/>
          </a:p>
          <a:p>
            <a:r>
              <a:rPr sz="2400"/>
              <a:t>They incorporate insights from: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Sociology (social structure, stratification)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Economics (development, inequality)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Anthropology (culture)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Psychology (political behavior)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Statistics (data analysis)</a:t>
            </a:r>
            <a:endParaRPr sz="2400"/>
          </a:p>
          <a:p>
            <a:r>
              <a:rPr sz="2400"/>
              <a:t>The assumption is:</a:t>
            </a:r>
            <a:endParaRPr sz="2400"/>
          </a:p>
          <a:p>
            <a:r>
              <a:rPr sz="2400"/>
              <a:t>Political behavior cannot be understood in isolation from social and economic contexts.</a:t>
            </a:r>
            <a:endParaRPr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16205" y="90170"/>
            <a:ext cx="11843385" cy="616394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spcAft>
                <a:spcPct val="60000"/>
              </a:spcAft>
              <a:buFont typeface="Wingdings" panose="05000000000000000000" charset="0"/>
              <a:buChar char="q"/>
            </a:pPr>
            <a:r>
              <a:rPr sz="2000" b="1"/>
              <a:t> Emphasis on Political Process and Functions</a:t>
            </a:r>
            <a:endParaRPr sz="2000" b="1"/>
          </a:p>
          <a:p>
            <a:r>
              <a:rPr sz="2000"/>
              <a:t>Traditional approaches focused on formal powers.</a:t>
            </a:r>
            <a:endParaRPr sz="2000"/>
          </a:p>
          <a:p>
            <a:r>
              <a:rPr sz="2000"/>
              <a:t>Modern approaches ask: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How does power actually operate?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How are decisions really made?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How do informal networks influence governance?</a:t>
            </a:r>
            <a:endParaRPr sz="2000"/>
          </a:p>
          <a:p>
            <a:r>
              <a:rPr sz="2000"/>
              <a:t>They emphasize: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 b="1"/>
              <a:t>Political participation</a:t>
            </a:r>
            <a:endParaRPr sz="2000" b="1"/>
          </a:p>
          <a:p>
            <a:pPr>
              <a:buFont typeface="Arial" panose="020B0604020202020204"/>
              <a:buChar char="•"/>
            </a:pPr>
            <a:endParaRPr sz="2000" b="1"/>
          </a:p>
          <a:p>
            <a:pPr>
              <a:buFont typeface="Arial" panose="020B0604020202020204"/>
              <a:buChar char="•"/>
            </a:pPr>
            <a:r>
              <a:rPr sz="2000" b="1"/>
              <a:t>Elite recruitment</a:t>
            </a:r>
            <a:endParaRPr sz="2000" b="1"/>
          </a:p>
          <a:p>
            <a:pPr>
              <a:buFont typeface="Arial" panose="020B0604020202020204"/>
              <a:buChar char="•"/>
            </a:pPr>
            <a:endParaRPr sz="2000" b="1"/>
          </a:p>
          <a:p>
            <a:pPr>
              <a:buFont typeface="Arial" panose="020B0604020202020204"/>
              <a:buChar char="•"/>
            </a:pPr>
            <a:r>
              <a:rPr sz="2000" b="1"/>
              <a:t>Political communication</a:t>
            </a:r>
            <a:endParaRPr sz="2000" b="1"/>
          </a:p>
          <a:p>
            <a:pPr>
              <a:buFont typeface="Arial" panose="020B0604020202020204"/>
              <a:buChar char="•"/>
            </a:pPr>
            <a:endParaRPr sz="2000" b="1"/>
          </a:p>
          <a:p>
            <a:pPr>
              <a:buFont typeface="Arial" panose="020B0604020202020204"/>
              <a:buChar char="•"/>
            </a:pPr>
            <a:r>
              <a:rPr sz="2000" b="1"/>
              <a:t>Interest articulation and aggregation</a:t>
            </a:r>
            <a:endParaRPr sz="2000" b="1"/>
          </a:p>
          <a:p>
            <a:r>
              <a:rPr sz="2000">
                <a:solidFill>
                  <a:schemeClr val="accent1">
                    <a:lumMod val="75000"/>
                  </a:schemeClr>
                </a:solidFill>
              </a:rPr>
              <a:t>Thus, politics is studied as an ongoing process, not just as institutional arrangement.</a:t>
            </a:r>
            <a:endParaRPr sz="200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47955" y="121285"/>
            <a:ext cx="11770360" cy="590105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spcAft>
                <a:spcPct val="60000"/>
              </a:spcAft>
              <a:buFont typeface="Wingdings" panose="05000000000000000000" charset="0"/>
              <a:buChar char="q"/>
            </a:pPr>
            <a:r>
              <a:rPr sz="2400" b="1"/>
              <a:t>Scientific Method and Use of Techniques</a:t>
            </a:r>
            <a:endParaRPr sz="2400" b="1"/>
          </a:p>
          <a:p>
            <a:r>
              <a:rPr sz="2400"/>
              <a:t>Modern approaches stress methodological sophistication.</a:t>
            </a:r>
            <a:endParaRPr sz="2400"/>
          </a:p>
          <a:p>
            <a:r>
              <a:rPr sz="2400"/>
              <a:t>They rely on: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Quantitative analysis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Survey research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Statistical modeling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Comparative datasets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Field research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Behavioral studies</a:t>
            </a:r>
            <a:endParaRPr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381125" y="1031875"/>
            <a:ext cx="9909175" cy="396938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800"/>
              <a:t>The aim is:</a:t>
            </a:r>
            <a:endParaRPr sz="2800"/>
          </a:p>
          <a:p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Greater precision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Replicable research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Data-driven conclusions</a:t>
            </a:r>
            <a:endParaRPr sz="2800"/>
          </a:p>
          <a:p>
            <a:r>
              <a:rPr sz="2800" b="1">
                <a:solidFill>
                  <a:schemeClr val="accent1">
                    <a:lumMod val="75000"/>
                  </a:schemeClr>
                </a:solidFill>
              </a:rPr>
              <a:t>Political Science becomes increasingly methodological and empirical.</a:t>
            </a:r>
            <a:endParaRPr sz="2800" b="1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241935" y="158750"/>
            <a:ext cx="11770360" cy="6438900"/>
          </a:xfrm>
          <a:prstGeom prst="rect">
            <a:avLst/>
          </a:prstGeom>
        </p:spPr>
        <p:txBody>
          <a:bodyPr wrap="square">
            <a:spAutoFit/>
          </a:bodyPr>
          <a:p>
            <a:pPr marL="457200" indent="-457200">
              <a:spcAft>
                <a:spcPct val="60000"/>
              </a:spcAft>
              <a:buFont typeface="Wingdings" panose="05000000000000000000" charset="0"/>
              <a:buChar char="q"/>
            </a:pPr>
            <a:r>
              <a:rPr sz="2800" b="1"/>
              <a:t>Global and Comparative Scope</a:t>
            </a:r>
            <a:endParaRPr sz="2800" b="1"/>
          </a:p>
          <a:p>
            <a:r>
              <a:rPr sz="2800"/>
              <a:t>Traditional studies were largely Western-centric.</a:t>
            </a:r>
            <a:endParaRPr sz="2800"/>
          </a:p>
          <a:p>
            <a:r>
              <a:rPr sz="2800"/>
              <a:t>Modern approaches extend analysis to:</a:t>
            </a:r>
            <a:endParaRPr sz="2800"/>
          </a:p>
          <a:p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Asia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Africa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Latin America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Post-colonial societies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Developing nations</a:t>
            </a:r>
            <a:endParaRPr sz="2800"/>
          </a:p>
          <a:p>
            <a:r>
              <a:rPr sz="2800" b="1">
                <a:solidFill>
                  <a:schemeClr val="accent1">
                    <a:lumMod val="75000"/>
                  </a:schemeClr>
                </a:solidFill>
              </a:rPr>
              <a:t>Comparative Politics becomes genuinely comparative.</a:t>
            </a:r>
            <a:endParaRPr sz="2800" b="1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283845" y="204470"/>
            <a:ext cx="11363325" cy="5532120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spcAft>
                <a:spcPct val="60000"/>
              </a:spcAft>
              <a:buFont typeface="Wingdings" panose="05000000000000000000" charset="0"/>
              <a:buChar char="q"/>
            </a:pPr>
            <a:r>
              <a:rPr sz="2400" b="1"/>
              <a:t>Dynamic and Development-Oriented Perspective</a:t>
            </a:r>
            <a:endParaRPr sz="2400" b="1"/>
          </a:p>
          <a:p>
            <a:r>
              <a:rPr sz="2400"/>
              <a:t>Modern approaches recognize that political systems evolve.</a:t>
            </a:r>
            <a:endParaRPr sz="2400"/>
          </a:p>
          <a:p>
            <a:r>
              <a:rPr sz="2400"/>
              <a:t>They study: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Political development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Modernization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Democratization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Political instability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Nation-building</a:t>
            </a:r>
            <a:endParaRPr sz="2400"/>
          </a:p>
          <a:p>
            <a:r>
              <a:rPr sz="2400" b="1">
                <a:solidFill>
                  <a:schemeClr val="accent1">
                    <a:lumMod val="75000"/>
                  </a:schemeClr>
                </a:solidFill>
              </a:rPr>
              <a:t>Politics is understood as dynamic and transformative rather than static and institutional</a:t>
            </a:r>
            <a:r>
              <a:rPr sz="2400"/>
              <a:t>.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214755" y="3260725"/>
            <a:ext cx="9877425" cy="64516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600"/>
              <a:t> Modern Approaches to Comparative Politics</a:t>
            </a:r>
            <a:endParaRPr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35305" y="3260725"/>
            <a:ext cx="11142980" cy="64516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3600" b="1"/>
              <a:t>Context: Why Did Modern Approaches Emerge?</a:t>
            </a:r>
            <a:endParaRPr sz="36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06045" y="83185"/>
            <a:ext cx="11802110" cy="6369685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sz="2400"/>
              <a:t>Modern approaches to Comparative Politics emerged as a response to the limitations of traditional approaches.</a:t>
            </a:r>
            <a:endParaRPr sz="2400"/>
          </a:p>
          <a:p>
            <a:pPr algn="just"/>
            <a:r>
              <a:rPr sz="2400" b="1"/>
              <a:t>As summarized by Roy C. Macridis, traditional approaches were</a:t>
            </a:r>
            <a:r>
              <a:rPr sz="2400"/>
              <a:t>:</a:t>
            </a:r>
            <a:endParaRPr sz="2400"/>
          </a:p>
          <a:p>
            <a:pPr algn="just"/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Non-comparative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Descriptive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Parochial (Western-centric)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Static</a:t>
            </a:r>
            <a:endParaRPr sz="2400"/>
          </a:p>
          <a:p>
            <a:pPr algn="just">
              <a:buFont typeface="Arial" panose="020B0604020202020204"/>
              <a:buChar char="•"/>
            </a:pPr>
            <a:endParaRPr sz="2400"/>
          </a:p>
          <a:p>
            <a:pPr algn="just">
              <a:buFont typeface="Arial" panose="020B0604020202020204"/>
              <a:buChar char="•"/>
            </a:pPr>
            <a:r>
              <a:rPr sz="2400"/>
              <a:t>Monographic</a:t>
            </a:r>
            <a:endParaRPr sz="2400"/>
          </a:p>
          <a:p>
            <a:pPr algn="just"/>
            <a:r>
              <a:rPr sz="2400"/>
              <a:t>They focused mainly on formal institutions and constitutional texts without explaining how political systems actually functioned.</a:t>
            </a:r>
            <a:endParaRPr sz="2400"/>
          </a:p>
          <a:p>
            <a:pPr algn="just"/>
            <a:r>
              <a:rPr sz="2400"/>
              <a:t>The shift toward modern approaches was described by </a:t>
            </a:r>
            <a:r>
              <a:rPr sz="2400" b="1"/>
              <a:t>Sidney Verba as a “revolution in comparative politics.”</a:t>
            </a:r>
            <a:endParaRPr sz="24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016000" y="305435"/>
            <a:ext cx="10265410" cy="624713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4000" b="1"/>
              <a:t>According to Verba</a:t>
            </a:r>
            <a:r>
              <a:rPr sz="4000"/>
              <a:t>, this revolution required scholars to:</a:t>
            </a:r>
            <a:endParaRPr sz="4000"/>
          </a:p>
          <a:p>
            <a:endParaRPr sz="4000"/>
          </a:p>
          <a:p>
            <a:pPr>
              <a:buFont typeface="Arial" panose="020B0604020202020204"/>
              <a:buChar char="•"/>
            </a:pPr>
            <a:r>
              <a:rPr sz="4000"/>
              <a:t>Move beyond description to theory</a:t>
            </a:r>
            <a:endParaRPr sz="4000"/>
          </a:p>
          <a:p>
            <a:pPr>
              <a:buFont typeface="Arial" panose="020B0604020202020204"/>
              <a:buChar char="•"/>
            </a:pPr>
            <a:endParaRPr sz="4000"/>
          </a:p>
          <a:p>
            <a:pPr>
              <a:buFont typeface="Arial" panose="020B0604020202020204"/>
              <a:buChar char="•"/>
            </a:pPr>
            <a:r>
              <a:rPr sz="4000"/>
              <a:t>Move beyond formal institutions to political processes</a:t>
            </a:r>
            <a:endParaRPr sz="4000"/>
          </a:p>
          <a:p>
            <a:pPr>
              <a:buFont typeface="Arial" panose="020B0604020202020204"/>
              <a:buChar char="•"/>
            </a:pPr>
            <a:endParaRPr sz="4000"/>
          </a:p>
          <a:p>
            <a:pPr>
              <a:buFont typeface="Arial" panose="020B0604020202020204"/>
              <a:buChar char="•"/>
            </a:pPr>
            <a:r>
              <a:rPr sz="4000"/>
              <a:t>Move beyond Western Europe to Asia, Africa, and Latin Americ</a:t>
            </a:r>
            <a:r>
              <a:rPr lang="en-US" sz="4000"/>
              <a:t>a</a:t>
            </a:r>
            <a:endParaRPr lang="en-US" sz="4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13715" y="382905"/>
            <a:ext cx="10965815" cy="600075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sz="3200"/>
              <a:t>Similarly, </a:t>
            </a:r>
            <a:r>
              <a:rPr sz="3200" b="1"/>
              <a:t>Gabriel Almond and G. Bingham Powell </a:t>
            </a:r>
            <a:r>
              <a:rPr sz="3200"/>
              <a:t>described this transformation as a search for:</a:t>
            </a:r>
            <a:endParaRPr sz="3200"/>
          </a:p>
          <a:p>
            <a:pPr algn="just"/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/>
              <a:t>Comprehensive scope</a:t>
            </a:r>
            <a:endParaRPr sz="3200"/>
          </a:p>
          <a:p>
            <a:pPr algn="just">
              <a:buFont typeface="Arial" panose="020B0604020202020204"/>
              <a:buChar char="•"/>
            </a:pP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/>
              <a:t>Realism</a:t>
            </a:r>
            <a:endParaRPr sz="3200"/>
          </a:p>
          <a:p>
            <a:pPr algn="just">
              <a:buFont typeface="Arial" panose="020B0604020202020204"/>
              <a:buChar char="•"/>
            </a:pP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/>
              <a:t>Precision</a:t>
            </a:r>
            <a:endParaRPr sz="3200"/>
          </a:p>
          <a:p>
            <a:pPr algn="just">
              <a:buFont typeface="Arial" panose="020B0604020202020204"/>
              <a:buChar char="•"/>
            </a:pP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/>
              <a:t>Theoretical order</a:t>
            </a:r>
            <a:endParaRPr sz="3200"/>
          </a:p>
          <a:p>
            <a:pPr algn="just"/>
            <a:r>
              <a:rPr sz="3200"/>
              <a:t>Thus, modern approaches aim to make Comparative Politics more scientific, analytical, and globally relevant.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078865" y="3260725"/>
            <a:ext cx="10201275" cy="64516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3600" b="1"/>
              <a:t>Core Features of Modern Approaches</a:t>
            </a:r>
            <a:endParaRPr sz="36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308610" y="194945"/>
            <a:ext cx="11646535" cy="60007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algn="just">
              <a:buFont typeface="Wingdings" panose="05000000000000000000" charset="0"/>
              <a:buChar char="q"/>
            </a:pPr>
            <a:r>
              <a:rPr lang="en-US" altLang="en-US" sz="3200" b="1"/>
              <a:t>Value-Neutrality and Empiricism</a:t>
            </a:r>
            <a:endParaRPr lang="en-US" altLang="en-US" sz="3200" b="1"/>
          </a:p>
          <a:p>
            <a:pPr algn="just"/>
            <a:endParaRPr lang="en-US" altLang="en-US" sz="3200"/>
          </a:p>
          <a:p>
            <a:pPr algn="just"/>
            <a:r>
              <a:rPr lang="en-US" altLang="en-US" sz="3200"/>
              <a:t>One of the most significant features of modern approaches is their effort to be value-free.</a:t>
            </a:r>
            <a:endParaRPr lang="en-US" altLang="en-US" sz="3200"/>
          </a:p>
          <a:p>
            <a:pPr algn="just"/>
            <a:endParaRPr lang="en-US" altLang="en-US" sz="3200"/>
          </a:p>
          <a:p>
            <a:pPr algn="just"/>
            <a:r>
              <a:rPr lang="en-US" altLang="en-US" sz="3200"/>
              <a:t>Traditional political thought was often:</a:t>
            </a:r>
            <a:endParaRPr lang="en-US" altLang="en-US" sz="3200"/>
          </a:p>
          <a:p>
            <a:pPr algn="just"/>
            <a:endParaRPr lang="en-US" altLang="en-US" sz="3200" b="1"/>
          </a:p>
          <a:p>
            <a:pPr algn="just"/>
            <a:r>
              <a:rPr lang="en-US" altLang="en-US" sz="3200" b="1"/>
              <a:t>Normative (concerned with what ought to be)</a:t>
            </a:r>
            <a:endParaRPr lang="en-US" altLang="en-US" sz="3200" b="1"/>
          </a:p>
          <a:p>
            <a:pPr algn="just"/>
            <a:endParaRPr lang="en-US" altLang="en-US" sz="3200" b="1"/>
          </a:p>
          <a:p>
            <a:pPr algn="just"/>
            <a:r>
              <a:rPr lang="en-US" altLang="en-US" sz="3200" b="1"/>
              <a:t>Speculative</a:t>
            </a:r>
            <a:endParaRPr lang="en-US" altLang="en-US" sz="3200" b="1"/>
          </a:p>
          <a:p>
            <a:pPr algn="just"/>
            <a:endParaRPr lang="en-US" altLang="en-US" sz="3200" b="1"/>
          </a:p>
          <a:p>
            <a:pPr algn="just"/>
            <a:r>
              <a:rPr lang="en-US" altLang="en-US" sz="3200" b="1"/>
              <a:t>Philosophical</a:t>
            </a:r>
            <a:endParaRPr lang="en-US" sz="32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273050" y="287655"/>
            <a:ext cx="11478260" cy="636968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400"/>
              <a:t>Modern approaches shift the focus to: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 b="1"/>
              <a:t>Observable facts</a:t>
            </a:r>
            <a:endParaRPr sz="2400" b="1"/>
          </a:p>
          <a:p>
            <a:pPr>
              <a:buFont typeface="Arial" panose="020B0604020202020204"/>
              <a:buChar char="•"/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 b="1"/>
              <a:t>Measurable data</a:t>
            </a:r>
            <a:endParaRPr sz="2400" b="1"/>
          </a:p>
          <a:p>
            <a:pPr>
              <a:buFont typeface="Arial" panose="020B0604020202020204"/>
              <a:buChar char="•"/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 b="1"/>
              <a:t>Empirical verification</a:t>
            </a:r>
            <a:endParaRPr sz="2400" b="1"/>
          </a:p>
          <a:p>
            <a:pPr>
              <a:buFont typeface="Arial" panose="020B0604020202020204"/>
              <a:buChar char="•"/>
            </a:pPr>
            <a:endParaRPr sz="2400" b="1"/>
          </a:p>
          <a:p>
            <a:r>
              <a:rPr sz="2400"/>
              <a:t>This does not mean values disappear entirely, but analysis is grounded in: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 b="1"/>
              <a:t>Systematic observation</a:t>
            </a:r>
            <a:endParaRPr sz="2400" b="1"/>
          </a:p>
          <a:p>
            <a:pPr>
              <a:buFont typeface="Arial" panose="020B0604020202020204"/>
              <a:buChar char="•"/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 b="1"/>
              <a:t>Evidence-based conclusions</a:t>
            </a:r>
            <a:endParaRPr sz="2400" b="1"/>
          </a:p>
          <a:p>
            <a:pPr>
              <a:buFont typeface="Arial" panose="020B0604020202020204"/>
              <a:buChar char="•"/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 b="1"/>
              <a:t>Hypothesis testing</a:t>
            </a:r>
            <a:endParaRPr sz="2400" b="1"/>
          </a:p>
          <a:p>
            <a:pPr>
              <a:buFont typeface="Arial" panose="020B0604020202020204"/>
              <a:buChar char="•"/>
            </a:pPr>
            <a:endParaRPr sz="2400" b="1"/>
          </a:p>
          <a:p>
            <a:r>
              <a:rPr sz="2400" b="1">
                <a:solidFill>
                  <a:schemeClr val="accent1">
                    <a:lumMod val="75000"/>
                  </a:schemeClr>
                </a:solidFill>
              </a:rPr>
              <a:t>The goal is to transform Political Science into a more scientific discipline</a:t>
            </a:r>
            <a:r>
              <a:rPr sz="2400"/>
              <a:t>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4450</Words>
  <Application>WPS Presentation</Application>
  <PresentationFormat>Widescreen</PresentationFormat>
  <Paragraphs>214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Arial</vt:lpstr>
      <vt:lpstr>SimSun</vt:lpstr>
      <vt:lpstr>Wingdings</vt:lpstr>
      <vt:lpstr>Arial</vt:lpstr>
      <vt:lpstr>Wingdings</vt:lpstr>
      <vt:lpstr>Calibri Light</vt:lpstr>
      <vt:lpstr>Calibri</vt:lpstr>
      <vt:lpstr>Microsoft YaHei</vt:lpstr>
      <vt:lpstr>Arial Unicode MS</vt:lpstr>
      <vt:lpstr>Office Theme</vt:lpstr>
      <vt:lpstr>Modern Approaches to the Study of Comparative Politics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ASUS</dc:creator>
  <cp:lastModifiedBy>WPS_1743332713</cp:lastModifiedBy>
  <cp:revision>5</cp:revision>
  <dcterms:created xsi:type="dcterms:W3CDTF">2025-07-23T00:59:00Z</dcterms:created>
  <dcterms:modified xsi:type="dcterms:W3CDTF">2026-03-03T16:01:45Z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1033-12.2.0.23196</vt:lpwstr>
  </property>
</Properties>
</file>