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6" r:id="rId17"/>
    <p:sldId id="270" r:id="rId18"/>
    <p:sldId id="271" r:id="rId19"/>
    <p:sldId id="272" r:id="rId20"/>
    <p:sldId id="273" r:id="rId21"/>
    <p:sldId id="274" r:id="rId22"/>
    <p:sldId id="275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2" r:id="rId37"/>
    <p:sldId id="290" r:id="rId38"/>
    <p:sldId id="291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5" r:id="rId72"/>
    <p:sldId id="326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6" Type="http://schemas.openxmlformats.org/officeDocument/2006/relationships/tableStyles" Target="tableStyles.xml"/><Relationship Id="rId75" Type="http://schemas.openxmlformats.org/officeDocument/2006/relationships/viewProps" Target="viewProps.xml"/><Relationship Id="rId74" Type="http://schemas.openxmlformats.org/officeDocument/2006/relationships/presProps" Target="presProps.xml"/><Relationship Id="rId73" Type="http://schemas.openxmlformats.org/officeDocument/2006/relationships/slide" Target="slides/slide71.xml"/><Relationship Id="rId72" Type="http://schemas.openxmlformats.org/officeDocument/2006/relationships/slide" Target="slides/slide70.xml"/><Relationship Id="rId71" Type="http://schemas.openxmlformats.org/officeDocument/2006/relationships/slide" Target="slides/slide69.xml"/><Relationship Id="rId70" Type="http://schemas.openxmlformats.org/officeDocument/2006/relationships/slide" Target="slides/slide68.xml"/><Relationship Id="rId7" Type="http://schemas.openxmlformats.org/officeDocument/2006/relationships/slide" Target="slides/slide5.xml"/><Relationship Id="rId69" Type="http://schemas.openxmlformats.org/officeDocument/2006/relationships/slide" Target="slides/slide67.xml"/><Relationship Id="rId68" Type="http://schemas.openxmlformats.org/officeDocument/2006/relationships/slide" Target="slides/slide66.xml"/><Relationship Id="rId67" Type="http://schemas.openxmlformats.org/officeDocument/2006/relationships/slide" Target="slides/slide65.xml"/><Relationship Id="rId66" Type="http://schemas.openxmlformats.org/officeDocument/2006/relationships/slide" Target="slides/slide64.xml"/><Relationship Id="rId65" Type="http://schemas.openxmlformats.org/officeDocument/2006/relationships/slide" Target="slides/slide63.xml"/><Relationship Id="rId64" Type="http://schemas.openxmlformats.org/officeDocument/2006/relationships/slide" Target="slides/slide62.xml"/><Relationship Id="rId63" Type="http://schemas.openxmlformats.org/officeDocument/2006/relationships/slide" Target="slides/slide61.xml"/><Relationship Id="rId62" Type="http://schemas.openxmlformats.org/officeDocument/2006/relationships/slide" Target="slides/slide60.xml"/><Relationship Id="rId61" Type="http://schemas.openxmlformats.org/officeDocument/2006/relationships/slide" Target="slides/slide59.xml"/><Relationship Id="rId60" Type="http://schemas.openxmlformats.org/officeDocument/2006/relationships/slide" Target="slides/slide58.xml"/><Relationship Id="rId6" Type="http://schemas.openxmlformats.org/officeDocument/2006/relationships/slide" Target="slides/slide4.xml"/><Relationship Id="rId59" Type="http://schemas.openxmlformats.org/officeDocument/2006/relationships/slide" Target="slides/slide57.xml"/><Relationship Id="rId58" Type="http://schemas.openxmlformats.org/officeDocument/2006/relationships/slide" Target="slides/slide56.xml"/><Relationship Id="rId57" Type="http://schemas.openxmlformats.org/officeDocument/2006/relationships/slide" Target="slides/slide55.xml"/><Relationship Id="rId56" Type="http://schemas.openxmlformats.org/officeDocument/2006/relationships/slide" Target="slides/slide54.xml"/><Relationship Id="rId55" Type="http://schemas.openxmlformats.org/officeDocument/2006/relationships/slide" Target="slides/slide53.xml"/><Relationship Id="rId54" Type="http://schemas.openxmlformats.org/officeDocument/2006/relationships/slide" Target="slides/slide52.xml"/><Relationship Id="rId53" Type="http://schemas.openxmlformats.org/officeDocument/2006/relationships/slide" Target="slides/slide51.xml"/><Relationship Id="rId52" Type="http://schemas.openxmlformats.org/officeDocument/2006/relationships/slide" Target="slides/slide50.xml"/><Relationship Id="rId51" Type="http://schemas.openxmlformats.org/officeDocument/2006/relationships/slide" Target="slides/slide49.xml"/><Relationship Id="rId50" Type="http://schemas.openxmlformats.org/officeDocument/2006/relationships/slide" Target="slides/slide48.xml"/><Relationship Id="rId5" Type="http://schemas.openxmlformats.org/officeDocument/2006/relationships/slide" Target="slides/slide3.xml"/><Relationship Id="rId49" Type="http://schemas.openxmlformats.org/officeDocument/2006/relationships/slide" Target="slides/slide47.xml"/><Relationship Id="rId48" Type="http://schemas.openxmlformats.org/officeDocument/2006/relationships/slide" Target="slides/slide46.xml"/><Relationship Id="rId47" Type="http://schemas.openxmlformats.org/officeDocument/2006/relationships/slide" Target="slides/slide45.xml"/><Relationship Id="rId46" Type="http://schemas.openxmlformats.org/officeDocument/2006/relationships/slide" Target="slides/slide44.xml"/><Relationship Id="rId45" Type="http://schemas.openxmlformats.org/officeDocument/2006/relationships/slide" Target="slides/slide43.xml"/><Relationship Id="rId44" Type="http://schemas.openxmlformats.org/officeDocument/2006/relationships/slide" Target="slides/slide42.xml"/><Relationship Id="rId43" Type="http://schemas.openxmlformats.org/officeDocument/2006/relationships/slide" Target="slides/slide41.xml"/><Relationship Id="rId42" Type="http://schemas.openxmlformats.org/officeDocument/2006/relationships/slide" Target="slides/slide40.xml"/><Relationship Id="rId41" Type="http://schemas.openxmlformats.org/officeDocument/2006/relationships/slide" Target="slides/slide39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dirty="0"/>
              <a:t>Theory, institutions and comparative politics </a:t>
            </a:r>
            <a:endParaRPr lang="en-US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20000"/>
          </a:bodyPr>
          <a:lstStyle/>
          <a:p>
            <a:r>
              <a:rPr lang="en-US">
                <a:sym typeface="+mn-ea"/>
              </a:rPr>
              <a:t>Designed by </a:t>
            </a:r>
            <a:r>
              <a:rPr lang="en-US" b="1">
                <a:sym typeface="+mn-ea"/>
              </a:rPr>
              <a:t>Dr. Parismita Bhagawati</a:t>
            </a:r>
            <a:endParaRPr lang="en-US"/>
          </a:p>
          <a:p>
            <a:r>
              <a:rPr lang="en-US">
                <a:sym typeface="+mn-ea"/>
              </a:rPr>
              <a:t>(as digital teaching material for </a:t>
            </a:r>
            <a:r>
              <a:rPr lang="en-US" altLang="en-US">
                <a:sym typeface="+mn-ea"/>
              </a:rPr>
              <a:t>Semester: 4th Semester (PG)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Course No. POL4016 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Comparative Political Analysis;  Unit I)</a:t>
            </a:r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07035" y="1066165"/>
            <a:ext cx="11209020" cy="4154170"/>
          </a:xfrm>
          <a:prstGeom prst="rect">
            <a:avLst/>
          </a:prstGeom>
        </p:spPr>
        <p:txBody>
          <a:bodyPr wrap="square">
            <a:spAutoFit/>
          </a:bodyPr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sz="2400"/>
              <a:t>Comparative politics studies and compares political systems across countries in order to understand patterns, similarities, and differences, and to test whether political theories can claim broader or universal validity.</a:t>
            </a:r>
            <a:endParaRPr sz="240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sz="240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sz="2400"/>
              <a:t>It avoids two extremes: relying only on single-country case studies and relying only on highly abstract decision-making models, instead combining theory with cross-national evidence.</a:t>
            </a:r>
            <a:endParaRPr sz="240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sz="240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sz="2400"/>
              <a:t>The main concern of comparative politics is the study of institutions—such as parliaments, executives, courts, parties, and electoral systems—and how they function in different states.</a:t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08330" y="1783080"/>
            <a:ext cx="10817225" cy="3784600"/>
          </a:xfrm>
          <a:prstGeom prst="rect">
            <a:avLst/>
          </a:prstGeom>
        </p:spPr>
        <p:txBody>
          <a:bodyPr wrap="square">
            <a:spAutoFit/>
          </a:bodyPr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sz="2400"/>
              <a:t>It examines how variation in institutional design (for example, presidential vs parliamentary systems) produces different political outcomes, such as stability, policy efficiency, or accountability.</a:t>
            </a:r>
            <a:endParaRPr sz="240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sz="2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sz="2400"/>
              <a:t>Beyond description, the discipline seeks causal explanation—that is, understanding how and why institutions influence political behaviour and outcomes.</a:t>
            </a:r>
            <a:endParaRPr sz="240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sz="2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sz="2400"/>
              <a:t>The growing emphasis on institutions reflects the rise of ‘new institutionalism’, a broad intellectual movement built around the claim that institutions matter in shaping political processes.</a:t>
            </a:r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65175" y="1064895"/>
            <a:ext cx="10996295" cy="3784600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2400"/>
              <a:t>Three major approaches within new institutionalism are:</a:t>
            </a:r>
            <a:endParaRPr sz="2400"/>
          </a:p>
          <a:p>
            <a:pPr algn="just"/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 b="1"/>
              <a:t>Rational Choice Institutionalism </a:t>
            </a:r>
            <a:r>
              <a:rPr sz="2400"/>
              <a:t>(focuses on strategic, utility-maximizing actors within institutional rules),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 b="1"/>
              <a:t>Cultural Institutionalism</a:t>
            </a:r>
            <a:r>
              <a:rPr sz="2400"/>
              <a:t> (emphasizes norms, values, and shared meanings embedded in institutions),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 b="1"/>
              <a:t>Structural Institutionalism </a:t>
            </a:r>
            <a:r>
              <a:rPr sz="2400"/>
              <a:t>(highlights the broader political and socio-economic structures within which institutions operate).</a:t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86410" y="694055"/>
            <a:ext cx="11454130" cy="46037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400" b="1"/>
              <a:t>Each approach is analysed through three key analytical dimensions:</a:t>
            </a:r>
            <a:endParaRPr sz="2400" b="1"/>
          </a:p>
        </p:txBody>
      </p:sp>
      <p:sp>
        <p:nvSpPr>
          <p:cNvPr id="5" name="Text Box 4"/>
          <p:cNvSpPr txBox="1"/>
          <p:nvPr/>
        </p:nvSpPr>
        <p:spPr>
          <a:xfrm>
            <a:off x="586740" y="1273175"/>
            <a:ext cx="10558145" cy="543242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1. </a:t>
            </a:r>
            <a:r>
              <a:rPr sz="24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Ontology</a:t>
            </a:r>
            <a:endParaRPr sz="2400" b="1"/>
          </a:p>
          <a:p>
            <a:r>
              <a:rPr sz="2400"/>
              <a:t>(What assumptions are made about human actors and social reality?)</a:t>
            </a:r>
            <a:endParaRPr sz="2400"/>
          </a:p>
          <a:p>
            <a:r>
              <a:rPr sz="2400"/>
              <a:t>Ontology refers to the basic view of how humans behave and what kind of social world exists.</a:t>
            </a:r>
            <a:endParaRPr sz="2400"/>
          </a:p>
          <a:p>
            <a:pPr>
              <a:spcAft>
                <a:spcPct val="60000"/>
              </a:spcAft>
            </a:pPr>
            <a:r>
              <a:rPr sz="2400" b="1"/>
              <a:t>(A) Rational Choice Institutionalism</a:t>
            </a:r>
            <a:endParaRPr sz="2400" b="1"/>
          </a:p>
          <a:p>
            <a:pPr>
              <a:buFont typeface="Arial" panose="020B0604020202020204"/>
              <a:buChar char="•"/>
            </a:pPr>
            <a:r>
              <a:rPr sz="2400"/>
              <a:t>Assumes actors are strategic, rational, and self-interested.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Politicians want to maximize votes, power, or office benefits.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Society is seen as a space of strategic interaction governed by rules.</a:t>
            </a:r>
            <a:endParaRPr sz="2400"/>
          </a:p>
          <a:p>
            <a:r>
              <a:rPr sz="2400"/>
              <a:t>Example:</a:t>
            </a:r>
            <a:endParaRPr sz="2400"/>
          </a:p>
          <a:p>
            <a:r>
              <a:rPr sz="2400"/>
              <a:t> In a parliamentary system, MPs support or oppose a bill based on whether it increases their chances of re-election or strengthens their bargaining position.</a:t>
            </a:r>
            <a:endParaRPr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48310" y="748665"/>
            <a:ext cx="11181715" cy="4054475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400" b="1"/>
              <a:t>(B) Cultural Institutionalism</a:t>
            </a:r>
            <a:endParaRPr sz="2400" b="1"/>
          </a:p>
          <a:p>
            <a:pPr algn="just">
              <a:buFont typeface="Arial" panose="020B0604020202020204"/>
              <a:buChar char="•"/>
            </a:pPr>
            <a:r>
              <a:rPr sz="2400"/>
              <a:t>Assumes actors are shaped by norms, values, traditions, and identities.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Behaviour follows a “logic of appropriateness”, not just self-interest.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Society is structured by shared meanings.</a:t>
            </a:r>
            <a:endParaRPr sz="2400"/>
          </a:p>
          <a:p>
            <a:pPr algn="just"/>
            <a:r>
              <a:rPr sz="2400"/>
              <a:t>Example:</a:t>
            </a:r>
            <a:endParaRPr sz="2400"/>
          </a:p>
          <a:p>
            <a:pPr algn="just"/>
            <a:r>
              <a:rPr sz="2400"/>
              <a:t> In the UK Parliament, members follow long-standing conventions (e.g., respect for procedural norms), even when breaking them could give short-term advantage. They act because “this is how things are done.”</a:t>
            </a:r>
            <a:endParaRPr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ext Box 4"/>
          <p:cNvSpPr txBox="1"/>
          <p:nvPr/>
        </p:nvSpPr>
        <p:spPr>
          <a:xfrm>
            <a:off x="739775" y="424815"/>
            <a:ext cx="10163175" cy="42843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spcAft>
                <a:spcPct val="60000"/>
              </a:spcAft>
            </a:pPr>
            <a:r>
              <a:rPr sz="2800" b="1">
                <a:sym typeface="+mn-ea"/>
              </a:rPr>
              <a:t>(C) Structural Institutionalism</a:t>
            </a:r>
            <a:endParaRPr sz="2800" b="1"/>
          </a:p>
          <a:p>
            <a:pPr>
              <a:buFont typeface="Arial" panose="020B0604020202020204"/>
              <a:buChar char="•"/>
            </a:pPr>
            <a:r>
              <a:rPr sz="2800">
                <a:sym typeface="+mn-ea"/>
              </a:rPr>
              <a:t>Assumes actors are embedded in larger political and economic structures (class, capitalism, state formation).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>
                <a:sym typeface="+mn-ea"/>
              </a:rPr>
              <a:t>Behaviour is constrained by structural power relations.</a:t>
            </a:r>
            <a:endParaRPr sz="2800"/>
          </a:p>
          <a:p>
            <a:r>
              <a:rPr sz="2800">
                <a:sym typeface="+mn-ea"/>
              </a:rPr>
              <a:t>Example:</a:t>
            </a:r>
            <a:endParaRPr sz="2800"/>
          </a:p>
          <a:p>
            <a:r>
              <a:rPr sz="2800">
                <a:sym typeface="+mn-ea"/>
              </a:rPr>
              <a:t> A parliament in a developing country may formally resemble Western democracies, but economic dependency or elite dominance structurally limits its autonomy.</a:t>
            </a:r>
            <a:endParaRPr sz="2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824865" y="413385"/>
            <a:ext cx="10541635" cy="617093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2. </a:t>
            </a:r>
            <a:r>
              <a:rPr sz="24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Why Institutions Matter</a:t>
            </a:r>
            <a:endParaRPr sz="2400" b="1"/>
          </a:p>
          <a:p>
            <a:r>
              <a:rPr sz="2400"/>
              <a:t>(How do institutions shape behaviour and outcomes?)</a:t>
            </a:r>
            <a:endParaRPr sz="2400"/>
          </a:p>
          <a:p>
            <a:r>
              <a:rPr sz="2400"/>
              <a:t>This dimension asks: What is the mechanism of influence?</a:t>
            </a:r>
            <a:endParaRPr sz="2400"/>
          </a:p>
          <a:p>
            <a:pPr>
              <a:spcAft>
                <a:spcPct val="60000"/>
              </a:spcAft>
            </a:pPr>
            <a:r>
              <a:rPr sz="2400" b="1"/>
              <a:t>(A) Rational Choice View</a:t>
            </a:r>
            <a:endParaRPr sz="2400" b="1"/>
          </a:p>
          <a:p>
            <a:r>
              <a:rPr sz="2400"/>
              <a:t>Institutions matter because they: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Provide rules of the game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Structure incentives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Reduce uncertainty</a:t>
            </a:r>
            <a:endParaRPr sz="2400"/>
          </a:p>
          <a:p>
            <a:r>
              <a:rPr sz="2400"/>
              <a:t>Example:</a:t>
            </a:r>
            <a:endParaRPr sz="2400"/>
          </a:p>
          <a:p>
            <a:r>
              <a:rPr sz="2400"/>
              <a:t> An electoral system (e.g., first-past-the-post vs proportional representation) shapes party strategies. Under FPTP, politicians tend to form two major parties (Duverger’s Law) because institutions create strategic incentives.</a:t>
            </a:r>
            <a:endParaRPr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99135" y="1217295"/>
            <a:ext cx="10564495" cy="442404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(B) Cultural View</a:t>
            </a:r>
            <a:endParaRPr sz="2400" b="1"/>
          </a:p>
          <a:p>
            <a:r>
              <a:rPr sz="2400"/>
              <a:t>Institutions matter because they: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Embed norms and shared expectations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Shape identities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Define appropriate behaviour</a:t>
            </a:r>
            <a:endParaRPr sz="2400"/>
          </a:p>
          <a:p>
            <a:r>
              <a:rPr sz="2400"/>
              <a:t>Example:</a:t>
            </a:r>
            <a:endParaRPr sz="2400"/>
          </a:p>
          <a:p>
            <a:r>
              <a:rPr sz="2400"/>
              <a:t> In Scandinavian countries, welfare institutions persist partly because social solidarity is culturally valued. Institutions reinforce and reproduce these norms.</a:t>
            </a:r>
            <a:endParaRPr sz="2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36270" y="925195"/>
            <a:ext cx="10919460" cy="442404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(C) Structural View</a:t>
            </a:r>
            <a:endParaRPr sz="2400" b="1"/>
          </a:p>
          <a:p>
            <a:r>
              <a:rPr sz="2400"/>
              <a:t>Institutions matter because they: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Reflect and reproduce power structures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Maintain social hierarchies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Channel economic and political dominance</a:t>
            </a:r>
            <a:endParaRPr sz="2400"/>
          </a:p>
          <a:p>
            <a:r>
              <a:rPr sz="2400"/>
              <a:t>Example:</a:t>
            </a:r>
            <a:endParaRPr sz="2400"/>
          </a:p>
          <a:p>
            <a:r>
              <a:rPr sz="2400"/>
              <a:t> Central banks may appear independent, but structurally they often prioritize financial markets due to the power of global capitalism.</a:t>
            </a:r>
            <a:endParaRPr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14045" y="528955"/>
            <a:ext cx="10735310" cy="459867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3. </a:t>
            </a:r>
            <a:r>
              <a:rPr sz="28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Origins and Institutional Change</a:t>
            </a:r>
            <a:endParaRPr sz="2800" b="1"/>
          </a:p>
          <a:p>
            <a:r>
              <a:rPr sz="2800"/>
              <a:t>(How are institutions created and how do they evolve?)</a:t>
            </a:r>
            <a:endParaRPr sz="2800"/>
          </a:p>
          <a:p>
            <a:pPr>
              <a:spcAft>
                <a:spcPct val="60000"/>
              </a:spcAft>
            </a:pPr>
            <a:r>
              <a:rPr sz="2800" b="1"/>
              <a:t>(A) Rational Choice Explanation</a:t>
            </a:r>
            <a:endParaRPr sz="2800" b="1"/>
          </a:p>
          <a:p>
            <a:pPr>
              <a:buFont typeface="Arial" panose="020B0604020202020204"/>
              <a:buChar char="•"/>
            </a:pPr>
            <a:r>
              <a:rPr sz="2800"/>
              <a:t>Institutions are created through strategic bargaining.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Change occurs when incentives shift.</a:t>
            </a:r>
            <a:endParaRPr sz="2800"/>
          </a:p>
          <a:p>
            <a:r>
              <a:rPr sz="2800"/>
              <a:t>Example:</a:t>
            </a:r>
            <a:endParaRPr sz="2800"/>
          </a:p>
          <a:p>
            <a:r>
              <a:rPr sz="2800"/>
              <a:t> Electoral reforms happen when ruling parties calculate that a new system benefits them electorally.</a:t>
            </a:r>
            <a:endParaRPr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81965" y="921385"/>
            <a:ext cx="11296015" cy="342201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(B) Cultural Explanation</a:t>
            </a:r>
            <a:endParaRPr sz="2800" b="1"/>
          </a:p>
          <a:p>
            <a:pPr>
              <a:buFont typeface="Arial" panose="020B0604020202020204"/>
              <a:buChar char="•"/>
            </a:pPr>
            <a:r>
              <a:rPr sz="2800"/>
              <a:t>Institutions emerge from historical traditions and collective meanings.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Change is gradual and path-dependent.</a:t>
            </a:r>
            <a:endParaRPr sz="2800"/>
          </a:p>
          <a:p>
            <a:r>
              <a:rPr sz="2800"/>
              <a:t>Example:</a:t>
            </a:r>
            <a:endParaRPr sz="2800"/>
          </a:p>
          <a:p>
            <a:r>
              <a:rPr sz="2800"/>
              <a:t> The British monarchy persists because it is symbolically embedded in national identity, not because it maximizes utility.</a:t>
            </a:r>
            <a:endParaRPr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31190" y="1689100"/>
            <a:ext cx="10690225" cy="385318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(C) Structural Explanation</a:t>
            </a:r>
            <a:endParaRPr sz="2800" b="1"/>
          </a:p>
          <a:p>
            <a:pPr>
              <a:buFont typeface="Arial" panose="020B0604020202020204"/>
              <a:buChar char="•"/>
            </a:pPr>
            <a:r>
              <a:rPr sz="2800"/>
              <a:t>Institutions arise from major structural transformations (revolutions, wars, economic crises).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Change is often linked to shifts in class power or global structures.</a:t>
            </a:r>
            <a:endParaRPr sz="2800"/>
          </a:p>
          <a:p>
            <a:r>
              <a:rPr sz="2800"/>
              <a:t>Example:</a:t>
            </a:r>
            <a:endParaRPr sz="2800"/>
          </a:p>
          <a:p>
            <a:r>
              <a:rPr sz="2800"/>
              <a:t> The welfare state expanded in post-WWII Europe due to structural pressures: industrialization, labour movements, and class compromise.</a:t>
            </a:r>
            <a:endParaRPr sz="2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16255" y="1353185"/>
            <a:ext cx="10838815" cy="516255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400" b="1"/>
              <a:t>What Is an Institution?</a:t>
            </a:r>
            <a:endParaRPr sz="2400" b="1"/>
          </a:p>
          <a:p>
            <a:pPr algn="just"/>
            <a:r>
              <a:rPr sz="2400"/>
              <a:t>According to Jan-Erik Lane and Svante Ersson,</a:t>
            </a:r>
            <a:endParaRPr sz="2400"/>
          </a:p>
          <a:p>
            <a:pPr algn="just"/>
            <a:r>
              <a:rPr sz="2400"/>
              <a:t> an institution is </a:t>
            </a:r>
            <a:r>
              <a:rPr sz="2400" b="1"/>
              <a:t>“a rule that has been institutionalized.”</a:t>
            </a:r>
            <a:endParaRPr sz="2400" b="1"/>
          </a:p>
          <a:p>
            <a:pPr algn="just"/>
            <a:r>
              <a:rPr sz="2400"/>
              <a:t>This means:</a:t>
            </a:r>
            <a:endParaRPr sz="2400"/>
          </a:p>
          <a:p>
            <a:pPr algn="just"/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An institution is not merely an organization (like Parliament or the Supreme Court).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It is a rule or pattern of behaviour that becomes stable, accepted, and repeatedly followed in society.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Institutionalization occurs when rules become regular, predictable, and socially recognized.</a:t>
            </a:r>
            <a:endParaRPr sz="2400"/>
          </a:p>
          <a:p>
            <a:pPr algn="just"/>
            <a:r>
              <a:rPr sz="2400"/>
              <a:t>They distinguish between two ways rules become institutionalized: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882650" y="1687195"/>
            <a:ext cx="10346690" cy="385318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Important Conceptual Clarification</a:t>
            </a:r>
            <a:endParaRPr sz="2800" b="1"/>
          </a:p>
          <a:p>
            <a:r>
              <a:rPr sz="2800"/>
              <a:t>An institution is not just a building or organization.</a:t>
            </a:r>
            <a:endParaRPr sz="2800"/>
          </a:p>
          <a:p>
            <a:r>
              <a:rPr sz="2800"/>
              <a:t>For example: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Parliament as a building is not the institution.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The rules governing parliamentary procedure are the institution.</a:t>
            </a:r>
            <a:endParaRPr sz="2800"/>
          </a:p>
          <a:p>
            <a:r>
              <a:rPr sz="2800"/>
              <a:t>Institution = Stable rule + Repeated practice + Social recognition</a:t>
            </a:r>
            <a:endParaRPr sz="2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01955" y="1393825"/>
            <a:ext cx="11181715" cy="432435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1. “Hard” Institutions (Formal Institutions)</a:t>
            </a:r>
            <a:endParaRPr sz="2400" b="1"/>
          </a:p>
          <a:p>
            <a:pPr>
              <a:spcAft>
                <a:spcPct val="60000"/>
              </a:spcAft>
            </a:pPr>
            <a:r>
              <a:rPr sz="2400" b="1"/>
              <a:t>Definition</a:t>
            </a:r>
            <a:endParaRPr sz="2400" b="1"/>
          </a:p>
          <a:p>
            <a:r>
              <a:rPr sz="2400"/>
              <a:t>Hard institutions are formal, legally codified rules that structure political and social life.</a:t>
            </a:r>
            <a:endParaRPr sz="2400"/>
          </a:p>
          <a:p>
            <a:r>
              <a:rPr sz="2400"/>
              <a:t>They are: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Written into law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Constitutionally recognized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Enforced through legal sanctions</a:t>
            </a:r>
            <a:endParaRPr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27685" y="241300"/>
            <a:ext cx="10895965" cy="608139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000" b="1"/>
              <a:t>Key Features</a:t>
            </a:r>
            <a:endParaRPr sz="2000" b="1"/>
          </a:p>
          <a:p>
            <a:pPr>
              <a:buFont typeface="Arial" panose="020B0604020202020204"/>
              <a:buChar char="•"/>
            </a:pPr>
            <a:r>
              <a:rPr sz="2000"/>
              <a:t>Clearly defined rules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Official authority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Legal penalties for violation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State enforcement mechanisms</a:t>
            </a:r>
            <a:endParaRPr sz="2000"/>
          </a:p>
          <a:p>
            <a:pPr>
              <a:spcAft>
                <a:spcPct val="60000"/>
              </a:spcAft>
            </a:pPr>
            <a:r>
              <a:rPr sz="2000" b="1"/>
              <a:t>Political Examples</a:t>
            </a:r>
            <a:endParaRPr sz="2000" b="1"/>
          </a:p>
          <a:p>
            <a:pPr>
              <a:buFont typeface="Arial" panose="020B0604020202020204"/>
              <a:buChar char="•"/>
            </a:pPr>
            <a:r>
              <a:rPr sz="2000"/>
              <a:t>Electoral systems (FPTP vs Proportional Representation)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Federal vs Unitary structure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Constitutional separation of powers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Existence of monarchy or republic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Recognition of private property rights</a:t>
            </a:r>
            <a:endParaRPr sz="20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87705" y="507365"/>
            <a:ext cx="10701655" cy="627062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Indian Examples</a:t>
            </a:r>
            <a:endParaRPr sz="2400" b="1"/>
          </a:p>
          <a:p>
            <a:pPr>
              <a:buFont typeface="Arial" panose="020B0604020202020204"/>
              <a:buChar char="•"/>
            </a:pPr>
            <a:r>
              <a:rPr sz="2400"/>
              <a:t>The Constitution of India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Federal structure (Union–State division of powers)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Reservation policy under Articles 15 and 16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Parliamentary system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Anti-defection law</a:t>
            </a:r>
            <a:endParaRPr sz="2400"/>
          </a:p>
          <a:p>
            <a:r>
              <a:rPr sz="2400" b="1"/>
              <a:t>If violated:</a:t>
            </a:r>
            <a:endParaRPr sz="2400" b="1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Courts intervene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Fines, disqualification, imprisonment may follow</a:t>
            </a:r>
            <a:endParaRPr sz="2400"/>
          </a:p>
          <a:p>
            <a:r>
              <a:rPr sz="2400"/>
              <a:t>Thus, hard institutions operate through formal legal authority.</a:t>
            </a:r>
            <a:endParaRPr sz="2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19125" y="1270635"/>
            <a:ext cx="10724515" cy="469392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2. “Soft” Institutions (Informal Institutions)</a:t>
            </a:r>
            <a:endParaRPr sz="2400" b="1"/>
          </a:p>
          <a:p>
            <a:pPr>
              <a:spcAft>
                <a:spcPct val="60000"/>
              </a:spcAft>
            </a:pPr>
            <a:r>
              <a:rPr sz="2400" b="1"/>
              <a:t>Definition</a:t>
            </a:r>
            <a:endParaRPr sz="2400" b="1"/>
          </a:p>
          <a:p>
            <a:r>
              <a:rPr sz="2400"/>
              <a:t>Soft institutions consist of informal rules, norms, traditions, and shared expectations that guide political behaviour but are not written into law.</a:t>
            </a:r>
            <a:endParaRPr sz="2400"/>
          </a:p>
          <a:p>
            <a:r>
              <a:rPr sz="2400"/>
              <a:t>They are: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Not legally codified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Socially embedded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Maintained through custom and habit</a:t>
            </a:r>
            <a:endParaRPr sz="2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68300" y="241300"/>
            <a:ext cx="11456035" cy="599884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000" b="1"/>
              <a:t>Key Featu</a:t>
            </a:r>
            <a:r>
              <a:rPr lang="en-US" sz="2000" b="1"/>
              <a:t>res</a:t>
            </a:r>
            <a:endParaRPr sz="2000" b="1"/>
          </a:p>
          <a:p>
            <a:pPr marL="285750" indent="-285750">
              <a:spcAft>
                <a:spcPct val="60000"/>
              </a:spcAft>
              <a:buFont typeface="Arial" panose="020B0604020202020204" pitchFamily="34" charset="0"/>
              <a:buChar char="•"/>
            </a:pPr>
            <a:r>
              <a:rPr sz="2000"/>
              <a:t>Cultural traditions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Social norms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Moral expectations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Informal sanctions</a:t>
            </a:r>
            <a:endParaRPr sz="2000"/>
          </a:p>
          <a:p>
            <a:pPr>
              <a:spcAft>
                <a:spcPct val="60000"/>
              </a:spcAft>
            </a:pPr>
            <a:r>
              <a:rPr sz="2000" b="1"/>
              <a:t>Political Examples</a:t>
            </a:r>
            <a:endParaRPr sz="2000" b="1"/>
          </a:p>
          <a:p>
            <a:pPr>
              <a:buFont typeface="Arial" panose="020B0604020202020204"/>
              <a:buChar char="•"/>
            </a:pPr>
            <a:r>
              <a:rPr sz="2000"/>
              <a:t>Respect for seniority in political parties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Norms of cabinet solidarity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Protest culture (peaceful vs confrontational)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Acceptability of discussing political views publicly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Unwritten conventions in parliamentary debate</a:t>
            </a:r>
            <a:endParaRPr sz="20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68300" y="501015"/>
            <a:ext cx="11717655" cy="585660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000" b="1"/>
              <a:t>Indian Examples</a:t>
            </a:r>
            <a:endParaRPr sz="2000" b="1"/>
          </a:p>
          <a:p>
            <a:pPr>
              <a:buFont typeface="Arial" panose="020B0604020202020204"/>
              <a:buChar char="•"/>
            </a:pPr>
            <a:r>
              <a:rPr sz="2000"/>
              <a:t>Political deference to elders within parties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Informal coalition-building practices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Cultural reluctance in some regions to openly criticize authority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Public expectation that leaders visit disaster sites</a:t>
            </a:r>
            <a:endParaRPr sz="2000"/>
          </a:p>
          <a:p>
            <a:r>
              <a:rPr sz="2000"/>
              <a:t>If violated: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No legal punishment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But possible social consequences such as: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pPr lvl="1">
              <a:buFont typeface="Arial" panose="020B0604020202020204"/>
              <a:buChar char="◦"/>
            </a:pPr>
            <a:r>
              <a:rPr sz="2000"/>
              <a:t>Loss of reputation</a:t>
            </a:r>
            <a:endParaRPr sz="2000"/>
          </a:p>
          <a:p>
            <a:pPr lvl="1">
              <a:buFont typeface="Arial" panose="020B0604020202020204"/>
              <a:buChar char="◦"/>
            </a:pPr>
            <a:endParaRPr sz="2000"/>
          </a:p>
          <a:p>
            <a:pPr lvl="1">
              <a:buFont typeface="Arial" panose="020B0604020202020204"/>
              <a:buChar char="◦"/>
            </a:pPr>
            <a:r>
              <a:rPr sz="2000"/>
              <a:t>Political isolation</a:t>
            </a:r>
            <a:endParaRPr sz="2000"/>
          </a:p>
          <a:p>
            <a:pPr lvl="1">
              <a:buFont typeface="Arial" panose="020B0604020202020204"/>
              <a:buChar char="◦"/>
            </a:pPr>
            <a:endParaRPr sz="2000"/>
          </a:p>
          <a:p>
            <a:pPr lvl="1">
              <a:buFont typeface="Arial" panose="020B0604020202020204"/>
              <a:buChar char="◦"/>
            </a:pPr>
            <a:r>
              <a:rPr sz="2000"/>
              <a:t>Public criticism</a:t>
            </a:r>
            <a:endParaRPr sz="2000"/>
          </a:p>
          <a:p>
            <a:pPr lvl="1">
              <a:buFont typeface="Arial" panose="020B0604020202020204"/>
              <a:buChar char="◦"/>
            </a:pPr>
            <a:endParaRPr sz="2000"/>
          </a:p>
          <a:p>
            <a:pPr lvl="1">
              <a:buFont typeface="Arial" panose="020B0604020202020204"/>
              <a:buChar char="◦"/>
            </a:pPr>
            <a:r>
              <a:rPr sz="2000"/>
              <a:t>Social ostracism</a:t>
            </a:r>
            <a:endParaRPr sz="2000"/>
          </a:p>
          <a:p>
            <a:r>
              <a:rPr sz="2000"/>
              <a:t>Thus, soft institutions operate through informal social pressure and habit.</a:t>
            </a:r>
            <a:endParaRPr sz="2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85090" y="574040"/>
            <a:ext cx="11844020" cy="645160"/>
          </a:xfrm>
          <a:prstGeom prst="rect">
            <a:avLst/>
          </a:prstGeom>
        </p:spPr>
        <p:txBody>
          <a:bodyPr wrap="square">
            <a:spAutoFit/>
          </a:bodyPr>
          <a:p>
            <a:pPr algn="ctr"/>
            <a:r>
              <a:rPr sz="3600"/>
              <a:t>Synthesising Theories of Institutions in Comparative Politics</a:t>
            </a:r>
            <a:endParaRPr sz="3600"/>
          </a:p>
        </p:txBody>
      </p:sp>
      <p:sp>
        <p:nvSpPr>
          <p:cNvPr id="3" name="Text Box 2"/>
          <p:cNvSpPr txBox="1"/>
          <p:nvPr/>
        </p:nvSpPr>
        <p:spPr>
          <a:xfrm>
            <a:off x="723900" y="1682750"/>
            <a:ext cx="10943590" cy="4892675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2400"/>
              <a:t>Earlier, we treated rational choice, cultural, and structural institutionalism as separate approaches. Each had:</a:t>
            </a:r>
            <a:endParaRPr sz="2400"/>
          </a:p>
          <a:p>
            <a:pPr algn="just"/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Different ontological assumptions (what kind of actors exist),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Different explanations of how institutions matter,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>
              <a:buFont typeface="Arial" panose="020B0604020202020204"/>
              <a:buChar char="•"/>
            </a:pPr>
            <a:r>
              <a:rPr sz="2400"/>
              <a:t>Different accounts of institutional origins and change.</a:t>
            </a:r>
            <a:endParaRPr sz="2400"/>
          </a:p>
          <a:p>
            <a:pPr algn="just">
              <a:buFont typeface="Arial" panose="020B0604020202020204"/>
              <a:buChar char="•"/>
            </a:pPr>
            <a:endParaRPr sz="2400"/>
          </a:p>
          <a:p>
            <a:pPr algn="just"/>
            <a:r>
              <a:rPr sz="2400"/>
              <a:t>However, contemporary scholarship argues that these approaches need not be mutually exclusive. There are areas where theoretical synthesis is possible.</a:t>
            </a:r>
            <a:endParaRPr sz="2400"/>
          </a:p>
          <a:p>
            <a:pPr algn="just"/>
            <a:r>
              <a:rPr sz="2400"/>
              <a:t>One of the most important areas for synthesis concerns ontology — that is, assumptions about the individual–society relationship.</a:t>
            </a:r>
            <a:endParaRPr sz="24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19735" y="243205"/>
            <a:ext cx="11331575" cy="617093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The Ontological Tension</a:t>
            </a:r>
            <a:endParaRPr sz="2400" b="1"/>
          </a:p>
          <a:p>
            <a:pPr>
              <a:spcAft>
                <a:spcPct val="60000"/>
              </a:spcAft>
            </a:pPr>
            <a:r>
              <a:rPr sz="2400" b="1"/>
              <a:t>Hard-Core Rational Choice Position</a:t>
            </a:r>
            <a:endParaRPr sz="2400" b="1"/>
          </a:p>
          <a:p>
            <a:r>
              <a:rPr sz="2400"/>
              <a:t>Traditional (or “hard-core”) rational choice theory assumes: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Individuals have fixed preferences.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These preferences exist independently of social context.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Actors calculate strategies to maximize utility.</a:t>
            </a:r>
            <a:endParaRPr sz="2400"/>
          </a:p>
          <a:p>
            <a:r>
              <a:rPr sz="2400" b="1"/>
              <a:t>Criticism:</a:t>
            </a:r>
            <a:endParaRPr sz="2400" b="1"/>
          </a:p>
          <a:p>
            <a:r>
              <a:rPr sz="2400"/>
              <a:t> This view is accused of ignoring how culture and socialisation shape what people want in the first place.</a:t>
            </a:r>
            <a:endParaRPr sz="2400"/>
          </a:p>
          <a:p>
            <a:r>
              <a:rPr sz="2400"/>
              <a:t>For example:</a:t>
            </a:r>
            <a:endParaRPr sz="2400"/>
          </a:p>
          <a:p>
            <a:r>
              <a:rPr sz="2400"/>
              <a:t> Why does a politician value public service rather than personal wealth?</a:t>
            </a:r>
            <a:endParaRPr sz="2400"/>
          </a:p>
          <a:p>
            <a:r>
              <a:rPr sz="2400"/>
              <a:t> </a:t>
            </a:r>
            <a:r>
              <a:rPr sz="2400" b="1"/>
              <a:t>Rational choice often assumes the preference but does not explain its origin.</a:t>
            </a:r>
            <a:endParaRPr sz="2400" b="1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23875" y="533400"/>
            <a:ext cx="11154410" cy="557657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800" b="1"/>
              <a:t>Cultural Institutionalism’s Critique</a:t>
            </a:r>
            <a:endParaRPr sz="2800" b="1"/>
          </a:p>
          <a:p>
            <a:pPr algn="just"/>
            <a:r>
              <a:rPr sz="2800"/>
              <a:t>Cultural theorists argue:</a:t>
            </a:r>
            <a:endParaRPr sz="2800"/>
          </a:p>
          <a:p>
            <a:pPr algn="just"/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Preferences are not pre-given.</a:t>
            </a: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They are shaped through socialisation, norms, identity, and collective meanings.</a:t>
            </a: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Individuals act according to a logic of appropriateness, not merely utility.</a:t>
            </a:r>
            <a:endParaRPr sz="2800"/>
          </a:p>
          <a:p>
            <a:pPr algn="just"/>
            <a:r>
              <a:rPr sz="2800" b="1"/>
              <a:t>In this view:</a:t>
            </a:r>
            <a:endParaRPr sz="2800" b="1"/>
          </a:p>
          <a:p>
            <a:pPr algn="just"/>
            <a:r>
              <a:rPr sz="2800"/>
              <a:t> People do not just calculate interests — culture influences what they consider to be their interests.</a:t>
            </a:r>
            <a:endParaRPr sz="28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476885" y="294005"/>
            <a:ext cx="11237595" cy="627062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The Possibility of Synthesis</a:t>
            </a:r>
            <a:endParaRPr sz="2400" b="1"/>
          </a:p>
          <a:p>
            <a:r>
              <a:rPr sz="2400"/>
              <a:t>The synthesis emerges in more nuanced versions of rational choice theory.</a:t>
            </a:r>
            <a:endParaRPr sz="2400"/>
          </a:p>
          <a:p>
            <a:r>
              <a:rPr sz="2400"/>
              <a:t>Scholars such as Dennis Chong argue that: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Individuals are socially embedded.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Socialisation shapes identity and preferences.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But individuals still retain agency.</a:t>
            </a:r>
            <a:endParaRPr sz="2400"/>
          </a:p>
          <a:p>
            <a:r>
              <a:rPr sz="2400"/>
              <a:t>This means:</a:t>
            </a:r>
            <a:endParaRPr sz="2400"/>
          </a:p>
          <a:p>
            <a:endParaRPr sz="2400"/>
          </a:p>
          <a:p>
            <a:pPr marL="457200" indent="-457200">
              <a:buAutoNum type="arabicPeriod"/>
            </a:pPr>
            <a:r>
              <a:rPr sz="2400"/>
              <a:t>Culture influences preferences.</a:t>
            </a:r>
            <a:endParaRPr sz="2400"/>
          </a:p>
          <a:p>
            <a:pPr marL="457200" indent="-457200">
              <a:buAutoNum type="arabicPeriod"/>
            </a:pPr>
            <a:endParaRPr sz="2400"/>
          </a:p>
          <a:p>
            <a:pPr marL="457200" indent="-457200">
              <a:buAutoNum type="arabicPeriod"/>
            </a:pPr>
            <a:r>
              <a:rPr sz="2400"/>
              <a:t>Individuals are not completely determined by culture.</a:t>
            </a:r>
            <a:endParaRPr sz="2400"/>
          </a:p>
          <a:p>
            <a:pPr marL="457200" indent="-457200">
              <a:buAutoNum type="arabicPeriod"/>
            </a:pPr>
            <a:endParaRPr sz="2400"/>
          </a:p>
          <a:p>
            <a:pPr marL="457200" indent="-457200">
              <a:buAutoNum type="arabicPeriod"/>
            </a:pPr>
            <a:r>
              <a:rPr sz="2400"/>
              <a:t>They retain the capacity to question, reinterpret, or modify norms</a:t>
            </a:r>
            <a:r>
              <a:rPr sz="1600"/>
              <a:t>.</a:t>
            </a:r>
            <a:endParaRPr sz="16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54380" y="1809750"/>
            <a:ext cx="10537190" cy="385318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What Does “Challenging Norms at the Margin” Mean?</a:t>
            </a:r>
            <a:r>
              <a:rPr sz="2800"/>
              <a:t>.</a:t>
            </a:r>
            <a:endParaRPr sz="2800"/>
          </a:p>
          <a:p>
            <a:r>
              <a:rPr sz="2800"/>
              <a:t>It means: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Individuals generally operate within cultural norms.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But they can slightly deviate or innovate.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These small deviations can gradually reshape culture.</a:t>
            </a:r>
            <a:endParaRPr sz="28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97535" y="382905"/>
            <a:ext cx="11278870" cy="526224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Example:</a:t>
            </a:r>
            <a:endParaRPr sz="2800"/>
          </a:p>
          <a:p>
            <a:r>
              <a:rPr sz="2800"/>
              <a:t>In Indian politics: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Traditional norms may discourage women from leadership.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Some women challenge this expectation.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Over time, repeated challenges alter political culture.</a:t>
            </a:r>
            <a:endParaRPr sz="2800"/>
          </a:p>
          <a:p>
            <a:r>
              <a:rPr sz="2800"/>
              <a:t>Thus:</a:t>
            </a:r>
            <a:endParaRPr sz="2800"/>
          </a:p>
          <a:p>
            <a:r>
              <a:rPr sz="2800"/>
              <a:t>Actors are shaped by culture →</a:t>
            </a:r>
            <a:endParaRPr sz="2800"/>
          </a:p>
          <a:p>
            <a:r>
              <a:rPr sz="2800"/>
              <a:t> But actors also reshape culture →</a:t>
            </a:r>
            <a:endParaRPr sz="2800"/>
          </a:p>
          <a:p>
            <a:r>
              <a:rPr sz="2800"/>
              <a:t> Institutions evolve through this interaction.</a:t>
            </a:r>
            <a:endParaRPr sz="28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ext Box 4"/>
          <p:cNvSpPr txBox="1"/>
          <p:nvPr/>
        </p:nvSpPr>
        <p:spPr>
          <a:xfrm>
            <a:off x="493395" y="290830"/>
            <a:ext cx="10598785" cy="643890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The Balanced Ontological View</a:t>
            </a:r>
            <a:endParaRPr sz="2800" b="1"/>
          </a:p>
          <a:p>
            <a:r>
              <a:rPr sz="2800"/>
              <a:t>A synthesized ontology would argue: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Individuals are strategic actors (rational choice insight).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Their preferences are socially conditioned (cultural insight).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Yet they retain agency and reflexivity (capacity for change).</a:t>
            </a:r>
            <a:endParaRPr sz="2800"/>
          </a:p>
          <a:p>
            <a:r>
              <a:rPr sz="2800"/>
              <a:t>So neither: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Purely atomistic individualism,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Nor complete cultural determinism,</a:t>
            </a:r>
            <a:endParaRPr sz="2800"/>
          </a:p>
          <a:p>
            <a:r>
              <a:rPr sz="2800" b="1"/>
              <a:t>But an interaction between agency and structure.</a:t>
            </a:r>
            <a:endParaRPr sz="2800" b="1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284480" y="690245"/>
            <a:ext cx="11393805" cy="590105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Why This Synthesis Is Important</a:t>
            </a:r>
            <a:endParaRPr sz="2400" b="1"/>
          </a:p>
          <a:p>
            <a:r>
              <a:rPr sz="2400"/>
              <a:t>If we assume: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Preferences are fixed → we ignore culture.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Actors are fully culturally determined → we ignore agency.</a:t>
            </a:r>
            <a:endParaRPr sz="2400"/>
          </a:p>
          <a:p>
            <a:r>
              <a:rPr sz="2400" b="1"/>
              <a:t>The synthesis recognises:</a:t>
            </a:r>
            <a:endParaRPr sz="2400" b="1"/>
          </a:p>
          <a:p>
            <a:r>
              <a:rPr sz="2400"/>
              <a:t>Institutions shape actors, but actors also shape institutions.</a:t>
            </a:r>
            <a:endParaRPr sz="2400"/>
          </a:p>
          <a:p>
            <a:r>
              <a:rPr sz="2400" b="1"/>
              <a:t>This dynamic interaction explains:</a:t>
            </a:r>
            <a:endParaRPr sz="2400" b="1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Gradual institutional evolution,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Norm transformation,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Incremental political change.</a:t>
            </a:r>
            <a:endParaRPr sz="24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210820" y="253365"/>
            <a:ext cx="11770360" cy="138366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 b="1"/>
              <a:t>Cultural institutions (norms, traditions, identity practices) persist not only because people believe in them, but also because following them provides instrumental benefits.</a:t>
            </a:r>
            <a:endParaRPr sz="2800" b="1"/>
          </a:p>
        </p:txBody>
      </p:sp>
      <p:sp>
        <p:nvSpPr>
          <p:cNvPr id="5" name="Text Box 4"/>
          <p:cNvSpPr txBox="1"/>
          <p:nvPr/>
        </p:nvSpPr>
        <p:spPr>
          <a:xfrm>
            <a:off x="649605" y="2767965"/>
            <a:ext cx="10756900" cy="224536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Cultural rules may be: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Followed unconsciously (habit),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Or followed deliberately (calculated adaptation).</a:t>
            </a:r>
            <a:endParaRPr sz="28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01675" y="798195"/>
            <a:ext cx="10557510" cy="428434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 Instrumental Benefits and Cultural Identity</a:t>
            </a:r>
            <a:endParaRPr sz="2800" b="1"/>
          </a:p>
          <a:p>
            <a:r>
              <a:rPr sz="2800" b="1"/>
              <a:t>Hardin (1995)  argue</a:t>
            </a:r>
            <a:r>
              <a:rPr lang="en-US" sz="2800" b="1"/>
              <a:t>s</a:t>
            </a:r>
            <a:r>
              <a:rPr sz="2800" b="1"/>
              <a:t>:</a:t>
            </a:r>
            <a:endParaRPr sz="2800" b="1"/>
          </a:p>
          <a:p>
            <a:r>
              <a:rPr sz="2800"/>
              <a:t>People subscribe to shared norms in order to gain access to: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Material benefits (jobs, contracts, economic opportunity),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Social benefits (belonging, trust, recognition),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Political benefits (legitimacy, networks).</a:t>
            </a:r>
            <a:endParaRPr sz="28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05435" y="624840"/>
            <a:ext cx="11038840" cy="526224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Example:</a:t>
            </a:r>
            <a:endParaRPr sz="2800"/>
          </a:p>
          <a:p>
            <a:r>
              <a:rPr sz="2800"/>
              <a:t>If belonging to a reference group (religious, ethnic, professional) gives: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Access to credit,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Social trust,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Employment connections,</a:t>
            </a:r>
            <a:endParaRPr sz="2800"/>
          </a:p>
          <a:p>
            <a:r>
              <a:rPr sz="2800"/>
              <a:t>then adherence to that group’s norms becomes instrumentally rational.</a:t>
            </a:r>
            <a:endParaRPr sz="2800"/>
          </a:p>
          <a:p>
            <a:r>
              <a:rPr sz="2800"/>
              <a:t>Thus:</a:t>
            </a:r>
            <a:endParaRPr sz="2800"/>
          </a:p>
          <a:p>
            <a:r>
              <a:rPr sz="2800" b="1"/>
              <a:t>Culture is not purely emotional or unconscious.</a:t>
            </a:r>
            <a:endParaRPr sz="2800" b="1"/>
          </a:p>
          <a:p>
            <a:r>
              <a:rPr sz="2800" b="1"/>
              <a:t> It can also be strategically advantageous.</a:t>
            </a:r>
            <a:endParaRPr sz="2800" b="1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29285" y="513080"/>
            <a:ext cx="10535920" cy="548259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600" b="1"/>
              <a:t>Deliberate Cultural Adaptation (Chong’s Insight)</a:t>
            </a:r>
            <a:endParaRPr sz="3600" b="1"/>
          </a:p>
          <a:p>
            <a:r>
              <a:rPr sz="3600"/>
              <a:t>The rural-to-urban migration example is crucial.</a:t>
            </a:r>
            <a:endParaRPr sz="3600"/>
          </a:p>
          <a:p>
            <a:r>
              <a:rPr sz="3600"/>
              <a:t>Immigrants may:</a:t>
            </a:r>
            <a:endParaRPr sz="3600"/>
          </a:p>
          <a:p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Change dress,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Modify language,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Adopt urban values,</a:t>
            </a:r>
            <a:endParaRPr sz="36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65175" y="716915"/>
            <a:ext cx="9428480" cy="569277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not necessarily because they deeply internalize them, but because doing so provides access to: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Employment,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Social mobility,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Acceptance.</a:t>
            </a:r>
            <a:endParaRPr sz="2800"/>
          </a:p>
          <a:p>
            <a:r>
              <a:rPr sz="2800"/>
              <a:t>This is rational adaptation within a cultural environment.</a:t>
            </a:r>
            <a:endParaRPr sz="2800"/>
          </a:p>
          <a:p>
            <a:r>
              <a:rPr sz="2800"/>
              <a:t>So:</a:t>
            </a:r>
            <a:endParaRPr sz="2800"/>
          </a:p>
          <a:p>
            <a:r>
              <a:rPr sz="2800" b="1"/>
              <a:t>Culture shapes incentives.</a:t>
            </a:r>
            <a:endParaRPr sz="2800" b="1"/>
          </a:p>
          <a:p>
            <a:r>
              <a:rPr sz="2800" b="1"/>
              <a:t> Actors respond strategically.</a:t>
            </a:r>
            <a:endParaRPr sz="2800" b="1"/>
          </a:p>
          <a:p>
            <a:r>
              <a:rPr sz="2800" b="1"/>
              <a:t>That is synthesis.</a:t>
            </a:r>
            <a:endParaRPr sz="2800" b="1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2939415" y="386080"/>
            <a:ext cx="7275195" cy="58356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3200"/>
              <a:t>Rational Choice and Social Change</a:t>
            </a:r>
            <a:endParaRPr sz="3200"/>
          </a:p>
        </p:txBody>
      </p:sp>
      <p:sp>
        <p:nvSpPr>
          <p:cNvPr id="5" name="Text Box 4"/>
          <p:cNvSpPr txBox="1"/>
          <p:nvPr/>
        </p:nvSpPr>
        <p:spPr>
          <a:xfrm>
            <a:off x="670560" y="1783080"/>
            <a:ext cx="10725785" cy="452310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400" b="1"/>
              <a:t>For rational choice theory, the interesting question is not why norms exist, but:</a:t>
            </a:r>
            <a:endParaRPr sz="2400" b="1"/>
          </a:p>
          <a:p>
            <a:r>
              <a:rPr sz="2400" b="1"/>
              <a:t>When do actors challenge them?</a:t>
            </a:r>
            <a:endParaRPr sz="2400" b="1"/>
          </a:p>
          <a:p>
            <a:r>
              <a:rPr sz="2400"/>
              <a:t>So the analytical focus shifts to: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Incentives,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Costs of deviation,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Monitoring mechanisms,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Availability of exit options.</a:t>
            </a:r>
            <a:endParaRPr sz="2400"/>
          </a:p>
          <a:p>
            <a:r>
              <a:rPr sz="2400" b="1"/>
              <a:t>This is rational analysis applied to cultural systems.</a:t>
            </a:r>
            <a:endParaRPr sz="2400" b="1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13715" y="345440"/>
            <a:ext cx="10421620" cy="590105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400" b="1"/>
              <a:t>Chong</a:t>
            </a:r>
            <a:r>
              <a:rPr lang="en-US" sz="2400" b="1"/>
              <a:t>(2002)</a:t>
            </a:r>
            <a:r>
              <a:rPr sz="2400" b="1"/>
              <a:t>’s Racism Example</a:t>
            </a:r>
            <a:endParaRPr sz="2400" b="1"/>
          </a:p>
          <a:p>
            <a:r>
              <a:rPr sz="2400"/>
              <a:t>In the American Deep South:</a:t>
            </a:r>
            <a:endParaRPr sz="2400"/>
          </a:p>
          <a:p>
            <a:r>
              <a:rPr sz="2400"/>
              <a:t>Northern businessmen adopted racist norms because: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Economic survival required conformity.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Deviating would damage business relations.</a:t>
            </a:r>
            <a:endParaRPr sz="2400"/>
          </a:p>
          <a:p>
            <a:r>
              <a:rPr sz="2400"/>
              <a:t>Southern whites who challenged racism were often:</a:t>
            </a:r>
            <a:endParaRPr sz="2400"/>
          </a:p>
          <a:p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Independently wealthy.</a:t>
            </a:r>
            <a:endParaRPr sz="2400"/>
          </a:p>
          <a:p>
            <a:pPr>
              <a:buFont typeface="Arial" panose="020B0604020202020204"/>
              <a:buChar char="•"/>
            </a:pPr>
            <a:endParaRPr sz="2400"/>
          </a:p>
          <a:p>
            <a:pPr>
              <a:buFont typeface="Arial" panose="020B0604020202020204"/>
              <a:buChar char="•"/>
            </a:pPr>
            <a:r>
              <a:rPr sz="2400"/>
              <a:t>Less economically dependent on community approval.</a:t>
            </a:r>
            <a:endParaRPr sz="2400"/>
          </a:p>
          <a:p>
            <a:r>
              <a:rPr sz="2400"/>
              <a:t>This demonstrates:</a:t>
            </a:r>
            <a:endParaRPr sz="2400"/>
          </a:p>
          <a:p>
            <a:r>
              <a:rPr sz="2400" b="1"/>
              <a:t>Norm conformity depends on cost-benefit calculations.</a:t>
            </a:r>
            <a:endParaRPr sz="2400" b="1"/>
          </a:p>
          <a:p>
            <a:r>
              <a:rPr sz="2400" b="1"/>
              <a:t>Culture persists when deviation is costly.</a:t>
            </a:r>
            <a:endParaRPr sz="2400" b="1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052445" y="208280"/>
            <a:ext cx="7139305" cy="46037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400" b="1"/>
              <a:t>Posner</a:t>
            </a:r>
            <a:r>
              <a:rPr lang="en-US" sz="2400" b="1"/>
              <a:t>(1992)</a:t>
            </a:r>
            <a:r>
              <a:rPr sz="2400" b="1"/>
              <a:t>’s Metropolitan Argument</a:t>
            </a:r>
            <a:endParaRPr sz="2400" b="1"/>
          </a:p>
        </p:txBody>
      </p:sp>
      <p:sp>
        <p:nvSpPr>
          <p:cNvPr id="5" name="Text Box 4"/>
          <p:cNvSpPr txBox="1"/>
          <p:nvPr/>
        </p:nvSpPr>
        <p:spPr>
          <a:xfrm>
            <a:off x="377825" y="668655"/>
            <a:ext cx="11487785" cy="593915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000" b="1"/>
              <a:t>Minority groups cluster in large cities because</a:t>
            </a:r>
            <a:r>
              <a:rPr sz="2000"/>
              <a:t>:</a:t>
            </a:r>
            <a:endParaRPr sz="2000"/>
          </a:p>
          <a:p>
            <a:r>
              <a:rPr sz="2000"/>
              <a:t>In small towns:</a:t>
            </a:r>
            <a:endParaRPr sz="2000"/>
          </a:p>
          <a:p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Communities are close-knit.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Behaviour is easily monitored.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Ostracism is effective.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Exit options are limited.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r>
              <a:rPr sz="2000"/>
              <a:t>So challenging norms is costly.</a:t>
            </a:r>
            <a:endParaRPr sz="2000"/>
          </a:p>
          <a:p>
            <a:endParaRPr sz="2000"/>
          </a:p>
          <a:p>
            <a:r>
              <a:rPr sz="2000"/>
              <a:t>In large metropolitan contexts: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Monitoring costs are high.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Anonymity increases.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Individuals can exit disapproving networks.</a:t>
            </a:r>
            <a:endParaRPr sz="2000"/>
          </a:p>
          <a:p>
            <a:pPr>
              <a:buFont typeface="Arial" panose="020B0604020202020204"/>
              <a:buChar char="•"/>
            </a:pPr>
            <a:r>
              <a:rPr sz="2000"/>
              <a:t>Alternative communities exist.</a:t>
            </a:r>
            <a:endParaRPr sz="2000"/>
          </a:p>
          <a:p>
            <a:pPr>
              <a:buFont typeface="Arial" panose="020B0604020202020204"/>
              <a:buChar char="•"/>
            </a:pPr>
            <a:endParaRPr sz="2000"/>
          </a:p>
          <a:p>
            <a:r>
              <a:rPr sz="2000" b="1"/>
              <a:t>Thus:</a:t>
            </a:r>
            <a:endParaRPr sz="2000" b="1"/>
          </a:p>
          <a:p>
            <a:r>
              <a:rPr sz="2000" b="1"/>
              <a:t>The cost of deviation falls.</a:t>
            </a:r>
            <a:endParaRPr sz="2000" b="1"/>
          </a:p>
          <a:p>
            <a:r>
              <a:rPr sz="2000" b="1"/>
              <a:t> Norm challenge becomes feasible.</a:t>
            </a:r>
            <a:endParaRPr sz="2000" b="1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556000" y="458153"/>
            <a:ext cx="5080000" cy="521970"/>
          </a:xfrm>
          <a:prstGeom prst="rect">
            <a:avLst/>
          </a:prstGeom>
        </p:spPr>
        <p:txBody>
          <a:bodyPr>
            <a:spAutoFit/>
          </a:bodyPr>
          <a:p>
            <a:r>
              <a:rPr sz="2800"/>
              <a:t>What This Implies Theoretically</a:t>
            </a:r>
            <a:endParaRPr sz="2800"/>
          </a:p>
        </p:txBody>
      </p:sp>
      <p:sp>
        <p:nvSpPr>
          <p:cNvPr id="5" name="Text Box 4"/>
          <p:cNvSpPr txBox="1"/>
          <p:nvPr/>
        </p:nvSpPr>
        <p:spPr>
          <a:xfrm>
            <a:off x="723265" y="2275840"/>
            <a:ext cx="11080115" cy="3538220"/>
          </a:xfrm>
          <a:prstGeom prst="rect">
            <a:avLst/>
          </a:prstGeom>
        </p:spPr>
        <p:txBody>
          <a:bodyPr wrap="square">
            <a:spAutoFit/>
          </a:bodyPr>
          <a:p>
            <a:pPr marL="457200" indent="-457200">
              <a:buFont typeface="Wingdings" panose="05000000000000000000" charset="0"/>
              <a:buChar char="q"/>
            </a:pPr>
            <a:r>
              <a:rPr sz="2800"/>
              <a:t>Cultural norms are sustained partly by incentive structures.</a:t>
            </a: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r>
              <a:rPr sz="2800"/>
              <a:t>Social change occurs when incentive structures shift.</a:t>
            </a: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r>
              <a:rPr sz="2800"/>
              <a:t>Agency operates within culturally embedded cost-benefit environments.</a:t>
            </a: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endParaRPr sz="2800"/>
          </a:p>
          <a:p>
            <a:pPr marL="457200" indent="-457200">
              <a:buFont typeface="Wingdings" panose="05000000000000000000" charset="0"/>
              <a:buChar char="q"/>
            </a:pPr>
            <a:r>
              <a:rPr sz="2800"/>
              <a:t>Institutional stability and transformation can be analysed using both cultural and rational logic.</a:t>
            </a:r>
            <a:endParaRPr sz="280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39775" y="2717165"/>
            <a:ext cx="1115060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3200" b="1"/>
              <a:t>Synthesis between Structural and Cultural  Institutionalism: Important Scholar: Antonio Gramsci</a:t>
            </a:r>
            <a:endParaRPr lang="en-US" sz="3200" b="1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2197100" y="3136900"/>
            <a:ext cx="8048625" cy="95313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Let us imagine a country called </a:t>
            </a:r>
            <a:r>
              <a:rPr sz="2800" b="1"/>
              <a:t>Industria.</a:t>
            </a:r>
            <a:endParaRPr sz="2800"/>
          </a:p>
          <a:p>
            <a:r>
              <a:rPr sz="2800"/>
              <a:t>Industria is a capitalist country.</a:t>
            </a:r>
            <a:endParaRPr sz="280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210820" y="151765"/>
            <a:ext cx="11644630" cy="586867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200" b="1"/>
              <a:t>Step 1: The Structural Situation</a:t>
            </a:r>
            <a:endParaRPr sz="3200" b="1"/>
          </a:p>
          <a:p>
            <a:pPr algn="just"/>
            <a:r>
              <a:rPr sz="3200"/>
              <a:t>In Industria:</a:t>
            </a:r>
            <a:endParaRPr sz="3200"/>
          </a:p>
          <a:p>
            <a:pPr algn="just"/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A small class owns factories (bourgeoisie).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A large class works in factories (proletariat).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Workers receive low wages.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Profits accumulate to owners.</a:t>
            </a:r>
            <a:endParaRPr sz="3200"/>
          </a:p>
          <a:p>
            <a:pPr algn="just"/>
            <a:r>
              <a:rPr sz="3200" b="1"/>
              <a:t>This is the economic base.</a:t>
            </a:r>
            <a:endParaRPr sz="3200" b="1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4770" y="80645"/>
            <a:ext cx="11812270" cy="5077460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3600"/>
              <a:t>According to orthodox Marxism:</a:t>
            </a:r>
            <a:endParaRPr sz="3600"/>
          </a:p>
          <a:p>
            <a:pPr algn="just"/>
            <a:endParaRPr sz="3600"/>
          </a:p>
          <a:p>
            <a:pPr algn="just">
              <a:buFont typeface="Arial" panose="020B0604020202020204"/>
              <a:buChar char="•"/>
            </a:pPr>
            <a:r>
              <a:rPr sz="3600"/>
              <a:t>This structural exploitation creates objective class conflict.</a:t>
            </a:r>
            <a:endParaRPr sz="3600"/>
          </a:p>
          <a:p>
            <a:pPr algn="just">
              <a:buFont typeface="Arial" panose="020B0604020202020204"/>
              <a:buChar char="•"/>
            </a:pPr>
            <a:endParaRPr sz="3600"/>
          </a:p>
          <a:p>
            <a:pPr algn="just">
              <a:buFont typeface="Arial" panose="020B0604020202020204"/>
              <a:buChar char="•"/>
            </a:pPr>
            <a:r>
              <a:rPr sz="3600"/>
              <a:t>Workers should recognize their shared interest.</a:t>
            </a:r>
            <a:endParaRPr sz="3600"/>
          </a:p>
          <a:p>
            <a:pPr algn="just">
              <a:buFont typeface="Arial" panose="020B0604020202020204"/>
              <a:buChar char="•"/>
            </a:pPr>
            <a:endParaRPr sz="3600"/>
          </a:p>
          <a:p>
            <a:pPr algn="just">
              <a:buFont typeface="Arial" panose="020B0604020202020204"/>
              <a:buChar char="•"/>
            </a:pPr>
            <a:r>
              <a:rPr sz="3600"/>
              <a:t>They should unite and demand socialism.</a:t>
            </a:r>
            <a:endParaRPr sz="3600"/>
          </a:p>
          <a:p>
            <a:pPr algn="just"/>
            <a:r>
              <a:rPr sz="3600"/>
              <a:t>Structure → class consciousness → revolution.</a:t>
            </a:r>
            <a:endParaRPr sz="3600"/>
          </a:p>
          <a:p>
            <a:pPr algn="just"/>
            <a:r>
              <a:rPr sz="3600" b="1"/>
              <a:t>But something unexpected happens.</a:t>
            </a:r>
            <a:endParaRPr sz="3600" b="1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06045" y="146050"/>
            <a:ext cx="11875135" cy="608203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4000" b="1"/>
              <a:t>Step 2: Unexpected Political Outcome</a:t>
            </a:r>
            <a:endParaRPr sz="4000" b="1"/>
          </a:p>
          <a:p>
            <a:r>
              <a:rPr sz="4000"/>
              <a:t>Instead of supporting socialism, many workers in Industria:</a:t>
            </a:r>
            <a:endParaRPr sz="4000"/>
          </a:p>
          <a:p>
            <a:endParaRPr sz="4000"/>
          </a:p>
          <a:p>
            <a:pPr>
              <a:buFont typeface="Arial" panose="020B0604020202020204"/>
              <a:buChar char="•"/>
            </a:pPr>
            <a:r>
              <a:rPr sz="4000"/>
              <a:t>Support a nationalist authoritarian movement.</a:t>
            </a:r>
            <a:endParaRPr sz="4000"/>
          </a:p>
          <a:p>
            <a:pPr>
              <a:buFont typeface="Arial" panose="020B0604020202020204"/>
              <a:buChar char="•"/>
            </a:pPr>
            <a:endParaRPr sz="4000"/>
          </a:p>
          <a:p>
            <a:pPr>
              <a:buFont typeface="Arial" panose="020B0604020202020204"/>
              <a:buChar char="•"/>
            </a:pPr>
            <a:r>
              <a:rPr sz="4000"/>
              <a:t>Blame immigrants for economic problems.</a:t>
            </a:r>
            <a:endParaRPr sz="4000"/>
          </a:p>
          <a:p>
            <a:pPr>
              <a:buFont typeface="Arial" panose="020B0604020202020204"/>
              <a:buChar char="•"/>
            </a:pPr>
            <a:endParaRPr sz="4000"/>
          </a:p>
          <a:p>
            <a:pPr>
              <a:buFont typeface="Arial" panose="020B0604020202020204"/>
              <a:buChar char="•"/>
            </a:pPr>
            <a:r>
              <a:rPr sz="4000"/>
              <a:t>Believe that “strong leadership” will restore dignity.</a:t>
            </a:r>
            <a:endParaRPr sz="400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47955" y="1306830"/>
            <a:ext cx="11749405" cy="3415030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3600" b="1"/>
              <a:t>Now we face a puzzle.</a:t>
            </a:r>
            <a:endParaRPr sz="3600" b="1"/>
          </a:p>
          <a:p>
            <a:pPr algn="just"/>
            <a:r>
              <a:rPr sz="3600"/>
              <a:t>The economic structure is the same.</a:t>
            </a:r>
            <a:endParaRPr sz="3600"/>
          </a:p>
          <a:p>
            <a:pPr algn="just"/>
            <a:r>
              <a:rPr sz="3600"/>
              <a:t> The workers are still exploited.</a:t>
            </a:r>
            <a:endParaRPr sz="3600"/>
          </a:p>
          <a:p>
            <a:pPr algn="just"/>
            <a:r>
              <a:rPr sz="3600"/>
              <a:t> Why did they not develop socialist consciousness?</a:t>
            </a:r>
            <a:endParaRPr sz="3600"/>
          </a:p>
          <a:p>
            <a:pPr algn="just"/>
            <a:r>
              <a:rPr sz="3600" b="1"/>
              <a:t>This is exactly the problem Gramsci faced in Italy when workers supported Fascism.</a:t>
            </a:r>
            <a:endParaRPr sz="3600" b="1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329690" y="2284730"/>
            <a:ext cx="9961245" cy="256032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800" b="1"/>
              <a:t>Step 3: Gramsci’s Insight — Culture Mediates Structure</a:t>
            </a:r>
            <a:endParaRPr sz="2800" b="1"/>
          </a:p>
          <a:p>
            <a:pPr algn="just"/>
            <a:r>
              <a:rPr sz="2800"/>
              <a:t>Gramsci argues:</a:t>
            </a:r>
            <a:endParaRPr sz="2800"/>
          </a:p>
          <a:p>
            <a:pPr algn="just"/>
            <a:r>
              <a:rPr sz="2800"/>
              <a:t>The economic base shapes objective interests,</a:t>
            </a:r>
            <a:endParaRPr sz="2800"/>
          </a:p>
          <a:p>
            <a:pPr algn="just"/>
            <a:r>
              <a:rPr sz="2800"/>
              <a:t> but it does not automatically determine subjective consciousness.</a:t>
            </a:r>
            <a:endParaRPr sz="2800"/>
          </a:p>
          <a:p>
            <a:pPr algn="just"/>
            <a:r>
              <a:rPr sz="2800"/>
              <a:t>Between structure and political outcome stands culture.</a:t>
            </a:r>
            <a:endParaRPr sz="280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06045" y="154305"/>
            <a:ext cx="11718290" cy="630872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In Industria: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Schools teach national pride.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Media praises industrial growth.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Religious leaders emphasize unity over class conflict.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Newspapers portray unions as disruptive.</a:t>
            </a:r>
            <a:endParaRPr sz="2800"/>
          </a:p>
          <a:p>
            <a:r>
              <a:rPr sz="2800"/>
              <a:t>Over time, workers internalize a different interpretation of their structural position.</a:t>
            </a:r>
            <a:endParaRPr sz="2800"/>
          </a:p>
          <a:p>
            <a:r>
              <a:rPr sz="2800"/>
              <a:t>Instead of seeing themselves as exploited proletariat,</a:t>
            </a:r>
            <a:endParaRPr sz="2800"/>
          </a:p>
          <a:p>
            <a:r>
              <a:rPr sz="2800"/>
              <a:t> they see themselves as patriotic citizens under threat.</a:t>
            </a:r>
            <a:endParaRPr sz="2800"/>
          </a:p>
          <a:p>
            <a:r>
              <a:rPr sz="4000" b="1"/>
              <a:t>This is cultural hegemony.</a:t>
            </a:r>
            <a:endParaRPr sz="4000" b="1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56870" y="193040"/>
            <a:ext cx="11404600" cy="600773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Step 4: How </a:t>
            </a:r>
            <a:r>
              <a:rPr lang="en-US" sz="2800" b="1"/>
              <a:t>Cultural </a:t>
            </a:r>
            <a:r>
              <a:rPr sz="2800" b="1"/>
              <a:t>Hegemony Works</a:t>
            </a:r>
            <a:endParaRPr sz="2800" b="1"/>
          </a:p>
          <a:p>
            <a:r>
              <a:rPr sz="2800"/>
              <a:t>The ruling class in Industria does not rely only on police or coercion.</a:t>
            </a:r>
            <a:endParaRPr sz="2800"/>
          </a:p>
          <a:p>
            <a:r>
              <a:rPr sz="2800"/>
              <a:t>Instead, it shapes “common sense.”</a:t>
            </a:r>
            <a:endParaRPr sz="2800"/>
          </a:p>
          <a:p>
            <a:r>
              <a:rPr sz="2800"/>
              <a:t>Workers begin to believe: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“Economic inequality is natural.”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“Hard work brings success.”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“National unity is more important than class struggle.”</a:t>
            </a:r>
            <a:endParaRPr sz="2800"/>
          </a:p>
          <a:p>
            <a:r>
              <a:rPr sz="2800"/>
              <a:t>Now the dominant ideology makes structural inequality appear legitimate.</a:t>
            </a:r>
            <a:endParaRPr sz="2800"/>
          </a:p>
          <a:p>
            <a:r>
              <a:rPr sz="2800"/>
              <a:t>Power operates through consent.</a:t>
            </a:r>
            <a:endParaRPr sz="2800"/>
          </a:p>
          <a:p>
            <a:r>
              <a:rPr sz="2800"/>
              <a:t>That is hegemony.</a:t>
            </a:r>
            <a:endParaRPr sz="28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75335" y="661670"/>
            <a:ext cx="10641330" cy="533400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600" b="1"/>
              <a:t>Step 5: Where Is the Synthesis?</a:t>
            </a:r>
            <a:endParaRPr sz="3600" b="1"/>
          </a:p>
          <a:p>
            <a:r>
              <a:rPr sz="3600"/>
              <a:t>The synthesis happens here:</a:t>
            </a:r>
            <a:endParaRPr sz="3600"/>
          </a:p>
          <a:p>
            <a:pPr>
              <a:spcAft>
                <a:spcPct val="60000"/>
              </a:spcAft>
            </a:pPr>
            <a:r>
              <a:rPr sz="3600" b="1"/>
              <a:t>Structural institutionalism explains:</a:t>
            </a:r>
            <a:endParaRPr sz="3600" b="1"/>
          </a:p>
          <a:p>
            <a:pPr>
              <a:buFont typeface="Arial" panose="020B0604020202020204"/>
              <a:buChar char="•"/>
            </a:pPr>
            <a:r>
              <a:rPr sz="3600"/>
              <a:t>Why class conflict exists.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Why capitalism creates inequality.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Why material interests differ.</a:t>
            </a:r>
            <a:endParaRPr sz="36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64540" y="1543685"/>
            <a:ext cx="10662285" cy="340614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200" b="1"/>
              <a:t>Cultural institutionalism explains:</a:t>
            </a:r>
            <a:endParaRPr sz="3200" b="1"/>
          </a:p>
          <a:p>
            <a:pPr algn="just">
              <a:buFont typeface="Arial" panose="020B0604020202020204"/>
              <a:buChar char="•"/>
            </a:pPr>
            <a:r>
              <a:rPr sz="3200"/>
              <a:t>Why workers interpret their interests in different ways.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Why ideas, media, religion shape political identity.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Why consent is produced.</a:t>
            </a:r>
            <a:endParaRPr sz="320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98780" y="1317625"/>
            <a:ext cx="11363325" cy="3415030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3600"/>
              <a:t>Gramsci combines both.</a:t>
            </a:r>
            <a:endParaRPr sz="3600"/>
          </a:p>
          <a:p>
            <a:pPr marL="571500" indent="-571500" algn="just">
              <a:buFont typeface="Wingdings" panose="05000000000000000000" charset="0"/>
              <a:buChar char="q"/>
            </a:pPr>
            <a:r>
              <a:rPr sz="3600"/>
              <a:t>He does not deny economic structure.</a:t>
            </a:r>
            <a:endParaRPr sz="3600"/>
          </a:p>
          <a:p>
            <a:pPr marL="571500" indent="-571500" algn="just">
              <a:buFont typeface="Wingdings" panose="05000000000000000000" charset="0"/>
              <a:buChar char="q"/>
            </a:pPr>
            <a:r>
              <a:rPr sz="3600"/>
              <a:t> He does not reduce politics to ideas.</a:t>
            </a:r>
            <a:endParaRPr sz="3600"/>
          </a:p>
          <a:p>
            <a:pPr indent="0" algn="just">
              <a:buFont typeface="Wingdings" panose="05000000000000000000" charset="0"/>
              <a:buNone/>
            </a:pPr>
            <a:r>
              <a:rPr sz="3600"/>
              <a:t>He argues:</a:t>
            </a:r>
            <a:endParaRPr sz="3600"/>
          </a:p>
          <a:p>
            <a:pPr marL="571500" indent="-571500" algn="just">
              <a:buFont typeface="Wingdings" panose="05000000000000000000" charset="0"/>
              <a:buChar char="q"/>
            </a:pPr>
            <a:r>
              <a:rPr sz="3600"/>
              <a:t>Structure sets the conditions of possibility.</a:t>
            </a:r>
            <a:endParaRPr sz="3600"/>
          </a:p>
          <a:p>
            <a:pPr marL="571500" indent="-571500" algn="just">
              <a:buFont typeface="Wingdings" panose="05000000000000000000" charset="0"/>
              <a:buChar char="q"/>
            </a:pPr>
            <a:r>
              <a:rPr sz="3600"/>
              <a:t> Culture shapes interpretation and direction</a:t>
            </a:r>
            <a:r>
              <a:rPr sz="1600"/>
              <a:t>.</a:t>
            </a:r>
            <a:endParaRPr sz="160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76580" y="475615"/>
            <a:ext cx="11101070" cy="586867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200" b="1"/>
              <a:t>Step 6: Agency Enters the Story</a:t>
            </a:r>
            <a:endParaRPr sz="3200" b="1"/>
          </a:p>
          <a:p>
            <a:r>
              <a:rPr sz="3200"/>
              <a:t>Now imagine a new political movement in Industria.</a:t>
            </a:r>
            <a:endParaRPr sz="3200"/>
          </a:p>
          <a:p>
            <a:r>
              <a:rPr sz="3200"/>
              <a:t>It begins spreading alternative ideas:</a:t>
            </a:r>
            <a:endParaRPr sz="3200"/>
          </a:p>
          <a:p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It reinterprets inequality as injustice.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It challenges nationalist narratives.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It creates new cultural spaces (unions, publications, education forums).</a:t>
            </a:r>
            <a:endParaRPr sz="3200"/>
          </a:p>
          <a:p>
            <a:r>
              <a:rPr sz="3200"/>
              <a:t>This is counter-hegemonic struggle.</a:t>
            </a:r>
            <a:endParaRPr sz="32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70560" y="518160"/>
            <a:ext cx="10515600" cy="255333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4000"/>
              <a:t>Here, agency operates within structure.</a:t>
            </a:r>
            <a:endParaRPr sz="4000"/>
          </a:p>
          <a:p>
            <a:r>
              <a:rPr sz="4000"/>
              <a:t>Actors attempt to reshape culture.</a:t>
            </a:r>
            <a:endParaRPr sz="4000"/>
          </a:p>
          <a:p>
            <a:r>
              <a:rPr sz="4000"/>
              <a:t> If successful, consciousness shifts.</a:t>
            </a:r>
            <a:endParaRPr sz="4000"/>
          </a:p>
          <a:p>
            <a:r>
              <a:rPr sz="4000"/>
              <a:t> If consciousness shifts, political direction changes.</a:t>
            </a:r>
            <a:endParaRPr sz="400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8595" y="504190"/>
            <a:ext cx="9275445" cy="5849620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12470" y="840105"/>
            <a:ext cx="10494645" cy="548259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600" b="1"/>
              <a:t>The "Agency" Factor</a:t>
            </a:r>
            <a:endParaRPr sz="3600" b="1"/>
          </a:p>
          <a:p>
            <a:pPr algn="just"/>
            <a:r>
              <a:rPr sz="3600"/>
              <a:t>The most hopeful part of Gramsci’s synthesis—which you captured in your final bullet point—is </a:t>
            </a:r>
            <a:r>
              <a:rPr sz="3600" b="1"/>
              <a:t>Agency</a:t>
            </a:r>
            <a:r>
              <a:rPr sz="3600"/>
              <a:t>. Because culture isn't set in stone like a factory building, it can be changed.</a:t>
            </a:r>
            <a:endParaRPr sz="3600"/>
          </a:p>
          <a:p>
            <a:pPr algn="just"/>
            <a:r>
              <a:rPr sz="3600"/>
              <a:t>Gramsci called this the </a:t>
            </a:r>
            <a:r>
              <a:rPr sz="3600" b="1"/>
              <a:t>"War of Position."</a:t>
            </a:r>
            <a:r>
              <a:rPr sz="3600"/>
              <a:t> Before you can have a physical revolution (changing the structure), you must have a cultural revolution (changing the way people think).</a:t>
            </a:r>
            <a:endParaRPr sz="360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398780" y="303530"/>
            <a:ext cx="11091545" cy="655447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2800"/>
              <a:t>The synthesis implies: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Structural institutionalism correctly identifies material constraints and class relations.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Cultural institutionalism correctly identifies the autonomous role of norms and ideas.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Institutional stability results from the successful alignment of structure and hegemonic culture.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Institutional transformation requires counter-hegemonic cultural mobilisation.</a:t>
            </a:r>
            <a:endParaRPr sz="2800"/>
          </a:p>
          <a:p>
            <a:r>
              <a:rPr sz="2800"/>
              <a:t>Thus, structural conditions are necessary but not sufficient for political change.</a:t>
            </a:r>
            <a:endParaRPr sz="280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580515" y="1071245"/>
            <a:ext cx="8237220" cy="3853180"/>
          </a:xfrm>
          <a:prstGeom prst="rect">
            <a:avLst/>
          </a:prstGeom>
        </p:spPr>
        <p:txBody>
          <a:bodyPr>
            <a:noAutofit/>
          </a:bodyPr>
          <a:p>
            <a:pPr algn="just"/>
            <a:r>
              <a:rPr lang="en-US" sz="4400" b="1"/>
              <a:t>Synthesis of the three approaches</a:t>
            </a:r>
            <a:endParaRPr sz="4400" b="1"/>
          </a:p>
          <a:p>
            <a:pPr algn="just">
              <a:buFont typeface="Arial" panose="020B0604020202020204"/>
              <a:buChar char="•"/>
            </a:pPr>
            <a:r>
              <a:rPr sz="4400"/>
              <a:t>Structural institutionalism</a:t>
            </a:r>
            <a:endParaRPr sz="4400"/>
          </a:p>
          <a:p>
            <a:pPr algn="just">
              <a:buFont typeface="Arial" panose="020B0604020202020204"/>
              <a:buChar char="•"/>
            </a:pPr>
            <a:endParaRPr sz="4400"/>
          </a:p>
          <a:p>
            <a:pPr algn="just">
              <a:buFont typeface="Arial" panose="020B0604020202020204"/>
              <a:buChar char="•"/>
            </a:pPr>
            <a:r>
              <a:rPr sz="4400"/>
              <a:t>Cultural institutionalism</a:t>
            </a:r>
            <a:endParaRPr sz="4400"/>
          </a:p>
          <a:p>
            <a:pPr algn="just">
              <a:buFont typeface="Arial" panose="020B0604020202020204"/>
              <a:buChar char="•"/>
            </a:pPr>
            <a:endParaRPr sz="4400"/>
          </a:p>
          <a:p>
            <a:pPr algn="just">
              <a:buFont typeface="Arial" panose="020B0604020202020204"/>
              <a:buChar char="•"/>
            </a:pPr>
            <a:r>
              <a:rPr sz="4400"/>
              <a:t>Rational choice institutionalism</a:t>
            </a:r>
            <a:endParaRPr sz="4400"/>
          </a:p>
          <a:p>
            <a:pPr algn="just"/>
            <a:endParaRPr sz="440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ext Box 4"/>
          <p:cNvSpPr txBox="1"/>
          <p:nvPr/>
        </p:nvSpPr>
        <p:spPr>
          <a:xfrm>
            <a:off x="911860" y="2548890"/>
            <a:ext cx="10650855" cy="192913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200" b="1"/>
              <a:t>A Story of Three Forces: Structure, Culture, and Strategy</a:t>
            </a:r>
            <a:endParaRPr sz="3200" b="1"/>
          </a:p>
          <a:p>
            <a:pPr algn="just"/>
            <a:r>
              <a:rPr sz="3200"/>
              <a:t>Let us imagine a country called </a:t>
            </a:r>
            <a:r>
              <a:rPr sz="3200" b="1"/>
              <a:t>Politaria.</a:t>
            </a:r>
            <a:endParaRPr sz="3200" b="1"/>
          </a:p>
          <a:p>
            <a:pPr algn="just"/>
            <a:r>
              <a:rPr sz="3200"/>
              <a:t>Politaria has recently adopted a new constitution.</a:t>
            </a:r>
            <a:endParaRPr sz="320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23875" y="403860"/>
            <a:ext cx="11080115" cy="586867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200" b="1"/>
              <a:t>Scene 1: The Rule Structure (Structure Enters)</a:t>
            </a:r>
            <a:endParaRPr sz="3200" b="1"/>
          </a:p>
          <a:p>
            <a:pPr algn="just"/>
            <a:r>
              <a:rPr sz="3200"/>
              <a:t>Politaria’s constitution creates:</a:t>
            </a:r>
            <a:endParaRPr sz="3200"/>
          </a:p>
          <a:p>
            <a:pPr algn="just"/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A multi-party electoral system,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Freedom of speech,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Independent courts,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Federal decentralization.</a:t>
            </a:r>
            <a:endParaRPr sz="3200"/>
          </a:p>
          <a:p>
            <a:pPr algn="just"/>
            <a:r>
              <a:rPr sz="3200"/>
              <a:t>These are institutional rules.</a:t>
            </a:r>
            <a:endParaRPr sz="320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71195" y="603250"/>
            <a:ext cx="11142980" cy="452310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3200"/>
              <a:t>These rules define:</a:t>
            </a:r>
            <a:endParaRPr sz="3200"/>
          </a:p>
          <a:p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Who can compete,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Who can access resources,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How power is distributed.</a:t>
            </a:r>
            <a:endParaRPr sz="3200"/>
          </a:p>
          <a:p>
            <a:r>
              <a:rPr sz="3200"/>
              <a:t>This is structural institutionalism.</a:t>
            </a:r>
            <a:endParaRPr sz="3200"/>
          </a:p>
          <a:p>
            <a:r>
              <a:rPr sz="3200"/>
              <a:t>Structure = the rule system shaping interaction</a:t>
            </a:r>
            <a:r>
              <a:rPr sz="1600"/>
              <a:t>.</a:t>
            </a:r>
            <a:endParaRPr sz="160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97535" y="741045"/>
            <a:ext cx="11153775" cy="537591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200" b="1"/>
              <a:t>Scene 2: Incentives (Rational Choice Enters)</a:t>
            </a:r>
            <a:endParaRPr sz="3200" b="1"/>
          </a:p>
          <a:p>
            <a:r>
              <a:rPr sz="3200"/>
              <a:t>Now political actors enter the scene.</a:t>
            </a:r>
            <a:endParaRPr sz="3200"/>
          </a:p>
          <a:p>
            <a:r>
              <a:rPr sz="3200"/>
              <a:t>Politicians, activists, business leaders.</a:t>
            </a:r>
            <a:endParaRPr sz="3200"/>
          </a:p>
          <a:p>
            <a:r>
              <a:rPr sz="3200"/>
              <a:t>They ask:</a:t>
            </a:r>
            <a:endParaRPr sz="3200"/>
          </a:p>
          <a:p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How do I win elections?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How do I gain influence?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How do I maximize power?</a:t>
            </a:r>
            <a:endParaRPr sz="320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046480" y="365125"/>
            <a:ext cx="9585325" cy="6492875"/>
          </a:xfrm>
          <a:prstGeom prst="rect">
            <a:avLst/>
          </a:prstGeom>
        </p:spPr>
        <p:txBody>
          <a:bodyPr wrap="square">
            <a:spAutoFit/>
          </a:bodyPr>
          <a:p>
            <a:pPr algn="just"/>
            <a:r>
              <a:rPr sz="3200"/>
              <a:t>Because the system is competitive:</a:t>
            </a:r>
            <a:endParaRPr sz="3200"/>
          </a:p>
          <a:p>
            <a:pPr algn="just"/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Opposition parties have incentives to criticize the government.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Media gains reputation by exposing scandals.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Regional leaders gain power by mobilizing local identities.</a:t>
            </a:r>
            <a:endParaRPr sz="3200"/>
          </a:p>
          <a:p>
            <a:pPr algn="just"/>
            <a:r>
              <a:rPr sz="3200"/>
              <a:t>Actors respond strategically to incentives created by structure.</a:t>
            </a:r>
            <a:endParaRPr sz="3200"/>
          </a:p>
          <a:p>
            <a:pPr algn="just"/>
            <a:r>
              <a:rPr sz="3200" b="1"/>
              <a:t>This is rational choice institutionalism.</a:t>
            </a:r>
            <a:endParaRPr sz="3200" b="1"/>
          </a:p>
          <a:p>
            <a:pPr algn="just"/>
            <a:r>
              <a:rPr sz="3200"/>
              <a:t>Rules → Incentives → Strategic behaviour.</a:t>
            </a:r>
            <a:endParaRPr sz="320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016000" y="1645920"/>
            <a:ext cx="10431780" cy="2991485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800" b="1"/>
              <a:t>Scene 3: Cultural Norms (Culture Enters)</a:t>
            </a:r>
            <a:endParaRPr sz="2800" b="1"/>
          </a:p>
          <a:p>
            <a:pPr algn="just"/>
            <a:r>
              <a:rPr sz="2800"/>
              <a:t>Over time, something deeper happens.</a:t>
            </a:r>
            <a:endParaRPr sz="2800"/>
          </a:p>
          <a:p>
            <a:pPr marL="457200" indent="-457200" algn="just">
              <a:buFont typeface="Wingdings" panose="05000000000000000000" charset="0"/>
              <a:buChar char="q"/>
            </a:pPr>
            <a:r>
              <a:rPr sz="2800"/>
              <a:t>Because debate is legal,</a:t>
            </a:r>
            <a:endParaRPr sz="2800"/>
          </a:p>
          <a:p>
            <a:pPr marL="457200" indent="-457200" algn="just">
              <a:buFont typeface="Wingdings" panose="05000000000000000000" charset="0"/>
              <a:buChar char="q"/>
            </a:pPr>
            <a:r>
              <a:rPr sz="2800"/>
              <a:t> because dissent is rewarded electorally,</a:t>
            </a:r>
            <a:endParaRPr sz="2800"/>
          </a:p>
          <a:p>
            <a:pPr marL="457200" indent="-457200" algn="just">
              <a:buFont typeface="Wingdings" panose="05000000000000000000" charset="0"/>
              <a:buChar char="q"/>
            </a:pPr>
            <a:r>
              <a:rPr sz="2800"/>
              <a:t> because courts protect speech,</a:t>
            </a:r>
            <a:endParaRPr sz="2800"/>
          </a:p>
          <a:p>
            <a:pPr algn="just"/>
            <a:r>
              <a:rPr sz="2800" b="1"/>
              <a:t>a new norm develops:</a:t>
            </a:r>
            <a:endParaRPr sz="2800" b="1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701675" y="588645"/>
            <a:ext cx="10620375" cy="600075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3200" b="1"/>
              <a:t>a new norm develops:</a:t>
            </a:r>
            <a:endParaRPr sz="3200" b="1"/>
          </a:p>
          <a:p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Criticism of authority becomes culturally legitimate.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Citizens expect accountability.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Pluralism becomes “common sense.”</a:t>
            </a:r>
            <a:endParaRPr sz="3200"/>
          </a:p>
          <a:p>
            <a:r>
              <a:rPr sz="3200"/>
              <a:t>The structure has shaped incentives.</a:t>
            </a:r>
            <a:endParaRPr sz="3200"/>
          </a:p>
          <a:p>
            <a:r>
              <a:rPr sz="3200"/>
              <a:t> Repeated behaviour has shaped culture.</a:t>
            </a:r>
            <a:endParaRPr sz="3200"/>
          </a:p>
          <a:p>
            <a:r>
              <a:rPr sz="3200"/>
              <a:t>Now democratic contestation feels natural.</a:t>
            </a:r>
            <a:endParaRPr sz="3200"/>
          </a:p>
          <a:p>
            <a:r>
              <a:rPr sz="3200" b="1"/>
              <a:t>This is cultural institutionalism.</a:t>
            </a:r>
            <a:endParaRPr sz="3200" b="1"/>
          </a:p>
          <a:p>
            <a:r>
              <a:rPr sz="3200"/>
              <a:t>Institutions embed norms and identities.</a:t>
            </a:r>
            <a:endParaRPr sz="320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576580" y="353695"/>
            <a:ext cx="11142980" cy="636079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200" b="1"/>
              <a:t>Scene 4: Agency and Rule Transformation</a:t>
            </a:r>
            <a:endParaRPr sz="3200" b="1"/>
          </a:p>
          <a:p>
            <a:r>
              <a:rPr sz="3200"/>
              <a:t>Now imagine a reform movement emerges.</a:t>
            </a:r>
            <a:endParaRPr sz="3200"/>
          </a:p>
          <a:p>
            <a:r>
              <a:rPr sz="3200"/>
              <a:t>They want stronger environmental protections.</a:t>
            </a:r>
            <a:endParaRPr sz="3200"/>
          </a:p>
          <a:p>
            <a:r>
              <a:rPr sz="3200"/>
              <a:t>Because Politaria’s structure is competitive:</a:t>
            </a:r>
            <a:endParaRPr sz="3200"/>
          </a:p>
          <a:p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They can form a party.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They can mobilize public opinion.</a:t>
            </a:r>
            <a:endParaRPr sz="3200"/>
          </a:p>
          <a:p>
            <a:pPr>
              <a:buFont typeface="Arial" panose="020B0604020202020204"/>
              <a:buChar char="•"/>
            </a:pPr>
            <a:endParaRPr sz="3200"/>
          </a:p>
          <a:p>
            <a:pPr>
              <a:buFont typeface="Arial" panose="020B0604020202020204"/>
              <a:buChar char="•"/>
            </a:pPr>
            <a:r>
              <a:rPr sz="3200"/>
              <a:t>They can challenge dominant norms.</a:t>
            </a:r>
            <a:endParaRPr sz="3200"/>
          </a:p>
          <a:p>
            <a:r>
              <a:rPr sz="3200"/>
              <a:t>They operate within the rules —</a:t>
            </a:r>
            <a:endParaRPr sz="3200"/>
          </a:p>
          <a:p>
            <a:r>
              <a:rPr sz="3200"/>
              <a:t> but they also try to change the rules.</a:t>
            </a:r>
            <a:endParaRPr sz="3200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963295" y="189230"/>
            <a:ext cx="10819130" cy="618553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sz="3600"/>
              <a:t>If successful:</a:t>
            </a:r>
            <a:endParaRPr sz="3600"/>
          </a:p>
          <a:p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New laws are passed.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Cultural norms shift toward sustainability.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The institutional system evolves.</a:t>
            </a:r>
            <a:endParaRPr sz="3600"/>
          </a:p>
          <a:p>
            <a:r>
              <a:rPr sz="3600"/>
              <a:t>Here we see agency operating within structure.</a:t>
            </a:r>
            <a:endParaRPr sz="3600"/>
          </a:p>
          <a:p>
            <a:r>
              <a:rPr sz="3600"/>
              <a:t>This reflects</a:t>
            </a:r>
            <a:r>
              <a:rPr sz="3600" b="1"/>
              <a:t> Anthony Giddens’s structuration logic</a:t>
            </a:r>
            <a:r>
              <a:rPr sz="3600"/>
              <a:t>:</a:t>
            </a:r>
            <a:endParaRPr sz="3600"/>
          </a:p>
          <a:p>
            <a:r>
              <a:rPr sz="3600"/>
              <a:t>Structure shapes action.</a:t>
            </a:r>
            <a:endParaRPr sz="3600"/>
          </a:p>
          <a:p>
            <a:r>
              <a:rPr sz="3600"/>
              <a:t> Action reshapes structure.</a:t>
            </a:r>
            <a:endParaRPr sz="3600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879475" y="746125"/>
            <a:ext cx="10849610" cy="537591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3200" b="1"/>
              <a:t>Now Compare With Another Country</a:t>
            </a:r>
            <a:endParaRPr sz="3200" b="1"/>
          </a:p>
          <a:p>
            <a:pPr algn="just"/>
            <a:r>
              <a:rPr sz="3200"/>
              <a:t>Imagine another country, Monopolis.</a:t>
            </a:r>
            <a:endParaRPr sz="3200"/>
          </a:p>
          <a:p>
            <a:pPr algn="just"/>
            <a:r>
              <a:rPr sz="3200"/>
              <a:t>Monopolis has:</a:t>
            </a:r>
            <a:endParaRPr sz="3200"/>
          </a:p>
          <a:p>
            <a:pPr algn="just"/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One dominant party,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Controlled media,</a:t>
            </a:r>
            <a:endParaRPr sz="3200"/>
          </a:p>
          <a:p>
            <a:pPr algn="just">
              <a:buFont typeface="Arial" panose="020B0604020202020204"/>
              <a:buChar char="•"/>
            </a:pPr>
            <a:endParaRPr sz="3200"/>
          </a:p>
          <a:p>
            <a:pPr algn="just">
              <a:buFont typeface="Arial" panose="020B0604020202020204"/>
              <a:buChar char="•"/>
            </a:pPr>
            <a:r>
              <a:rPr sz="3200"/>
              <a:t>Centralized authority.</a:t>
            </a:r>
            <a:endParaRPr sz="3200"/>
          </a:p>
          <a:p>
            <a:pPr algn="just"/>
            <a:r>
              <a:rPr sz="3200"/>
              <a:t>Structure here is monopolistic.</a:t>
            </a:r>
            <a:endParaRPr sz="3200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663700" y="1085850"/>
            <a:ext cx="9763125" cy="437451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600" b="1"/>
              <a:t>Incentives in Monopolis</a:t>
            </a:r>
            <a:endParaRPr sz="3600" b="1"/>
          </a:p>
          <a:p>
            <a:pPr>
              <a:buFont typeface="Arial" panose="020B0604020202020204"/>
              <a:buChar char="•"/>
            </a:pPr>
            <a:r>
              <a:rPr sz="3600"/>
              <a:t>Opposition faces repression.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Journalists risk punishment.</a:t>
            </a:r>
            <a:endParaRPr sz="3600"/>
          </a:p>
          <a:p>
            <a:pPr>
              <a:buFont typeface="Arial" panose="020B0604020202020204"/>
              <a:buChar char="•"/>
            </a:pPr>
            <a:endParaRPr sz="3600"/>
          </a:p>
          <a:p>
            <a:pPr>
              <a:buFont typeface="Arial" panose="020B0604020202020204"/>
              <a:buChar char="•"/>
            </a:pPr>
            <a:r>
              <a:rPr sz="3600"/>
              <a:t>Reformers have few legal channels.</a:t>
            </a:r>
            <a:endParaRPr sz="3600"/>
          </a:p>
          <a:p>
            <a:r>
              <a:rPr sz="3600"/>
              <a:t>Strategic actors calculate that conformity is safer.</a:t>
            </a:r>
            <a:endParaRPr sz="360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245870" y="291465"/>
            <a:ext cx="9700260" cy="6007735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spcAft>
                <a:spcPct val="60000"/>
              </a:spcAft>
            </a:pPr>
            <a:r>
              <a:rPr sz="2800" b="1"/>
              <a:t>Cultural Outcome</a:t>
            </a:r>
            <a:endParaRPr sz="2800" b="1"/>
          </a:p>
          <a:p>
            <a:pPr algn="just"/>
            <a:r>
              <a:rPr sz="2800"/>
              <a:t>Over time:</a:t>
            </a:r>
            <a:endParaRPr sz="2800"/>
          </a:p>
          <a:p>
            <a:pPr algn="just"/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Deference to authority becomes normal.</a:t>
            </a: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Criticism is culturally stigmatized.</a:t>
            </a: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>
              <a:buFont typeface="Arial" panose="020B0604020202020204"/>
              <a:buChar char="•"/>
            </a:pPr>
            <a:r>
              <a:rPr sz="2800"/>
              <a:t>Citizens internalize stability as a value.</a:t>
            </a: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>
              <a:buFont typeface="Arial" panose="020B0604020202020204"/>
              <a:buChar char="•"/>
            </a:pPr>
            <a:endParaRPr sz="2800"/>
          </a:p>
          <a:p>
            <a:pPr algn="just"/>
            <a:r>
              <a:rPr sz="2800" b="1"/>
              <a:t>Structure shapes incentives.</a:t>
            </a:r>
            <a:endParaRPr sz="2800" b="1"/>
          </a:p>
          <a:p>
            <a:pPr algn="just"/>
            <a:r>
              <a:rPr sz="2800" b="1"/>
              <a:t> Incentives shape behaviour.</a:t>
            </a:r>
            <a:endParaRPr sz="2800" b="1"/>
          </a:p>
          <a:p>
            <a:pPr algn="just"/>
            <a:r>
              <a:rPr sz="2800" b="1"/>
              <a:t> Behaviour shapes culture.</a:t>
            </a:r>
            <a:endParaRPr sz="2800" b="1"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704975" y="695325"/>
            <a:ext cx="8048625" cy="361950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4000" b="1"/>
              <a:t>Agency in Monopolis</a:t>
            </a:r>
            <a:endParaRPr sz="4000" b="1"/>
          </a:p>
          <a:p>
            <a:r>
              <a:rPr sz="4000"/>
              <a:t>Reform movements exist —</a:t>
            </a:r>
            <a:endParaRPr sz="4000"/>
          </a:p>
          <a:p>
            <a:r>
              <a:rPr sz="4000"/>
              <a:t> but they face higher costs.</a:t>
            </a:r>
            <a:endParaRPr sz="4000"/>
          </a:p>
          <a:p>
            <a:r>
              <a:rPr sz="4000"/>
              <a:t>Institutional change is slower and more difficult.</a:t>
            </a:r>
            <a:endParaRPr sz="4000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640080" y="209550"/>
            <a:ext cx="11047730" cy="643890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2800" b="1"/>
              <a:t>What Is the Synthesis?</a:t>
            </a:r>
            <a:endParaRPr sz="2800" b="1"/>
          </a:p>
          <a:p>
            <a:r>
              <a:rPr sz="2800"/>
              <a:t>In both countries:</a:t>
            </a:r>
            <a:endParaRPr sz="2800"/>
          </a:p>
          <a:p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Structure (rules) defines incentives.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Incentives shape strategic action.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Repeated action shapes cultural norms.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Cultural norms stabilize or challenge structure.</a:t>
            </a:r>
            <a:endParaRPr sz="2800"/>
          </a:p>
          <a:p>
            <a:pPr>
              <a:buFont typeface="Arial" panose="020B0604020202020204"/>
              <a:buChar char="•"/>
            </a:pPr>
            <a:endParaRPr sz="2800"/>
          </a:p>
          <a:p>
            <a:pPr>
              <a:buFont typeface="Arial" panose="020B0604020202020204"/>
              <a:buChar char="•"/>
            </a:pPr>
            <a:r>
              <a:rPr sz="2800"/>
              <a:t>Agency can reproduce or transform institutions.</a:t>
            </a:r>
            <a:endParaRPr sz="2800"/>
          </a:p>
          <a:p>
            <a:r>
              <a:rPr sz="2800"/>
              <a:t>The three approaches are not competing.</a:t>
            </a:r>
            <a:endParaRPr sz="2800"/>
          </a:p>
          <a:p>
            <a:r>
              <a:rPr sz="2800"/>
              <a:t> They describe different levels of the same process.</a:t>
            </a:r>
            <a:endParaRPr sz="2800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ext Box 3"/>
          <p:cNvSpPr txBox="1"/>
          <p:nvPr/>
        </p:nvSpPr>
        <p:spPr>
          <a:xfrm>
            <a:off x="1339850" y="1233805"/>
            <a:ext cx="9512300" cy="4391025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sz="3200" b="1"/>
              <a:t>The Integrated </a:t>
            </a:r>
            <a:r>
              <a:rPr lang="en-US" sz="3200" b="1"/>
              <a:t>Synthesis</a:t>
            </a:r>
            <a:endParaRPr sz="3200" b="1"/>
          </a:p>
          <a:p>
            <a:r>
              <a:rPr sz="3200"/>
              <a:t>Institutional Rule Structure</a:t>
            </a:r>
            <a:endParaRPr sz="3200"/>
          </a:p>
          <a:p>
            <a:r>
              <a:rPr sz="3200"/>
              <a:t> → Creates Incentive Environment (rational choice)</a:t>
            </a:r>
            <a:endParaRPr sz="3200"/>
          </a:p>
          <a:p>
            <a:r>
              <a:rPr sz="3200"/>
              <a:t> → Shapes Repeated Behaviour</a:t>
            </a:r>
            <a:endParaRPr sz="3200"/>
          </a:p>
          <a:p>
            <a:r>
              <a:rPr sz="3200"/>
              <a:t> → Produces Cultural Norms (cultural institutionalism)</a:t>
            </a:r>
            <a:endParaRPr sz="3200"/>
          </a:p>
          <a:p>
            <a:r>
              <a:rPr sz="3200"/>
              <a:t> → Conditions Capacity for Agency</a:t>
            </a:r>
            <a:endParaRPr sz="3200"/>
          </a:p>
          <a:p>
            <a:r>
              <a:rPr sz="3200"/>
              <a:t> → Leads to Institutional Stability or Change (structural institutionalism)</a:t>
            </a:r>
            <a:endParaRPr sz="3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21253</Words>
  <Application>WPS Presentation</Application>
  <PresentationFormat>Widescreen</PresentationFormat>
  <Paragraphs>750</Paragraphs>
  <Slides>71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71</vt:i4>
      </vt:variant>
    </vt:vector>
  </HeadingPairs>
  <TitlesOfParts>
    <vt:vector size="83" baseType="lpstr">
      <vt:lpstr>Arial</vt:lpstr>
      <vt:lpstr>SimSun</vt:lpstr>
      <vt:lpstr>Wingdings</vt:lpstr>
      <vt:lpstr>Arial</vt:lpstr>
      <vt:lpstr>Calibri Light</vt:lpstr>
      <vt:lpstr>Calibri</vt:lpstr>
      <vt:lpstr>Microsoft YaHei</vt:lpstr>
      <vt:lpstr>Arial Unicode MS</vt:lpstr>
      <vt:lpstr>Wingdings</vt:lpstr>
      <vt:lpstr>Google Sans Text</vt:lpstr>
      <vt:lpstr>Segoe Print</vt:lpstr>
      <vt:lpstr>Office Theme</vt:lpstr>
      <vt:lpstr>Theory, institutions and comparative politics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ASUS</dc:creator>
  <cp:lastModifiedBy>WPS_1743332713</cp:lastModifiedBy>
  <cp:revision>8</cp:revision>
  <dcterms:created xsi:type="dcterms:W3CDTF">2025-07-23T00:59:00Z</dcterms:created>
  <dcterms:modified xsi:type="dcterms:W3CDTF">2026-02-23T14:36:50Z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1033-12.2.0.23196</vt:lpwstr>
  </property>
</Properties>
</file>