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8" r:id="rId36"/>
    <p:sldId id="299" r:id="rId37"/>
    <p:sldId id="300" r:id="rId38"/>
    <p:sldId id="301" r:id="rId39"/>
    <p:sldId id="302" r:id="rId40"/>
    <p:sldId id="303" r:id="rId41"/>
    <p:sldId id="304" r:id="rId42"/>
    <p:sldId id="305" r:id="rId43"/>
    <p:sldId id="306" r:id="rId44"/>
    <p:sldId id="290" r:id="rId45"/>
    <p:sldId id="291" r:id="rId46"/>
    <p:sldId id="292" r:id="rId47"/>
    <p:sldId id="293" r:id="rId48"/>
    <p:sldId id="294" r:id="rId49"/>
    <p:sldId id="295" r:id="rId50"/>
    <p:sldId id="296" r:id="rId51"/>
    <p:sldId id="297"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5" Type="http://schemas.openxmlformats.org/officeDocument/2006/relationships/tableStyles" Target="tableStyles.xml"/><Relationship Id="rId54" Type="http://schemas.openxmlformats.org/officeDocument/2006/relationships/viewProps" Target="viewProps.xml"/><Relationship Id="rId53" Type="http://schemas.openxmlformats.org/officeDocument/2006/relationships/presProps" Target="presProps.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Foucault’s Concept of Power</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71170" y="1541780"/>
            <a:ext cx="11044555" cy="3538220"/>
          </a:xfrm>
          <a:prstGeom prst="rect">
            <a:avLst/>
          </a:prstGeom>
        </p:spPr>
        <p:txBody>
          <a:bodyPr wrap="square">
            <a:spAutoFit/>
          </a:bodyPr>
          <a:p>
            <a:r>
              <a:rPr sz="2800"/>
              <a:t>People begin:</a:t>
            </a:r>
            <a:endParaRPr sz="2800"/>
          </a:p>
          <a:p>
            <a:endParaRPr sz="2800"/>
          </a:p>
          <a:p>
            <a:pPr>
              <a:buFont typeface="Arial" panose="020B0604020202020204"/>
              <a:buChar char="•"/>
            </a:pPr>
            <a:r>
              <a:rPr sz="2800"/>
              <a:t>Comparing themselves</a:t>
            </a:r>
            <a:endParaRPr sz="2800"/>
          </a:p>
          <a:p>
            <a:pPr>
              <a:buFont typeface="Arial" panose="020B0604020202020204"/>
              <a:buChar char="•"/>
            </a:pPr>
            <a:endParaRPr sz="2800"/>
          </a:p>
          <a:p>
            <a:pPr>
              <a:buFont typeface="Arial" panose="020B0604020202020204"/>
              <a:buChar char="•"/>
            </a:pPr>
            <a:r>
              <a:rPr sz="2800"/>
              <a:t>Regulating themselves</a:t>
            </a:r>
            <a:endParaRPr sz="2800"/>
          </a:p>
          <a:p>
            <a:pPr>
              <a:buFont typeface="Arial" panose="020B0604020202020204"/>
              <a:buChar char="•"/>
            </a:pPr>
            <a:endParaRPr sz="2800"/>
          </a:p>
          <a:p>
            <a:pPr>
              <a:buFont typeface="Arial" panose="020B0604020202020204"/>
              <a:buChar char="•"/>
            </a:pPr>
            <a:r>
              <a:rPr sz="2800"/>
              <a:t>Adjusting themselves</a:t>
            </a:r>
            <a:endParaRPr sz="2800"/>
          </a:p>
          <a:p>
            <a:r>
              <a:rPr sz="2800" b="1"/>
              <a:t>Control becomes internal</a:t>
            </a:r>
            <a:r>
              <a:rPr sz="2800"/>
              <a:t>.</a:t>
            </a:r>
            <a:endParaRPr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02590" y="1295400"/>
            <a:ext cx="11010265" cy="3684905"/>
          </a:xfrm>
          <a:prstGeom prst="rect">
            <a:avLst/>
          </a:prstGeom>
        </p:spPr>
        <p:txBody>
          <a:bodyPr wrap="square">
            <a:spAutoFit/>
          </a:bodyPr>
          <a:p>
            <a:pPr>
              <a:spcAft>
                <a:spcPct val="60000"/>
              </a:spcAft>
            </a:pPr>
            <a:r>
              <a:rPr sz="2400" b="1"/>
              <a:t>One Simple Classroom Example </a:t>
            </a:r>
            <a:endParaRPr sz="2400" b="1"/>
          </a:p>
          <a:p>
            <a:r>
              <a:rPr sz="2400"/>
              <a:t>Board exam system:</a:t>
            </a:r>
            <a:endParaRPr sz="2400"/>
          </a:p>
          <a:p>
            <a:endParaRPr sz="2400"/>
          </a:p>
          <a:p>
            <a:pPr>
              <a:buFont typeface="Arial" panose="020B0604020202020204"/>
              <a:buChar char="•"/>
            </a:pPr>
            <a:r>
              <a:rPr sz="2400"/>
              <a:t>No one forces students physically.</a:t>
            </a:r>
            <a:endParaRPr sz="2400"/>
          </a:p>
          <a:p>
            <a:pPr>
              <a:buFont typeface="Arial" panose="020B0604020202020204"/>
              <a:buChar char="•"/>
            </a:pPr>
            <a:endParaRPr sz="2400"/>
          </a:p>
          <a:p>
            <a:pPr>
              <a:buFont typeface="Arial" panose="020B0604020202020204"/>
              <a:buChar char="•"/>
            </a:pPr>
            <a:r>
              <a:rPr sz="2400"/>
              <a:t>But rankings, grades, and labels (“topper,” “average,” “weak student”) create identities.</a:t>
            </a:r>
            <a:endParaRPr sz="2400"/>
          </a:p>
          <a:p>
            <a:pPr>
              <a:buFont typeface="Arial" panose="020B0604020202020204"/>
              <a:buChar char="•"/>
            </a:pPr>
            <a:endParaRPr sz="2400"/>
          </a:p>
          <a:p>
            <a:pPr>
              <a:buFont typeface="Arial" panose="020B0604020202020204"/>
              <a:buChar char="•"/>
            </a:pPr>
            <a:r>
              <a:rPr sz="2400"/>
              <a:t>Students discipline themselves to fit standards.</a:t>
            </a:r>
            <a:endParaRPr sz="2400"/>
          </a:p>
          <a:p>
            <a:r>
              <a:rPr sz="2400"/>
              <a:t>Power operates productively.</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53365" y="1534160"/>
            <a:ext cx="11239500" cy="2861310"/>
          </a:xfrm>
          <a:prstGeom prst="rect">
            <a:avLst/>
          </a:prstGeom>
        </p:spPr>
        <p:txBody>
          <a:bodyPr wrap="square">
            <a:spAutoFit/>
          </a:bodyPr>
          <a:p>
            <a:pPr algn="just"/>
            <a:r>
              <a:rPr sz="3600"/>
              <a:t>For Foucault:</a:t>
            </a:r>
            <a:endParaRPr sz="3600"/>
          </a:p>
          <a:p>
            <a:pPr algn="just"/>
            <a:r>
              <a:rPr sz="3600"/>
              <a:t>Power is everywhere,</a:t>
            </a:r>
            <a:endParaRPr sz="3600"/>
          </a:p>
          <a:p>
            <a:pPr algn="just"/>
            <a:r>
              <a:rPr sz="3600"/>
              <a:t> because it is embedded in knowledge, institutions, and everyday practices.</a:t>
            </a:r>
            <a:endParaRPr sz="3600"/>
          </a:p>
          <a:p>
            <a:pPr algn="just"/>
            <a:r>
              <a:rPr sz="3600"/>
              <a:t>It produces the kinds of subjects we become.</a:t>
            </a:r>
            <a:endParaRPr sz="36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441700" y="1112203"/>
            <a:ext cx="5080000" cy="645160"/>
          </a:xfrm>
          <a:prstGeom prst="rect">
            <a:avLst/>
          </a:prstGeom>
        </p:spPr>
        <p:txBody>
          <a:bodyPr>
            <a:spAutoFit/>
          </a:bodyPr>
          <a:p>
            <a:r>
              <a:rPr sz="3600"/>
              <a:t> How does this happen?</a:t>
            </a:r>
            <a:endParaRPr sz="3600"/>
          </a:p>
        </p:txBody>
      </p:sp>
      <p:sp>
        <p:nvSpPr>
          <p:cNvPr id="5" name="Text Box 4"/>
          <p:cNvSpPr txBox="1"/>
          <p:nvPr/>
        </p:nvSpPr>
        <p:spPr>
          <a:xfrm>
            <a:off x="1052830" y="2259330"/>
            <a:ext cx="10782300" cy="1568450"/>
          </a:xfrm>
          <a:prstGeom prst="rect">
            <a:avLst/>
          </a:prstGeom>
        </p:spPr>
        <p:txBody>
          <a:bodyPr wrap="square">
            <a:spAutoFit/>
          </a:bodyPr>
          <a:p>
            <a:r>
              <a:rPr sz="3200"/>
              <a:t>Through the mechanisms of what Foucault calls </a:t>
            </a:r>
            <a:r>
              <a:rPr sz="3200" b="1"/>
              <a:t>‘governmentality’,</a:t>
            </a:r>
            <a:r>
              <a:rPr sz="3200"/>
              <a:t> </a:t>
            </a:r>
            <a:r>
              <a:rPr lang="en-US" sz="3200"/>
              <a:t> </a:t>
            </a:r>
            <a:r>
              <a:rPr sz="3200"/>
              <a:t>we are produced as the subjects of governance.</a:t>
            </a:r>
            <a:endParaRPr sz="3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77825" y="382905"/>
            <a:ext cx="11508740" cy="5146040"/>
          </a:xfrm>
          <a:prstGeom prst="rect">
            <a:avLst/>
          </a:prstGeom>
        </p:spPr>
        <p:txBody>
          <a:bodyPr wrap="square">
            <a:spAutoFit/>
          </a:bodyPr>
          <a:p>
            <a:pPr>
              <a:spcAft>
                <a:spcPct val="60000"/>
              </a:spcAft>
            </a:pPr>
            <a:r>
              <a:rPr sz="2800" b="1"/>
              <a:t>What Does It Mean That We Are “Produced as Subjects of Governance”?</a:t>
            </a:r>
            <a:endParaRPr sz="2800" b="1"/>
          </a:p>
          <a:p>
            <a:r>
              <a:rPr sz="2800"/>
              <a:t>Foucault says we are not just ruled by governments.</a:t>
            </a:r>
            <a:endParaRPr sz="2800"/>
          </a:p>
          <a:p>
            <a:r>
              <a:rPr sz="2800"/>
              <a:t>We are produced as subjects — meaning:</a:t>
            </a:r>
            <a:endParaRPr sz="2800"/>
          </a:p>
          <a:p>
            <a:endParaRPr sz="2800"/>
          </a:p>
          <a:p>
            <a:pPr>
              <a:buFont typeface="Arial" panose="020B0604020202020204"/>
              <a:buChar char="•"/>
            </a:pPr>
            <a:r>
              <a:rPr sz="2800"/>
              <a:t>We are shaped into certain kinds of individuals.</a:t>
            </a:r>
            <a:endParaRPr sz="2800"/>
          </a:p>
          <a:p>
            <a:pPr>
              <a:buFont typeface="Arial" panose="020B0604020202020204"/>
              <a:buChar char="•"/>
            </a:pPr>
            <a:endParaRPr sz="2800"/>
          </a:p>
          <a:p>
            <a:pPr>
              <a:buFont typeface="Arial" panose="020B0604020202020204"/>
              <a:buChar char="•"/>
            </a:pPr>
            <a:r>
              <a:rPr sz="2800"/>
              <a:t>We are categorized, measured, and organized.</a:t>
            </a:r>
            <a:endParaRPr sz="2800"/>
          </a:p>
          <a:p>
            <a:pPr>
              <a:buFont typeface="Arial" panose="020B0604020202020204"/>
              <a:buChar char="•"/>
            </a:pPr>
            <a:endParaRPr sz="2800"/>
          </a:p>
          <a:p>
            <a:pPr>
              <a:buFont typeface="Arial" panose="020B0604020202020204"/>
              <a:buChar char="•"/>
            </a:pPr>
            <a:r>
              <a:rPr sz="2800"/>
              <a:t>We become governable.</a:t>
            </a:r>
            <a:endParaRPr sz="2800"/>
          </a:p>
          <a:p>
            <a:r>
              <a:rPr sz="2800"/>
              <a:t>We are not just citizens.</a:t>
            </a:r>
            <a:endParaRPr sz="2800"/>
          </a:p>
          <a:p>
            <a:r>
              <a:rPr sz="2800"/>
              <a:t> We are administratively defined persons.</a:t>
            </a:r>
            <a:endParaRPr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19735" y="542925"/>
            <a:ext cx="11226800" cy="5901055"/>
          </a:xfrm>
          <a:prstGeom prst="rect">
            <a:avLst/>
          </a:prstGeom>
        </p:spPr>
        <p:txBody>
          <a:bodyPr wrap="square">
            <a:spAutoFit/>
          </a:bodyPr>
          <a:p>
            <a:pPr>
              <a:spcAft>
                <a:spcPct val="60000"/>
              </a:spcAft>
            </a:pPr>
            <a:r>
              <a:rPr sz="2400" b="1"/>
              <a:t>What Is Governmentality?</a:t>
            </a:r>
            <a:endParaRPr sz="2400" b="1"/>
          </a:p>
          <a:p>
            <a:r>
              <a:rPr sz="2400"/>
              <a:t>Governmentality means:</a:t>
            </a:r>
            <a:endParaRPr sz="2400"/>
          </a:p>
          <a:p>
            <a:r>
              <a:rPr sz="2400"/>
              <a:t>The modern way of governing society through systems, knowledge, and classification — not just through laws or force.</a:t>
            </a:r>
            <a:endParaRPr sz="2400"/>
          </a:p>
          <a:p>
            <a:r>
              <a:rPr sz="2400"/>
              <a:t>It refers to the increasing organization and homogenization of society through:</a:t>
            </a:r>
            <a:endParaRPr sz="2400"/>
          </a:p>
          <a:p>
            <a:endParaRPr sz="2400"/>
          </a:p>
          <a:p>
            <a:pPr>
              <a:buFont typeface="Arial" panose="020B0604020202020204"/>
              <a:buChar char="•"/>
            </a:pPr>
            <a:r>
              <a:rPr sz="2400"/>
              <a:t>Bureaucracy</a:t>
            </a:r>
            <a:endParaRPr sz="2400"/>
          </a:p>
          <a:p>
            <a:pPr>
              <a:buFont typeface="Arial" panose="020B0604020202020204"/>
              <a:buChar char="•"/>
            </a:pPr>
            <a:endParaRPr sz="2400"/>
          </a:p>
          <a:p>
            <a:pPr>
              <a:buFont typeface="Arial" panose="020B0604020202020204"/>
              <a:buChar char="•"/>
            </a:pPr>
            <a:r>
              <a:rPr sz="2400"/>
              <a:t>Statistics</a:t>
            </a:r>
            <a:endParaRPr sz="2400"/>
          </a:p>
          <a:p>
            <a:pPr>
              <a:buFont typeface="Arial" panose="020B0604020202020204"/>
              <a:buChar char="•"/>
            </a:pPr>
            <a:endParaRPr sz="2400"/>
          </a:p>
          <a:p>
            <a:pPr>
              <a:buFont typeface="Arial" panose="020B0604020202020204"/>
              <a:buChar char="•"/>
            </a:pPr>
            <a:r>
              <a:rPr sz="2400"/>
              <a:t>Records</a:t>
            </a:r>
            <a:endParaRPr sz="2400"/>
          </a:p>
          <a:p>
            <a:pPr>
              <a:buFont typeface="Arial" panose="020B0604020202020204"/>
              <a:buChar char="•"/>
            </a:pPr>
            <a:endParaRPr sz="2400"/>
          </a:p>
          <a:p>
            <a:pPr>
              <a:buFont typeface="Arial" panose="020B0604020202020204"/>
              <a:buChar char="•"/>
            </a:pPr>
            <a:r>
              <a:rPr sz="2400"/>
              <a:t>Documentation</a:t>
            </a:r>
            <a:endParaRPr sz="2400"/>
          </a:p>
          <a:p>
            <a:pPr>
              <a:buFont typeface="Arial" panose="020B0604020202020204"/>
              <a:buChar char="•"/>
            </a:pPr>
            <a:endParaRPr sz="2400"/>
          </a:p>
          <a:p>
            <a:pPr>
              <a:buFont typeface="Arial" panose="020B0604020202020204"/>
              <a:buChar char="•"/>
            </a:pPr>
            <a:r>
              <a:rPr sz="2400"/>
              <a:t>Surveillance</a:t>
            </a:r>
            <a:endParaRPr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56260" y="614680"/>
            <a:ext cx="10995660" cy="6111240"/>
          </a:xfrm>
          <a:prstGeom prst="rect">
            <a:avLst/>
          </a:prstGeom>
        </p:spPr>
        <p:txBody>
          <a:bodyPr wrap="square">
            <a:spAutoFit/>
          </a:bodyPr>
          <a:p>
            <a:pPr>
              <a:spcAft>
                <a:spcPct val="60000"/>
              </a:spcAft>
            </a:pPr>
            <a:r>
              <a:rPr b="1"/>
              <a:t>Example: Identity Documents</a:t>
            </a:r>
            <a:endParaRPr b="1"/>
          </a:p>
          <a:p>
            <a:r>
              <a:t>Think of:</a:t>
            </a:r>
          </a:p>
          <a:p/>
          <a:p>
            <a:pPr>
              <a:buFont typeface="Arial" panose="020B0604020202020204"/>
              <a:buChar char="•"/>
            </a:pPr>
            <a:r>
              <a:t>Aadhaar card</a:t>
            </a:r>
          </a:p>
          <a:p>
            <a:pPr>
              <a:buFont typeface="Arial" panose="020B0604020202020204"/>
              <a:buChar char="•"/>
            </a:pPr>
          </a:p>
          <a:p>
            <a:pPr>
              <a:buFont typeface="Arial" panose="020B0604020202020204"/>
              <a:buChar char="•"/>
            </a:pPr>
            <a:r>
              <a:t>Passport</a:t>
            </a:r>
          </a:p>
          <a:p>
            <a:pPr>
              <a:buFont typeface="Arial" panose="020B0604020202020204"/>
              <a:buChar char="•"/>
            </a:pPr>
          </a:p>
          <a:p>
            <a:pPr>
              <a:buFont typeface="Arial" panose="020B0604020202020204"/>
              <a:buChar char="•"/>
            </a:pPr>
            <a:r>
              <a:t>PAN card</a:t>
            </a:r>
          </a:p>
          <a:p>
            <a:pPr>
              <a:buFont typeface="Arial" panose="020B0604020202020204"/>
              <a:buChar char="•"/>
            </a:pPr>
          </a:p>
          <a:p>
            <a:pPr>
              <a:buFont typeface="Arial" panose="020B0604020202020204"/>
              <a:buChar char="•"/>
            </a:pPr>
            <a:r>
              <a:t>Voter ID</a:t>
            </a:r>
          </a:p>
          <a:p>
            <a:pPr>
              <a:buFont typeface="Arial" panose="020B0604020202020204"/>
              <a:buChar char="•"/>
            </a:pPr>
          </a:p>
          <a:p>
            <a:pPr>
              <a:buFont typeface="Arial" panose="020B0604020202020204"/>
              <a:buChar char="•"/>
            </a:pPr>
            <a:r>
              <a:t>Caste certificate</a:t>
            </a:r>
          </a:p>
          <a:p>
            <a:pPr>
              <a:buFont typeface="Arial" panose="020B0604020202020204"/>
              <a:buChar char="•"/>
            </a:pPr>
          </a:p>
          <a:p>
            <a:pPr>
              <a:buFont typeface="Arial" panose="020B0604020202020204"/>
              <a:buChar char="•"/>
            </a:pPr>
            <a:r>
              <a:t>Ration card</a:t>
            </a:r>
          </a:p>
          <a:p>
            <a:r>
              <a:rPr b="1"/>
              <a:t>These documents:</a:t>
            </a:r>
            <a:endParaRPr b="1"/>
          </a:p>
          <a:p/>
          <a:p>
            <a:pPr>
              <a:buFont typeface="Arial" panose="020B0604020202020204"/>
              <a:buChar char="•"/>
            </a:pPr>
            <a:r>
              <a:t>Define who you are</a:t>
            </a:r>
          </a:p>
          <a:p>
            <a:pPr>
              <a:buFont typeface="Arial" panose="020B0604020202020204"/>
              <a:buChar char="•"/>
            </a:pPr>
          </a:p>
          <a:p>
            <a:pPr>
              <a:buFont typeface="Arial" panose="020B0604020202020204"/>
              <a:buChar char="•"/>
            </a:pPr>
            <a:r>
              <a:t>Classify you</a:t>
            </a:r>
          </a:p>
          <a:p>
            <a:pPr>
              <a:buFont typeface="Arial" panose="020B0604020202020204"/>
              <a:buChar char="•"/>
            </a:pPr>
          </a:p>
          <a:p>
            <a:pPr>
              <a:buFont typeface="Arial" panose="020B0604020202020204"/>
              <a:buChar char="•"/>
            </a:pPr>
            <a:r>
              <a:t>Place you in categories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72440" y="337820"/>
            <a:ext cx="10944225" cy="5908040"/>
          </a:xfrm>
          <a:prstGeom prst="rect">
            <a:avLst/>
          </a:prstGeom>
        </p:spPr>
        <p:txBody>
          <a:bodyPr wrap="square">
            <a:spAutoFit/>
          </a:bodyPr>
          <a:p>
            <a:pPr algn="just"/>
            <a:r>
              <a:rPr b="1"/>
              <a:t>You must state:</a:t>
            </a:r>
            <a:endParaRPr b="1"/>
          </a:p>
          <a:p>
            <a:pPr algn="just"/>
          </a:p>
          <a:p>
            <a:pPr algn="just">
              <a:buFont typeface="Arial" panose="020B0604020202020204"/>
              <a:buChar char="•"/>
            </a:pPr>
            <a:r>
              <a:t>Nationality (Indian)</a:t>
            </a:r>
          </a:p>
          <a:p>
            <a:pPr algn="just">
              <a:buFont typeface="Arial" panose="020B0604020202020204"/>
              <a:buChar char="•"/>
            </a:pPr>
          </a:p>
          <a:p>
            <a:pPr algn="just">
              <a:buFont typeface="Arial" panose="020B0604020202020204"/>
              <a:buChar char="•"/>
            </a:pPr>
            <a:r>
              <a:t>Religion (Hindu/Muslim)</a:t>
            </a:r>
          </a:p>
          <a:p>
            <a:pPr algn="just">
              <a:buFont typeface="Arial" panose="020B0604020202020204"/>
              <a:buChar char="•"/>
            </a:pPr>
          </a:p>
          <a:p>
            <a:pPr algn="just">
              <a:buFont typeface="Arial" panose="020B0604020202020204"/>
              <a:buChar char="•"/>
            </a:pPr>
            <a:r>
              <a:t>Gender (Male/Female)</a:t>
            </a:r>
          </a:p>
          <a:p>
            <a:pPr algn="just">
              <a:buFont typeface="Arial" panose="020B0604020202020204"/>
              <a:buChar char="•"/>
            </a:pPr>
          </a:p>
          <a:p>
            <a:pPr algn="just">
              <a:buFont typeface="Arial" panose="020B0604020202020204"/>
              <a:buChar char="•"/>
            </a:pPr>
            <a:r>
              <a:t>Education status</a:t>
            </a:r>
          </a:p>
          <a:p>
            <a:pPr algn="just">
              <a:buFont typeface="Arial" panose="020B0604020202020204"/>
              <a:buChar char="•"/>
            </a:pPr>
          </a:p>
          <a:p>
            <a:pPr algn="just">
              <a:buFont typeface="Arial" panose="020B0604020202020204"/>
              <a:buChar char="•"/>
            </a:pPr>
            <a:r>
              <a:t>Income bracket</a:t>
            </a:r>
          </a:p>
          <a:p>
            <a:pPr algn="just"/>
            <a:r>
              <a:rPr b="1"/>
              <a:t>Through these classifications, the state can:</a:t>
            </a:r>
            <a:endParaRPr b="1"/>
          </a:p>
          <a:p>
            <a:pPr algn="just"/>
          </a:p>
          <a:p>
            <a:pPr algn="just">
              <a:buFont typeface="Arial" panose="020B0604020202020204"/>
              <a:buChar char="•"/>
            </a:pPr>
            <a:r>
              <a:t>Track you</a:t>
            </a:r>
          </a:p>
          <a:p>
            <a:pPr algn="just">
              <a:buFont typeface="Arial" panose="020B0604020202020204"/>
              <a:buChar char="•"/>
            </a:pPr>
          </a:p>
          <a:p>
            <a:pPr algn="just">
              <a:buFont typeface="Arial" panose="020B0604020202020204"/>
              <a:buChar char="•"/>
            </a:pPr>
            <a:r>
              <a:t>Monitor you</a:t>
            </a:r>
          </a:p>
          <a:p>
            <a:pPr algn="just">
              <a:buFont typeface="Arial" panose="020B0604020202020204"/>
              <a:buChar char="•"/>
            </a:pPr>
          </a:p>
          <a:p>
            <a:pPr algn="just">
              <a:buFont typeface="Arial" panose="020B0604020202020204"/>
              <a:buChar char="•"/>
            </a:pPr>
            <a:r>
              <a:t>Administer welfare</a:t>
            </a:r>
          </a:p>
          <a:p>
            <a:pPr algn="just">
              <a:buFont typeface="Arial" panose="020B0604020202020204"/>
              <a:buChar char="•"/>
            </a:pPr>
          </a:p>
          <a:p>
            <a:pPr algn="just">
              <a:buFont typeface="Arial" panose="020B0604020202020204"/>
              <a:buChar char="•"/>
            </a:pPr>
            <a:r>
              <a:t>Regulate movement</a:t>
            </a:r>
          </a:p>
          <a:p>
            <a:pPr algn="just"/>
            <a:r>
              <a:rPr b="1"/>
              <a:t>You become a legible subject.</a:t>
            </a:r>
            <a:endParaRPr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50215" y="544195"/>
            <a:ext cx="10819765" cy="3955415"/>
          </a:xfrm>
          <a:prstGeom prst="rect">
            <a:avLst/>
          </a:prstGeom>
        </p:spPr>
        <p:txBody>
          <a:bodyPr wrap="square">
            <a:spAutoFit/>
          </a:bodyPr>
          <a:p>
            <a:pPr>
              <a:spcAft>
                <a:spcPct val="60000"/>
              </a:spcAft>
            </a:pPr>
            <a:r>
              <a:rPr sz="2400" b="1"/>
              <a:t>Produced Through Discourses</a:t>
            </a:r>
            <a:endParaRPr sz="2400" b="1"/>
          </a:p>
          <a:p>
            <a:r>
              <a:rPr sz="2400"/>
              <a:t>Foucault says we are shaped not just by government offices, but by discourses.</a:t>
            </a:r>
            <a:endParaRPr sz="2400"/>
          </a:p>
          <a:p>
            <a:r>
              <a:rPr sz="2400"/>
              <a:t>Discourses are systems of knowledge that define truth.</a:t>
            </a:r>
            <a:endParaRPr sz="2400"/>
          </a:p>
          <a:p>
            <a:pPr>
              <a:spcAft>
                <a:spcPct val="60000"/>
              </a:spcAft>
            </a:pPr>
            <a:r>
              <a:rPr sz="2400" b="1"/>
              <a:t>Medicine</a:t>
            </a:r>
            <a:endParaRPr sz="2400" b="1"/>
          </a:p>
          <a:p>
            <a:pPr>
              <a:buFont typeface="Arial" panose="020B0604020202020204"/>
              <a:buChar char="•"/>
            </a:pPr>
            <a:r>
              <a:rPr sz="2400"/>
              <a:t>Healthy / Sick</a:t>
            </a:r>
            <a:endParaRPr sz="2400"/>
          </a:p>
          <a:p>
            <a:pPr>
              <a:buFont typeface="Arial" panose="020B0604020202020204"/>
              <a:buChar char="•"/>
            </a:pPr>
            <a:endParaRPr sz="2400"/>
          </a:p>
          <a:p>
            <a:pPr>
              <a:buFont typeface="Arial" panose="020B0604020202020204"/>
              <a:buChar char="•"/>
            </a:pPr>
            <a:r>
              <a:rPr sz="2400"/>
              <a:t>Fit / Unfit</a:t>
            </a:r>
            <a:endParaRPr sz="2400"/>
          </a:p>
          <a:p>
            <a:pPr>
              <a:buFont typeface="Arial" panose="020B0604020202020204"/>
              <a:buChar char="•"/>
            </a:pPr>
            <a:endParaRPr sz="2400"/>
          </a:p>
          <a:p>
            <a:pPr>
              <a:buFont typeface="Arial" panose="020B0604020202020204"/>
              <a:buChar char="•"/>
            </a:pPr>
            <a:r>
              <a:rPr sz="2400"/>
              <a:t>Disabled / Normal</a:t>
            </a:r>
            <a:endParaRPr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07695" y="1472565"/>
            <a:ext cx="10924540" cy="4168140"/>
          </a:xfrm>
          <a:prstGeom prst="rect">
            <a:avLst/>
          </a:prstGeom>
        </p:spPr>
        <p:txBody>
          <a:bodyPr wrap="square">
            <a:spAutoFit/>
          </a:bodyPr>
          <a:p>
            <a:pPr algn="just">
              <a:spcAft>
                <a:spcPct val="60000"/>
              </a:spcAft>
            </a:pPr>
            <a:r>
              <a:rPr sz="2800" b="1"/>
              <a:t>Psychiatry</a:t>
            </a:r>
            <a:endParaRPr sz="2800" b="1"/>
          </a:p>
          <a:p>
            <a:pPr algn="just">
              <a:buFont typeface="Arial" panose="020B0604020202020204"/>
              <a:buChar char="•"/>
            </a:pPr>
            <a:r>
              <a:rPr sz="2800"/>
              <a:t>Sane / Insane</a:t>
            </a:r>
            <a:endParaRPr sz="2800"/>
          </a:p>
          <a:p>
            <a:pPr algn="just">
              <a:buFont typeface="Arial" panose="020B0604020202020204"/>
              <a:buChar char="•"/>
            </a:pPr>
            <a:endParaRPr sz="2800"/>
          </a:p>
          <a:p>
            <a:pPr algn="just">
              <a:buFont typeface="Arial" panose="020B0604020202020204"/>
              <a:buChar char="•"/>
            </a:pPr>
            <a:r>
              <a:rPr sz="2800"/>
              <a:t>Depressed / Stable</a:t>
            </a:r>
            <a:endParaRPr sz="2800"/>
          </a:p>
          <a:p>
            <a:pPr algn="just">
              <a:spcAft>
                <a:spcPct val="60000"/>
              </a:spcAft>
            </a:pPr>
            <a:r>
              <a:rPr sz="2800" b="1"/>
              <a:t>Biology</a:t>
            </a:r>
            <a:endParaRPr sz="2800" b="1"/>
          </a:p>
          <a:p>
            <a:pPr algn="just">
              <a:buFont typeface="Arial" panose="020B0604020202020204"/>
              <a:buChar char="•"/>
            </a:pPr>
            <a:r>
              <a:rPr sz="2800"/>
              <a:t>Male / Female</a:t>
            </a:r>
            <a:endParaRPr sz="2800"/>
          </a:p>
          <a:p>
            <a:pPr algn="just">
              <a:buFont typeface="Arial" panose="020B0604020202020204"/>
              <a:buChar char="•"/>
            </a:pPr>
            <a:endParaRPr sz="2800"/>
          </a:p>
          <a:p>
            <a:pPr algn="just">
              <a:buFont typeface="Arial" panose="020B0604020202020204"/>
              <a:buChar char="•"/>
            </a:pPr>
            <a:r>
              <a:rPr sz="2800"/>
              <a:t>Genetic risk categories</a:t>
            </a:r>
            <a:endParaRPr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84810" y="1177925"/>
            <a:ext cx="11085830" cy="3784600"/>
          </a:xfrm>
          <a:prstGeom prst="rect">
            <a:avLst/>
          </a:prstGeom>
        </p:spPr>
        <p:txBody>
          <a:bodyPr wrap="square">
            <a:spAutoFit/>
          </a:bodyPr>
          <a:p>
            <a:pPr marL="342900" indent="-342900" algn="just">
              <a:buFont typeface="Wingdings" panose="05000000000000000000" charset="0"/>
              <a:buChar char="q"/>
            </a:pPr>
            <a:r>
              <a:rPr sz="2400"/>
              <a:t>Michel Foucault radically reconceptualized power by arguing that power is not primarily repressive; in the modern era, power does not mainly operate by preventing us from doing what we want, but works in more subtle ways.</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For Foucault, power is productive, meaning it produces identity and subjectivity — it shapes the kind of persons we become and the ways we understand ourselves.</a:t>
            </a:r>
            <a:endParaRPr sz="2400"/>
          </a:p>
          <a:p>
            <a:pPr marL="342900" indent="-342900" algn="just">
              <a:buFont typeface="Wingdings" panose="05000000000000000000" charset="0"/>
              <a:buChar char="q"/>
            </a:pPr>
            <a:endParaRPr sz="2400"/>
          </a:p>
          <a:p>
            <a:pPr marL="342900" indent="-342900" algn="just">
              <a:buFont typeface="Wingdings" panose="05000000000000000000" charset="0"/>
              <a:buChar char="q"/>
            </a:pPr>
            <a:r>
              <a:rPr sz="2400"/>
              <a:t>Power does not emanate from a single source such as the state or the ruling classes; instead, it is capillary, flowing throughout the system like blood in the capillaries of the body, operating everywhere in social life.</a:t>
            </a:r>
            <a:endParaRPr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02310" y="1196975"/>
            <a:ext cx="10819130" cy="4625340"/>
          </a:xfrm>
          <a:prstGeom prst="rect">
            <a:avLst/>
          </a:prstGeom>
        </p:spPr>
        <p:txBody>
          <a:bodyPr wrap="square">
            <a:spAutoFit/>
          </a:bodyPr>
          <a:p>
            <a:pPr>
              <a:spcAft>
                <a:spcPct val="60000"/>
              </a:spcAft>
            </a:pPr>
            <a:r>
              <a:rPr sz="2000" b="1"/>
              <a:t>La</a:t>
            </a:r>
            <a:r>
              <a:rPr lang="en-US" sz="2000" b="1"/>
              <a:t>w</a:t>
            </a:r>
            <a:endParaRPr sz="2000" b="1"/>
          </a:p>
          <a:p>
            <a:pPr>
              <a:buFont typeface="Arial" panose="020B0604020202020204"/>
              <a:buChar char="•"/>
            </a:pPr>
            <a:r>
              <a:rPr sz="2000"/>
              <a:t>Minor / Adult</a:t>
            </a:r>
            <a:endParaRPr sz="2000"/>
          </a:p>
          <a:p>
            <a:pPr>
              <a:buFont typeface="Arial" panose="020B0604020202020204"/>
              <a:buChar char="•"/>
            </a:pPr>
            <a:endParaRPr sz="2000"/>
          </a:p>
          <a:p>
            <a:pPr>
              <a:buFont typeface="Arial" panose="020B0604020202020204"/>
              <a:buChar char="•"/>
            </a:pPr>
            <a:r>
              <a:rPr sz="2000"/>
              <a:t>Criminal / Law-abiding</a:t>
            </a:r>
            <a:endParaRPr sz="2000"/>
          </a:p>
          <a:p>
            <a:pPr>
              <a:buFont typeface="Arial" panose="020B0604020202020204"/>
              <a:buChar char="•"/>
            </a:pPr>
            <a:endParaRPr sz="2000"/>
          </a:p>
          <a:p>
            <a:pPr>
              <a:buFont typeface="Arial" panose="020B0604020202020204"/>
              <a:buChar char="•"/>
            </a:pPr>
            <a:r>
              <a:rPr sz="2000"/>
              <a:t>Citizen / Foreigner</a:t>
            </a:r>
            <a:endParaRPr sz="2000"/>
          </a:p>
          <a:p>
            <a:r>
              <a:rPr sz="2000"/>
              <a:t>These labels are not neutral.</a:t>
            </a:r>
            <a:endParaRPr sz="2000"/>
          </a:p>
          <a:p>
            <a:r>
              <a:rPr sz="2000" b="1"/>
              <a:t>They define:</a:t>
            </a:r>
            <a:endParaRPr sz="2000" b="1"/>
          </a:p>
          <a:p>
            <a:endParaRPr sz="2000"/>
          </a:p>
          <a:p>
            <a:pPr>
              <a:buFont typeface="Arial" panose="020B0604020202020204"/>
              <a:buChar char="•"/>
            </a:pPr>
            <a:r>
              <a:rPr sz="2000"/>
              <a:t>How you are treated</a:t>
            </a:r>
            <a:endParaRPr sz="2000"/>
          </a:p>
          <a:p>
            <a:pPr>
              <a:buFont typeface="Arial" panose="020B0604020202020204"/>
              <a:buChar char="•"/>
            </a:pPr>
            <a:endParaRPr sz="2000"/>
          </a:p>
          <a:p>
            <a:pPr>
              <a:buFont typeface="Arial" panose="020B0604020202020204"/>
              <a:buChar char="•"/>
            </a:pPr>
            <a:r>
              <a:rPr sz="2000"/>
              <a:t>What rights you have</a:t>
            </a:r>
            <a:endParaRPr sz="2000"/>
          </a:p>
          <a:p>
            <a:pPr>
              <a:buFont typeface="Arial" panose="020B0604020202020204"/>
              <a:buChar char="•"/>
            </a:pPr>
            <a:endParaRPr sz="2000"/>
          </a:p>
          <a:p>
            <a:pPr>
              <a:buFont typeface="Arial" panose="020B0604020202020204"/>
              <a:buChar char="•"/>
            </a:pPr>
            <a:r>
              <a:rPr sz="2000"/>
              <a:t>What identity you carry</a:t>
            </a:r>
            <a:endParaRPr sz="2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56870" y="260985"/>
            <a:ext cx="10850880" cy="5548630"/>
          </a:xfrm>
          <a:prstGeom prst="rect">
            <a:avLst/>
          </a:prstGeom>
        </p:spPr>
        <p:txBody>
          <a:bodyPr wrap="square">
            <a:spAutoFit/>
          </a:bodyPr>
          <a:p>
            <a:pPr>
              <a:spcAft>
                <a:spcPct val="60000"/>
              </a:spcAft>
            </a:pPr>
            <a:r>
              <a:rPr sz="2000" b="1"/>
              <a:t>What Is Normalization?</a:t>
            </a:r>
            <a:endParaRPr sz="2000" b="1"/>
          </a:p>
          <a:p>
            <a:r>
              <a:rPr sz="2000"/>
              <a:t>Normalization means:</a:t>
            </a:r>
            <a:endParaRPr sz="2000"/>
          </a:p>
          <a:p>
            <a:r>
              <a:rPr sz="2000"/>
              <a:t>Making individuals conform to dominant norms.</a:t>
            </a:r>
            <a:endParaRPr sz="2000"/>
          </a:p>
          <a:p>
            <a:r>
              <a:rPr sz="2000"/>
              <a:t>Modern society constantly measures us:</a:t>
            </a:r>
            <a:endParaRPr sz="2000"/>
          </a:p>
          <a:p>
            <a:endParaRPr sz="2000"/>
          </a:p>
          <a:p>
            <a:pPr>
              <a:buFont typeface="Arial" panose="020B0604020202020204"/>
              <a:buChar char="•"/>
            </a:pPr>
            <a:r>
              <a:rPr sz="2000"/>
              <a:t>Marks in exams</a:t>
            </a:r>
            <a:endParaRPr sz="2000"/>
          </a:p>
          <a:p>
            <a:pPr>
              <a:buFont typeface="Arial" panose="020B0604020202020204"/>
              <a:buChar char="•"/>
            </a:pPr>
            <a:endParaRPr sz="2000"/>
          </a:p>
          <a:p>
            <a:pPr>
              <a:buFont typeface="Arial" panose="020B0604020202020204"/>
              <a:buChar char="•"/>
            </a:pPr>
            <a:r>
              <a:rPr sz="2000"/>
              <a:t>BMI levels</a:t>
            </a:r>
            <a:endParaRPr sz="2000"/>
          </a:p>
          <a:p>
            <a:pPr>
              <a:buFont typeface="Arial" panose="020B0604020202020204"/>
              <a:buChar char="•"/>
            </a:pPr>
            <a:endParaRPr sz="2000"/>
          </a:p>
          <a:p>
            <a:pPr>
              <a:buFont typeface="Arial" panose="020B0604020202020204"/>
              <a:buChar char="•"/>
            </a:pPr>
            <a:r>
              <a:rPr sz="2000"/>
              <a:t>Productivity scores</a:t>
            </a:r>
            <a:endParaRPr sz="2000"/>
          </a:p>
          <a:p>
            <a:pPr>
              <a:buFont typeface="Arial" panose="020B0604020202020204"/>
              <a:buChar char="•"/>
            </a:pPr>
            <a:endParaRPr sz="2000"/>
          </a:p>
          <a:p>
            <a:pPr>
              <a:buFont typeface="Arial" panose="020B0604020202020204"/>
              <a:buChar char="•"/>
            </a:pPr>
            <a:r>
              <a:rPr sz="2000"/>
              <a:t>Credit scores</a:t>
            </a:r>
            <a:endParaRPr sz="2000"/>
          </a:p>
          <a:p>
            <a:pPr>
              <a:buFont typeface="Arial" panose="020B0604020202020204"/>
              <a:buChar char="•"/>
            </a:pPr>
            <a:endParaRPr sz="2000"/>
          </a:p>
          <a:p>
            <a:pPr>
              <a:buFont typeface="Arial" panose="020B0604020202020204"/>
              <a:buChar char="•"/>
            </a:pPr>
            <a:r>
              <a:rPr sz="2000"/>
              <a:t>Social media metrics</a:t>
            </a:r>
            <a:endParaRPr sz="2000"/>
          </a:p>
          <a:p>
            <a:pPr>
              <a:buFont typeface="Arial" panose="020B0604020202020204"/>
              <a:buChar char="•"/>
            </a:pPr>
            <a:endParaRPr sz="2000"/>
          </a:p>
          <a:p>
            <a:pPr>
              <a:buFont typeface="Arial" panose="020B0604020202020204"/>
              <a:buChar char="•"/>
            </a:pPr>
            <a:r>
              <a:rPr sz="2000"/>
              <a:t>Performance reviews</a:t>
            </a:r>
            <a:endParaRPr sz="2000"/>
          </a:p>
          <a:p>
            <a:r>
              <a:rPr sz="2000" b="1"/>
              <a:t>You compare yourself to “normal.”</a:t>
            </a:r>
            <a:endParaRPr sz="2000"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25145" y="954405"/>
            <a:ext cx="11141710" cy="4892675"/>
          </a:xfrm>
          <a:prstGeom prst="rect">
            <a:avLst/>
          </a:prstGeom>
        </p:spPr>
        <p:txBody>
          <a:bodyPr wrap="square">
            <a:spAutoFit/>
          </a:bodyPr>
          <a:p>
            <a:r>
              <a:rPr sz="2400"/>
              <a:t>If you are below the norm:</a:t>
            </a:r>
            <a:endParaRPr sz="2400"/>
          </a:p>
          <a:p>
            <a:endParaRPr sz="2400"/>
          </a:p>
          <a:p>
            <a:pPr>
              <a:buFont typeface="Arial" panose="020B0604020202020204"/>
              <a:buChar char="•"/>
            </a:pPr>
            <a:r>
              <a:rPr sz="2400"/>
              <a:t>You adjust.</a:t>
            </a:r>
            <a:endParaRPr sz="2400"/>
          </a:p>
          <a:p>
            <a:pPr>
              <a:buFont typeface="Arial" panose="020B0604020202020204"/>
              <a:buChar char="•"/>
            </a:pPr>
            <a:endParaRPr sz="2400"/>
          </a:p>
          <a:p>
            <a:pPr>
              <a:buFont typeface="Arial" panose="020B0604020202020204"/>
              <a:buChar char="•"/>
            </a:pPr>
            <a:r>
              <a:rPr sz="2400"/>
              <a:t>You discipline yourself.</a:t>
            </a:r>
            <a:endParaRPr sz="2400"/>
          </a:p>
          <a:p>
            <a:pPr indent="0">
              <a:buFont typeface="Arial" panose="020B0604020202020204"/>
              <a:buNone/>
            </a:pPr>
            <a:endParaRPr sz="2400"/>
          </a:p>
          <a:p>
            <a:r>
              <a:rPr sz="2400"/>
              <a:t>Power works through:</a:t>
            </a:r>
            <a:endParaRPr sz="2400"/>
          </a:p>
          <a:p>
            <a:endParaRPr sz="2400"/>
          </a:p>
          <a:p>
            <a:pPr>
              <a:buFont typeface="Arial" panose="020B0604020202020204"/>
              <a:buChar char="•"/>
            </a:pPr>
            <a:r>
              <a:rPr sz="2400"/>
              <a:t>Comparison</a:t>
            </a:r>
            <a:endParaRPr sz="2400"/>
          </a:p>
          <a:p>
            <a:pPr>
              <a:buFont typeface="Arial" panose="020B0604020202020204"/>
              <a:buChar char="•"/>
            </a:pPr>
            <a:endParaRPr sz="2400"/>
          </a:p>
          <a:p>
            <a:pPr>
              <a:buFont typeface="Arial" panose="020B0604020202020204"/>
              <a:buChar char="•"/>
            </a:pPr>
            <a:r>
              <a:rPr sz="2400"/>
              <a:t>Ranking</a:t>
            </a:r>
            <a:endParaRPr sz="2400"/>
          </a:p>
          <a:p>
            <a:pPr>
              <a:buFont typeface="Arial" panose="020B0604020202020204"/>
              <a:buChar char="•"/>
            </a:pPr>
            <a:endParaRPr sz="2400"/>
          </a:p>
          <a:p>
            <a:pPr>
              <a:buFont typeface="Arial" panose="020B0604020202020204"/>
              <a:buChar char="•"/>
            </a:pPr>
            <a:r>
              <a:rPr sz="2400"/>
              <a:t>Standardization</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81355" y="525145"/>
            <a:ext cx="10608945" cy="5532120"/>
          </a:xfrm>
          <a:prstGeom prst="rect">
            <a:avLst/>
          </a:prstGeom>
        </p:spPr>
        <p:txBody>
          <a:bodyPr wrap="square">
            <a:spAutoFit/>
          </a:bodyPr>
          <a:p>
            <a:pPr>
              <a:spcAft>
                <a:spcPct val="60000"/>
              </a:spcAft>
            </a:pPr>
            <a:r>
              <a:rPr sz="2400" b="1"/>
              <a:t>Indian Example </a:t>
            </a:r>
            <a:endParaRPr sz="2400" b="1"/>
          </a:p>
          <a:p>
            <a:r>
              <a:rPr sz="2400"/>
              <a:t>Think of the Census.</a:t>
            </a:r>
            <a:endParaRPr sz="2400"/>
          </a:p>
          <a:p>
            <a:r>
              <a:rPr sz="2400"/>
              <a:t>The Census:</a:t>
            </a:r>
            <a:endParaRPr sz="2400"/>
          </a:p>
          <a:p>
            <a:endParaRPr sz="2400"/>
          </a:p>
          <a:p>
            <a:pPr>
              <a:buFont typeface="Arial" panose="020B0604020202020204"/>
              <a:buChar char="•"/>
            </a:pPr>
            <a:r>
              <a:rPr sz="2400"/>
              <a:t>Classifies caste</a:t>
            </a:r>
            <a:endParaRPr sz="2400"/>
          </a:p>
          <a:p>
            <a:pPr>
              <a:buFont typeface="Arial" panose="020B0604020202020204"/>
              <a:buChar char="•"/>
            </a:pPr>
            <a:endParaRPr sz="2400"/>
          </a:p>
          <a:p>
            <a:pPr>
              <a:buFont typeface="Arial" panose="020B0604020202020204"/>
              <a:buChar char="•"/>
            </a:pPr>
            <a:r>
              <a:rPr sz="2400"/>
              <a:t>Religion</a:t>
            </a:r>
            <a:endParaRPr sz="2400"/>
          </a:p>
          <a:p>
            <a:pPr>
              <a:buFont typeface="Arial" panose="020B0604020202020204"/>
              <a:buChar char="•"/>
            </a:pPr>
            <a:endParaRPr sz="2400"/>
          </a:p>
          <a:p>
            <a:pPr>
              <a:buFont typeface="Arial" panose="020B0604020202020204"/>
              <a:buChar char="•"/>
            </a:pPr>
            <a:r>
              <a:rPr sz="2400"/>
              <a:t>Literacy</a:t>
            </a:r>
            <a:endParaRPr sz="2400"/>
          </a:p>
          <a:p>
            <a:pPr>
              <a:buFont typeface="Arial" panose="020B0604020202020204"/>
              <a:buChar char="•"/>
            </a:pPr>
            <a:endParaRPr sz="2400"/>
          </a:p>
          <a:p>
            <a:pPr>
              <a:buFont typeface="Arial" panose="020B0604020202020204"/>
              <a:buChar char="•"/>
            </a:pPr>
            <a:r>
              <a:rPr sz="2400"/>
              <a:t>Occupation</a:t>
            </a:r>
            <a:endParaRPr sz="2400"/>
          </a:p>
          <a:p>
            <a:pPr>
              <a:buFont typeface="Arial" panose="020B0604020202020204"/>
              <a:buChar char="•"/>
            </a:pPr>
            <a:endParaRPr sz="2400"/>
          </a:p>
          <a:p>
            <a:pPr>
              <a:buFont typeface="Arial" panose="020B0604020202020204"/>
              <a:buChar char="•"/>
            </a:pPr>
            <a:r>
              <a:rPr sz="2400"/>
              <a:t>Language</a:t>
            </a:r>
            <a:endParaRPr sz="2400"/>
          </a:p>
          <a:p>
            <a:r>
              <a:rPr sz="2400"/>
              <a:t>It produces categories.</a:t>
            </a:r>
            <a:endParaRPr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60400" y="1328420"/>
            <a:ext cx="10871200" cy="4831080"/>
          </a:xfrm>
          <a:prstGeom prst="rect">
            <a:avLst/>
          </a:prstGeom>
        </p:spPr>
        <p:txBody>
          <a:bodyPr wrap="square">
            <a:spAutoFit/>
          </a:bodyPr>
          <a:p>
            <a:r>
              <a:rPr sz="2800"/>
              <a:t>Those categories then shape:</a:t>
            </a:r>
            <a:endParaRPr sz="2800"/>
          </a:p>
          <a:p>
            <a:endParaRPr sz="2800"/>
          </a:p>
          <a:p>
            <a:pPr>
              <a:buFont typeface="Arial" panose="020B0604020202020204"/>
              <a:buChar char="•"/>
            </a:pPr>
            <a:r>
              <a:rPr sz="2800"/>
              <a:t>Policy</a:t>
            </a:r>
            <a:endParaRPr sz="2800"/>
          </a:p>
          <a:p>
            <a:pPr>
              <a:buFont typeface="Arial" panose="020B0604020202020204"/>
              <a:buChar char="•"/>
            </a:pPr>
            <a:endParaRPr sz="2800"/>
          </a:p>
          <a:p>
            <a:pPr>
              <a:buFont typeface="Arial" panose="020B0604020202020204"/>
              <a:buChar char="•"/>
            </a:pPr>
            <a:r>
              <a:rPr sz="2800"/>
              <a:t>Representation</a:t>
            </a:r>
            <a:endParaRPr sz="2800"/>
          </a:p>
          <a:p>
            <a:pPr>
              <a:buFont typeface="Arial" panose="020B0604020202020204"/>
              <a:buChar char="•"/>
            </a:pPr>
            <a:endParaRPr sz="2800"/>
          </a:p>
          <a:p>
            <a:pPr>
              <a:buFont typeface="Arial" panose="020B0604020202020204"/>
              <a:buChar char="•"/>
            </a:pPr>
            <a:r>
              <a:rPr sz="2800"/>
              <a:t>Welfare</a:t>
            </a:r>
            <a:endParaRPr sz="2800"/>
          </a:p>
          <a:p>
            <a:pPr>
              <a:buFont typeface="Arial" panose="020B0604020202020204"/>
              <a:buChar char="•"/>
            </a:pPr>
            <a:endParaRPr sz="2800"/>
          </a:p>
          <a:p>
            <a:pPr>
              <a:buFont typeface="Arial" panose="020B0604020202020204"/>
              <a:buChar char="•"/>
            </a:pPr>
            <a:r>
              <a:rPr sz="2800"/>
              <a:t>Political mobilization</a:t>
            </a:r>
            <a:endParaRPr sz="2800"/>
          </a:p>
          <a:p>
            <a:r>
              <a:rPr sz="2800"/>
              <a:t>Society begins to think in those categories.</a:t>
            </a:r>
            <a:endParaRPr sz="2800"/>
          </a:p>
          <a:p>
            <a:r>
              <a:rPr sz="2800" b="1"/>
              <a:t>That is governmentality at work.</a:t>
            </a:r>
            <a:endParaRPr sz="2800" b="1"/>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72440" y="294005"/>
            <a:ext cx="11247120" cy="6270625"/>
          </a:xfrm>
          <a:prstGeom prst="rect">
            <a:avLst/>
          </a:prstGeom>
        </p:spPr>
        <p:txBody>
          <a:bodyPr wrap="square">
            <a:spAutoFit/>
          </a:bodyPr>
          <a:p>
            <a:pPr>
              <a:spcAft>
                <a:spcPct val="60000"/>
              </a:spcAft>
            </a:pPr>
            <a:r>
              <a:rPr sz="2400" b="1"/>
              <a:t>“Who are you?” is not a simple question</a:t>
            </a:r>
            <a:endParaRPr sz="2400" b="1"/>
          </a:p>
          <a:p>
            <a:r>
              <a:rPr sz="2400"/>
              <a:t>When someone asks:</a:t>
            </a:r>
            <a:endParaRPr sz="2400"/>
          </a:p>
          <a:p>
            <a:r>
              <a:rPr sz="2400"/>
              <a:t>“Who are you?”</a:t>
            </a:r>
            <a:endParaRPr sz="2400"/>
          </a:p>
          <a:p>
            <a:r>
              <a:rPr sz="2400"/>
              <a:t>Your answer seems natural:</a:t>
            </a:r>
            <a:endParaRPr sz="2400"/>
          </a:p>
          <a:p>
            <a:endParaRPr sz="2400"/>
          </a:p>
          <a:p>
            <a:pPr>
              <a:buFont typeface="Arial" panose="020B0604020202020204"/>
              <a:buChar char="•"/>
            </a:pPr>
            <a:r>
              <a:rPr sz="2400"/>
              <a:t>I am Indian.</a:t>
            </a:r>
            <a:endParaRPr sz="2400"/>
          </a:p>
          <a:p>
            <a:pPr>
              <a:buFont typeface="Arial" panose="020B0604020202020204"/>
              <a:buChar char="•"/>
            </a:pPr>
            <a:endParaRPr sz="2400"/>
          </a:p>
          <a:p>
            <a:pPr>
              <a:buFont typeface="Arial" panose="020B0604020202020204"/>
              <a:buChar char="•"/>
            </a:pPr>
            <a:r>
              <a:rPr sz="2400"/>
              <a:t>I am Assamese.</a:t>
            </a:r>
            <a:endParaRPr sz="2400"/>
          </a:p>
          <a:p>
            <a:pPr>
              <a:buFont typeface="Arial" panose="020B0604020202020204"/>
              <a:buChar char="•"/>
            </a:pPr>
            <a:endParaRPr sz="2400"/>
          </a:p>
          <a:p>
            <a:pPr>
              <a:buFont typeface="Arial" panose="020B0604020202020204"/>
              <a:buChar char="•"/>
            </a:pPr>
            <a:r>
              <a:rPr sz="2400"/>
              <a:t>I am Hindu.</a:t>
            </a:r>
            <a:endParaRPr sz="2400"/>
          </a:p>
          <a:p>
            <a:pPr>
              <a:buFont typeface="Arial" panose="020B0604020202020204"/>
              <a:buChar char="•"/>
            </a:pPr>
            <a:endParaRPr sz="2400"/>
          </a:p>
          <a:p>
            <a:pPr>
              <a:buFont typeface="Arial" panose="020B0604020202020204"/>
              <a:buChar char="•"/>
            </a:pPr>
            <a:r>
              <a:rPr sz="2400"/>
              <a:t>I am a woman.</a:t>
            </a:r>
            <a:endParaRPr sz="2400"/>
          </a:p>
          <a:p>
            <a:pPr>
              <a:buFont typeface="Arial" panose="020B0604020202020204"/>
              <a:buChar char="•"/>
            </a:pPr>
            <a:endParaRPr sz="2400"/>
          </a:p>
          <a:p>
            <a:pPr>
              <a:buFont typeface="Arial" panose="020B0604020202020204"/>
              <a:buChar char="•"/>
            </a:pPr>
            <a:r>
              <a:rPr sz="2400"/>
              <a:t>I am a student.</a:t>
            </a:r>
            <a:endParaRPr sz="2400"/>
          </a:p>
          <a:p>
            <a:r>
              <a:rPr sz="2400"/>
              <a:t>But Foucault says:</a:t>
            </a:r>
            <a:endParaRPr sz="2400"/>
          </a:p>
          <a:p>
            <a:r>
              <a:rPr sz="2400" b="1"/>
              <a:t>Every answer comes from systems of classification that already exist.</a:t>
            </a:r>
            <a:endParaRPr sz="2400"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19735" y="470535"/>
            <a:ext cx="10986135" cy="5631180"/>
          </a:xfrm>
          <a:prstGeom prst="rect">
            <a:avLst/>
          </a:prstGeom>
        </p:spPr>
        <p:txBody>
          <a:bodyPr wrap="square">
            <a:spAutoFit/>
          </a:bodyPr>
          <a:p>
            <a:r>
              <a:rPr sz="2400" b="1"/>
              <a:t>You did not invent these categories.</a:t>
            </a:r>
            <a:endParaRPr sz="2400" b="1"/>
          </a:p>
          <a:p>
            <a:r>
              <a:rPr sz="2400"/>
              <a:t> They were created by:</a:t>
            </a:r>
            <a:endParaRPr sz="2400"/>
          </a:p>
          <a:p>
            <a:endParaRPr sz="2400"/>
          </a:p>
          <a:p>
            <a:pPr>
              <a:buFont typeface="Arial" panose="020B0604020202020204"/>
              <a:buChar char="•"/>
            </a:pPr>
            <a:r>
              <a:rPr sz="2400"/>
              <a:t>Law</a:t>
            </a:r>
            <a:endParaRPr sz="2400"/>
          </a:p>
          <a:p>
            <a:pPr>
              <a:buFont typeface="Arial" panose="020B0604020202020204"/>
              <a:buChar char="•"/>
            </a:pPr>
            <a:endParaRPr sz="2400"/>
          </a:p>
          <a:p>
            <a:pPr>
              <a:buFont typeface="Arial" panose="020B0604020202020204"/>
              <a:buChar char="•"/>
            </a:pPr>
            <a:r>
              <a:rPr sz="2400"/>
              <a:t>Bureaucracy</a:t>
            </a:r>
            <a:endParaRPr sz="2400"/>
          </a:p>
          <a:p>
            <a:pPr>
              <a:buFont typeface="Arial" panose="020B0604020202020204"/>
              <a:buChar char="•"/>
            </a:pPr>
            <a:endParaRPr sz="2400"/>
          </a:p>
          <a:p>
            <a:pPr>
              <a:buFont typeface="Arial" panose="020B0604020202020204"/>
              <a:buChar char="•"/>
            </a:pPr>
            <a:r>
              <a:rPr sz="2400"/>
              <a:t>Medicine</a:t>
            </a:r>
            <a:endParaRPr sz="2400"/>
          </a:p>
          <a:p>
            <a:pPr>
              <a:buFont typeface="Arial" panose="020B0604020202020204"/>
              <a:buChar char="•"/>
            </a:pPr>
            <a:endParaRPr sz="2400"/>
          </a:p>
          <a:p>
            <a:pPr>
              <a:buFont typeface="Arial" panose="020B0604020202020204"/>
              <a:buChar char="•"/>
            </a:pPr>
            <a:r>
              <a:rPr sz="2400"/>
              <a:t>Census</a:t>
            </a:r>
            <a:endParaRPr sz="2400"/>
          </a:p>
          <a:p>
            <a:pPr>
              <a:buFont typeface="Arial" panose="020B0604020202020204"/>
              <a:buChar char="•"/>
            </a:pPr>
            <a:endParaRPr sz="2400"/>
          </a:p>
          <a:p>
            <a:pPr>
              <a:buFont typeface="Arial" panose="020B0604020202020204"/>
              <a:buChar char="•"/>
            </a:pPr>
            <a:r>
              <a:rPr sz="2400"/>
              <a:t>Biology</a:t>
            </a:r>
            <a:endParaRPr sz="2400"/>
          </a:p>
          <a:p>
            <a:pPr>
              <a:buFont typeface="Arial" panose="020B0604020202020204"/>
              <a:buChar char="•"/>
            </a:pPr>
            <a:endParaRPr sz="2400"/>
          </a:p>
          <a:p>
            <a:pPr>
              <a:buFont typeface="Arial" panose="020B0604020202020204"/>
              <a:buChar char="•"/>
            </a:pPr>
            <a:r>
              <a:rPr sz="2400"/>
              <a:t>Social norms</a:t>
            </a:r>
            <a:endParaRPr sz="2400"/>
          </a:p>
          <a:p>
            <a:r>
              <a:rPr sz="2400" b="1"/>
              <a:t>These are mechanisms of governmentality.</a:t>
            </a:r>
            <a:endParaRPr sz="2400" b="1"/>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44830" y="847725"/>
            <a:ext cx="10881995" cy="5162550"/>
          </a:xfrm>
          <a:prstGeom prst="rect">
            <a:avLst/>
          </a:prstGeom>
        </p:spPr>
        <p:txBody>
          <a:bodyPr wrap="square">
            <a:spAutoFit/>
          </a:bodyPr>
          <a:p>
            <a:pPr>
              <a:spcAft>
                <a:spcPct val="60000"/>
              </a:spcAft>
            </a:pPr>
            <a:r>
              <a:rPr sz="2400" b="1"/>
              <a:t>The “Biological” Example: Male / Female</a:t>
            </a:r>
            <a:endParaRPr sz="2400" b="1"/>
          </a:p>
          <a:p>
            <a:r>
              <a:rPr sz="2400"/>
              <a:t>You might think:</a:t>
            </a:r>
            <a:endParaRPr sz="2400"/>
          </a:p>
          <a:p>
            <a:r>
              <a:rPr sz="2400"/>
              <a:t>“I am a man” or “I am a woman” is purely biological and natural.</a:t>
            </a:r>
            <a:endParaRPr sz="2400"/>
          </a:p>
          <a:p>
            <a:r>
              <a:rPr sz="2400"/>
              <a:t>But Foucault would say:</a:t>
            </a:r>
            <a:endParaRPr sz="2400"/>
          </a:p>
          <a:p>
            <a:r>
              <a:rPr sz="2400"/>
              <a:t>Even biological identity is shaped by biomedical discourse.</a:t>
            </a:r>
            <a:endParaRPr sz="2400"/>
          </a:p>
          <a:p>
            <a:r>
              <a:rPr sz="2400"/>
              <a:t>Medicine defines sex using:</a:t>
            </a:r>
            <a:endParaRPr sz="2400"/>
          </a:p>
          <a:p>
            <a:endParaRPr sz="2400"/>
          </a:p>
          <a:p>
            <a:pPr>
              <a:buFont typeface="Arial" panose="020B0604020202020204"/>
              <a:buChar char="•"/>
            </a:pPr>
            <a:r>
              <a:rPr sz="2400"/>
              <a:t>Chromosomes (XX / XY)</a:t>
            </a:r>
            <a:endParaRPr sz="2400"/>
          </a:p>
          <a:p>
            <a:pPr>
              <a:buFont typeface="Arial" panose="020B0604020202020204"/>
              <a:buChar char="•"/>
            </a:pPr>
            <a:endParaRPr sz="2400"/>
          </a:p>
          <a:p>
            <a:pPr>
              <a:buFont typeface="Arial" panose="020B0604020202020204"/>
              <a:buChar char="•"/>
            </a:pPr>
            <a:r>
              <a:rPr sz="2400"/>
              <a:t>Hormones</a:t>
            </a:r>
            <a:endParaRPr sz="2400"/>
          </a:p>
          <a:p>
            <a:pPr>
              <a:buFont typeface="Arial" panose="020B0604020202020204"/>
              <a:buChar char="•"/>
            </a:pPr>
            <a:endParaRPr sz="2400"/>
          </a:p>
          <a:p>
            <a:pPr>
              <a:buFont typeface="Arial" panose="020B0604020202020204"/>
              <a:buChar char="•"/>
            </a:pPr>
            <a:r>
              <a:rPr sz="2400"/>
              <a:t>Reproductive organs</a:t>
            </a:r>
            <a:endParaRPr sz="2400"/>
          </a:p>
          <a:p>
            <a:r>
              <a:rPr sz="2400" b="1"/>
              <a:t>These scientific categories determine how we classify bodies.</a:t>
            </a:r>
            <a:endParaRPr sz="2400" b="1"/>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03555" y="1000760"/>
            <a:ext cx="11236325" cy="5162550"/>
          </a:xfrm>
          <a:prstGeom prst="rect">
            <a:avLst/>
          </a:prstGeom>
        </p:spPr>
        <p:txBody>
          <a:bodyPr wrap="square">
            <a:spAutoFit/>
          </a:bodyPr>
          <a:p>
            <a:pPr>
              <a:spcAft>
                <a:spcPct val="60000"/>
              </a:spcAft>
            </a:pPr>
            <a:r>
              <a:rPr sz="2400" b="1"/>
              <a:t>But Biology Is Not So Simple</a:t>
            </a:r>
            <a:endParaRPr sz="2400" b="1"/>
          </a:p>
          <a:p>
            <a:r>
              <a:rPr sz="2400"/>
              <a:t>Scientific evidence shows:</a:t>
            </a:r>
            <a:endParaRPr sz="2400"/>
          </a:p>
          <a:p>
            <a:endParaRPr sz="2400"/>
          </a:p>
          <a:p>
            <a:pPr>
              <a:buFont typeface="Arial" panose="020B0604020202020204"/>
              <a:buChar char="•"/>
            </a:pPr>
            <a:r>
              <a:rPr sz="2400"/>
              <a:t>Many people have atypical chromosomal patterns.</a:t>
            </a:r>
            <a:endParaRPr sz="2400"/>
          </a:p>
          <a:p>
            <a:pPr>
              <a:buFont typeface="Arial" panose="020B0604020202020204"/>
              <a:buChar char="•"/>
            </a:pPr>
            <a:endParaRPr sz="2400"/>
          </a:p>
          <a:p>
            <a:pPr>
              <a:buFont typeface="Arial" panose="020B0604020202020204"/>
              <a:buChar char="•"/>
            </a:pPr>
            <a:r>
              <a:rPr sz="2400"/>
              <a:t>Hormones are present in all bodies (both “male” and “female” hormones).</a:t>
            </a:r>
            <a:endParaRPr sz="2400"/>
          </a:p>
          <a:p>
            <a:pPr>
              <a:buFont typeface="Arial" panose="020B0604020202020204"/>
              <a:buChar char="•"/>
            </a:pPr>
            <a:endParaRPr sz="2400"/>
          </a:p>
          <a:p>
            <a:pPr>
              <a:buFont typeface="Arial" panose="020B0604020202020204"/>
              <a:buChar char="•"/>
            </a:pPr>
            <a:r>
              <a:rPr sz="2400"/>
              <a:t>Some bodies do not fit clearly into a two-sex model.</a:t>
            </a:r>
            <a:endParaRPr sz="2400"/>
          </a:p>
          <a:p>
            <a:r>
              <a:rPr sz="2400"/>
              <a:t>Because of this, the Olympics suspended gender verification tests in 2000.</a:t>
            </a:r>
            <a:endParaRPr sz="2400"/>
          </a:p>
          <a:p>
            <a:r>
              <a:rPr sz="2400"/>
              <a:t>Why?</a:t>
            </a:r>
            <a:endParaRPr sz="2400"/>
          </a:p>
          <a:p>
            <a:r>
              <a:rPr sz="2400"/>
              <a:t>Because it became clear that:</a:t>
            </a:r>
            <a:endParaRPr sz="2400"/>
          </a:p>
          <a:p>
            <a:endParaRPr sz="2400"/>
          </a:p>
          <a:p>
            <a:pPr>
              <a:buFont typeface="Arial" panose="020B0604020202020204"/>
              <a:buChar char="•"/>
            </a:pPr>
            <a:r>
              <a:rPr sz="2400" b="1"/>
              <a:t>Femininity and masculinity cannot be rigidly determined by chromosomes alone</a:t>
            </a:r>
            <a:r>
              <a:rPr sz="2400"/>
              <a:t>.</a:t>
            </a:r>
            <a:endParaRPr sz="2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67665" y="217805"/>
            <a:ext cx="11456670" cy="6640195"/>
          </a:xfrm>
          <a:prstGeom prst="rect">
            <a:avLst/>
          </a:prstGeom>
        </p:spPr>
        <p:txBody>
          <a:bodyPr wrap="square">
            <a:spAutoFit/>
          </a:bodyPr>
          <a:p>
            <a:pPr>
              <a:spcAft>
                <a:spcPct val="60000"/>
              </a:spcAft>
            </a:pPr>
            <a:r>
              <a:rPr sz="2400" b="1"/>
              <a:t>What Happens When Bodies Do Not Fit?</a:t>
            </a:r>
            <a:endParaRPr sz="2400" b="1"/>
          </a:p>
          <a:p>
            <a:r>
              <a:rPr sz="2400"/>
              <a:t>When a body does not fit neatly into “male” or “female”:</a:t>
            </a:r>
            <a:endParaRPr sz="2400"/>
          </a:p>
          <a:p>
            <a:r>
              <a:rPr sz="2400"/>
              <a:t>Medical discourse often labels it as:</a:t>
            </a:r>
            <a:endParaRPr sz="2400"/>
          </a:p>
          <a:p>
            <a:endParaRPr sz="2400"/>
          </a:p>
          <a:p>
            <a:pPr>
              <a:buFont typeface="Arial" panose="020B0604020202020204"/>
              <a:buChar char="•"/>
            </a:pPr>
            <a:r>
              <a:rPr sz="2400"/>
              <a:t>Abnormal</a:t>
            </a:r>
            <a:endParaRPr sz="2400"/>
          </a:p>
          <a:p>
            <a:pPr>
              <a:buFont typeface="Arial" panose="020B0604020202020204"/>
              <a:buChar char="•"/>
            </a:pPr>
            <a:endParaRPr sz="2400"/>
          </a:p>
          <a:p>
            <a:pPr>
              <a:buFont typeface="Arial" panose="020B0604020202020204"/>
              <a:buChar char="•"/>
            </a:pPr>
            <a:r>
              <a:rPr sz="2400"/>
              <a:t>Diseased</a:t>
            </a:r>
            <a:endParaRPr sz="2400"/>
          </a:p>
          <a:p>
            <a:pPr>
              <a:buFont typeface="Arial" panose="020B0604020202020204"/>
              <a:buChar char="•"/>
            </a:pPr>
            <a:endParaRPr sz="2400"/>
          </a:p>
          <a:p>
            <a:pPr>
              <a:buFont typeface="Arial" panose="020B0604020202020204"/>
              <a:buChar char="•"/>
            </a:pPr>
            <a:r>
              <a:rPr sz="2400"/>
              <a:t>Disordered</a:t>
            </a:r>
            <a:endParaRPr sz="2400"/>
          </a:p>
          <a:p>
            <a:r>
              <a:rPr sz="2400"/>
              <a:t>Then it is:</a:t>
            </a:r>
            <a:endParaRPr sz="2400"/>
          </a:p>
          <a:p>
            <a:endParaRPr sz="2400"/>
          </a:p>
          <a:p>
            <a:pPr>
              <a:buFont typeface="Arial" panose="020B0604020202020204"/>
              <a:buChar char="•"/>
            </a:pPr>
            <a:r>
              <a:rPr sz="2400"/>
              <a:t>Treated</a:t>
            </a:r>
            <a:endParaRPr sz="2400"/>
          </a:p>
          <a:p>
            <a:pPr>
              <a:buFont typeface="Arial" panose="020B0604020202020204"/>
              <a:buChar char="•"/>
            </a:pPr>
            <a:endParaRPr sz="2400"/>
          </a:p>
          <a:p>
            <a:pPr>
              <a:buFont typeface="Arial" panose="020B0604020202020204"/>
              <a:buChar char="•"/>
            </a:pPr>
            <a:r>
              <a:rPr sz="2400"/>
              <a:t>Corrected</a:t>
            </a:r>
            <a:endParaRPr sz="2400"/>
          </a:p>
          <a:p>
            <a:pPr>
              <a:buFont typeface="Arial" panose="020B0604020202020204"/>
              <a:buChar char="•"/>
            </a:pPr>
            <a:endParaRPr sz="2400"/>
          </a:p>
          <a:p>
            <a:pPr>
              <a:buFont typeface="Arial" panose="020B0604020202020204"/>
              <a:buChar char="•"/>
            </a:pPr>
            <a:r>
              <a:rPr sz="2400"/>
              <a:t>Normalized</a:t>
            </a:r>
            <a:endParaRPr sz="2400"/>
          </a:p>
          <a:p>
            <a:r>
              <a:rPr sz="2400" b="1"/>
              <a:t>This is normalization at work.</a:t>
            </a:r>
            <a:endParaRPr sz="24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20725" y="1424305"/>
            <a:ext cx="10829290" cy="4399915"/>
          </a:xfrm>
          <a:prstGeom prst="rect">
            <a:avLst/>
          </a:prstGeom>
        </p:spPr>
        <p:txBody>
          <a:bodyPr wrap="square">
            <a:spAutoFit/>
          </a:bodyPr>
          <a:p>
            <a:pPr marL="285750" indent="-285750" algn="just">
              <a:buFont typeface="Wingdings" panose="05000000000000000000" charset="0"/>
              <a:buChar char="q"/>
            </a:pPr>
            <a:r>
              <a:rPr sz="2800"/>
              <a:t>Although there may appear to be similarities with Arendt’s idea of power to or Parsons’s idea of power flowing through the system, Foucault’s use of productive and capillary has a different meaning: power produces categories, norms, and identities that organize and regulate social life.</a:t>
            </a:r>
            <a:endParaRPr sz="2800"/>
          </a:p>
          <a:p>
            <a:pPr marL="285750" indent="-285750" algn="just">
              <a:buFont typeface="Wingdings" panose="05000000000000000000" charset="0"/>
              <a:buChar char="q"/>
            </a:pPr>
            <a:endParaRPr sz="2800"/>
          </a:p>
          <a:p>
            <a:pPr marL="285750" indent="-285750" algn="just">
              <a:buFont typeface="Wingdings" panose="05000000000000000000" charset="0"/>
              <a:buChar char="q"/>
            </a:pPr>
            <a:r>
              <a:rPr sz="2800"/>
              <a:t>The identities produced by power are forms of control through naming and classification, and this control is exercised in multiple everyday locations — for example, when institutions define who is “normal,” “deviant,” “healthy,” or “criminal.”</a:t>
            </a:r>
            <a:endParaRPr sz="2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214755" y="467995"/>
            <a:ext cx="9250680" cy="4424045"/>
          </a:xfrm>
          <a:prstGeom prst="rect">
            <a:avLst/>
          </a:prstGeom>
        </p:spPr>
        <p:txBody>
          <a:bodyPr wrap="square">
            <a:spAutoFit/>
          </a:bodyPr>
          <a:p>
            <a:pPr>
              <a:spcAft>
                <a:spcPct val="60000"/>
              </a:spcAft>
            </a:pPr>
            <a:r>
              <a:rPr sz="2400" b="1"/>
              <a:t>Normalization Explained</a:t>
            </a:r>
            <a:endParaRPr sz="2400" b="1"/>
          </a:p>
          <a:p>
            <a:r>
              <a:rPr sz="2400"/>
              <a:t>Normalization means:</a:t>
            </a:r>
            <a:endParaRPr sz="2400"/>
          </a:p>
          <a:p>
            <a:r>
              <a:rPr sz="2400"/>
              <a:t>Society creates a dominant norm (e.g., strictly male or female),</a:t>
            </a:r>
            <a:endParaRPr sz="2400"/>
          </a:p>
          <a:p>
            <a:r>
              <a:rPr sz="2400"/>
              <a:t> and then everyone is expected to conform to it.</a:t>
            </a:r>
            <a:endParaRPr sz="2400"/>
          </a:p>
          <a:p>
            <a:r>
              <a:rPr sz="2400"/>
              <a:t>If someone does not conform:</a:t>
            </a:r>
            <a:endParaRPr sz="2400"/>
          </a:p>
          <a:p>
            <a:endParaRPr sz="2400"/>
          </a:p>
          <a:p>
            <a:pPr>
              <a:buFont typeface="Arial" panose="020B0604020202020204"/>
              <a:buChar char="•"/>
            </a:pPr>
            <a:r>
              <a:rPr sz="2400"/>
              <a:t>They are made invisible.</a:t>
            </a:r>
            <a:endParaRPr sz="2400"/>
          </a:p>
          <a:p>
            <a:pPr>
              <a:buFont typeface="Arial" panose="020B0604020202020204"/>
              <a:buChar char="•"/>
            </a:pPr>
            <a:endParaRPr sz="2400"/>
          </a:p>
          <a:p>
            <a:pPr>
              <a:buFont typeface="Arial" panose="020B0604020202020204"/>
              <a:buChar char="•"/>
            </a:pPr>
            <a:r>
              <a:rPr sz="2400"/>
              <a:t>Or medically “corrected.”</a:t>
            </a:r>
            <a:endParaRPr sz="2400"/>
          </a:p>
          <a:p>
            <a:pPr>
              <a:buFont typeface="Arial" panose="020B0604020202020204"/>
              <a:buChar char="•"/>
            </a:pPr>
            <a:endParaRPr sz="2400"/>
          </a:p>
          <a:p>
            <a:pPr>
              <a:buFont typeface="Arial" panose="020B0604020202020204"/>
              <a:buChar char="•"/>
            </a:pPr>
            <a:r>
              <a:rPr sz="2400"/>
              <a:t>Or socially excluded.</a:t>
            </a:r>
            <a:endParaRPr sz="24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08330" y="1784350"/>
            <a:ext cx="10975340" cy="3046095"/>
          </a:xfrm>
          <a:prstGeom prst="rect">
            <a:avLst/>
          </a:prstGeom>
        </p:spPr>
        <p:txBody>
          <a:bodyPr wrap="square">
            <a:spAutoFit/>
          </a:bodyPr>
          <a:p>
            <a:r>
              <a:rPr sz="2400"/>
              <a:t>Example:</a:t>
            </a:r>
            <a:endParaRPr sz="2400"/>
          </a:p>
          <a:p>
            <a:endParaRPr sz="2400"/>
          </a:p>
          <a:p>
            <a:pPr>
              <a:buFont typeface="Arial" panose="020B0604020202020204"/>
              <a:buChar char="•"/>
            </a:pPr>
            <a:r>
              <a:rPr sz="2400"/>
              <a:t>Intersex babies often undergo invasive surgery.</a:t>
            </a:r>
            <a:endParaRPr sz="2400"/>
          </a:p>
          <a:p>
            <a:pPr>
              <a:buFont typeface="Arial" panose="020B0604020202020204"/>
              <a:buChar char="•"/>
            </a:pPr>
            <a:endParaRPr sz="2400"/>
          </a:p>
          <a:p>
            <a:pPr>
              <a:buFont typeface="Arial" panose="020B0604020202020204"/>
              <a:buChar char="•"/>
            </a:pPr>
            <a:r>
              <a:rPr sz="2400"/>
              <a:t>Transgender people face linguistic problems (“He?” “She?”).</a:t>
            </a:r>
            <a:endParaRPr sz="2400"/>
          </a:p>
          <a:p>
            <a:pPr>
              <a:buFont typeface="Arial" panose="020B0604020202020204"/>
              <a:buChar char="•"/>
            </a:pPr>
            <a:endParaRPr sz="2400"/>
          </a:p>
          <a:p>
            <a:pPr>
              <a:buFont typeface="Arial" panose="020B0604020202020204"/>
              <a:buChar char="•"/>
            </a:pPr>
            <a:r>
              <a:rPr sz="2400"/>
              <a:t>Legal documents often require choosing only one category.</a:t>
            </a:r>
            <a:endParaRPr sz="2400"/>
          </a:p>
          <a:p>
            <a:r>
              <a:rPr sz="2400"/>
              <a:t>The system forces bodies into fixed classifications.</a:t>
            </a:r>
            <a:endParaRPr sz="24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556000" y="423862"/>
            <a:ext cx="5080000" cy="1099820"/>
          </a:xfrm>
          <a:prstGeom prst="rect">
            <a:avLst/>
          </a:prstGeom>
        </p:spPr>
        <p:txBody>
          <a:bodyPr>
            <a:spAutoFit/>
          </a:bodyPr>
          <a:p>
            <a:pPr>
              <a:spcAft>
                <a:spcPct val="60000"/>
              </a:spcAft>
            </a:pPr>
            <a:r>
              <a:rPr sz="2400" b="1"/>
              <a:t>The Core Foucaultian Insight</a:t>
            </a:r>
            <a:endParaRPr sz="2400" b="1"/>
          </a:p>
          <a:p>
            <a:r>
              <a:rPr sz="2400"/>
              <a:t>Power is not simply repressing.</a:t>
            </a:r>
            <a:endParaRPr sz="2400"/>
          </a:p>
        </p:txBody>
      </p:sp>
      <p:pic>
        <p:nvPicPr>
          <p:cNvPr id="5" name="Picture 4"/>
          <p:cNvPicPr>
            <a:picLocks noChangeAspect="1"/>
          </p:cNvPicPr>
          <p:nvPr/>
        </p:nvPicPr>
        <p:blipFill>
          <a:blip r:embed="rId1"/>
          <a:stretch>
            <a:fillRect/>
          </a:stretch>
        </p:blipFill>
        <p:spPr>
          <a:xfrm>
            <a:off x="1844040" y="1905635"/>
            <a:ext cx="3048000" cy="2419350"/>
          </a:xfrm>
          <a:prstGeom prst="rect">
            <a:avLst/>
          </a:prstGeom>
        </p:spPr>
      </p:pic>
      <p:pic>
        <p:nvPicPr>
          <p:cNvPr id="6" name="Picture 5"/>
          <p:cNvPicPr>
            <a:picLocks noChangeAspect="1"/>
          </p:cNvPicPr>
          <p:nvPr/>
        </p:nvPicPr>
        <p:blipFill>
          <a:blip r:embed="rId2"/>
          <a:stretch>
            <a:fillRect/>
          </a:stretch>
        </p:blipFill>
        <p:spPr>
          <a:xfrm>
            <a:off x="6591300" y="1905635"/>
            <a:ext cx="3419475" cy="2181225"/>
          </a:xfrm>
          <a:prstGeom prst="rect">
            <a:avLst/>
          </a:prstGeom>
        </p:spPr>
      </p:pic>
      <p:sp>
        <p:nvSpPr>
          <p:cNvPr id="7" name="Text Box 6"/>
          <p:cNvSpPr txBox="1"/>
          <p:nvPr/>
        </p:nvSpPr>
        <p:spPr>
          <a:xfrm>
            <a:off x="828040" y="4516120"/>
            <a:ext cx="10557510" cy="1938020"/>
          </a:xfrm>
          <a:prstGeom prst="rect">
            <a:avLst/>
          </a:prstGeom>
        </p:spPr>
        <p:txBody>
          <a:bodyPr wrap="square">
            <a:spAutoFit/>
          </a:bodyPr>
          <a:p>
            <a:r>
              <a:rPr sz="2400"/>
              <a:t>You think identity is natural.</a:t>
            </a:r>
            <a:endParaRPr sz="2400"/>
          </a:p>
          <a:p>
            <a:r>
              <a:rPr sz="2400"/>
              <a:t>Foucault says:</a:t>
            </a:r>
            <a:endParaRPr sz="2400"/>
          </a:p>
          <a:p>
            <a:r>
              <a:rPr sz="2400"/>
              <a:t>Identity is produced through discourse, classification, and normalization.</a:t>
            </a:r>
            <a:endParaRPr sz="2400"/>
          </a:p>
          <a:p>
            <a:r>
              <a:rPr sz="2400"/>
              <a:t>Governmentality works by making us fit into categories so we can be administered, monitored, and governed.</a:t>
            </a:r>
            <a:endParaRPr sz="24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84250" y="3013710"/>
            <a:ext cx="10483850" cy="829945"/>
          </a:xfrm>
          <a:prstGeom prst="rect">
            <a:avLst/>
          </a:prstGeom>
        </p:spPr>
        <p:txBody>
          <a:bodyPr wrap="square">
            <a:spAutoFit/>
          </a:bodyPr>
          <a:p>
            <a:r>
              <a:rPr sz="2400" b="1"/>
              <a:t>This subjection through the production of governable identities is even more obvious when we think of identities based on race, caste, religion and so on. </a:t>
            </a:r>
            <a:endParaRPr sz="2400" b="1"/>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556000" y="3260408"/>
            <a:ext cx="5080000" cy="768350"/>
          </a:xfrm>
          <a:prstGeom prst="rect">
            <a:avLst/>
          </a:prstGeom>
        </p:spPr>
        <p:txBody>
          <a:bodyPr>
            <a:spAutoFit/>
          </a:bodyPr>
          <a:p>
            <a:r>
              <a:rPr sz="4400" b="1"/>
              <a:t>Foucault – Biopower</a:t>
            </a:r>
            <a:endParaRPr sz="4400" b="1"/>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04800" y="260985"/>
            <a:ext cx="11497945" cy="4523105"/>
          </a:xfrm>
          <a:prstGeom prst="rect">
            <a:avLst/>
          </a:prstGeom>
        </p:spPr>
        <p:txBody>
          <a:bodyPr wrap="square">
            <a:spAutoFit/>
          </a:bodyPr>
          <a:p>
            <a:pPr marL="285750" indent="-285750" algn="just">
              <a:buFont typeface="Wingdings" panose="05000000000000000000" charset="0"/>
              <a:buChar char="q"/>
            </a:pPr>
            <a:r>
              <a:rPr sz="3200"/>
              <a:t>Biopower is Foucault’s concept describing how modern power focuses on managing and regulating life itself — not just ruling territory but governing bodies and populations. This idea appears across his works such as </a:t>
            </a:r>
            <a:r>
              <a:rPr lang="en-US" sz="3200"/>
              <a:t> : </a:t>
            </a:r>
            <a:r>
              <a:rPr sz="3200" b="1"/>
              <a:t>The Birth of Biopolitics, Security, Territory, Population, The Birth of the Clinic, and The History of Sexuality.</a:t>
            </a:r>
            <a:endParaRPr sz="3200" b="1"/>
          </a:p>
          <a:p>
            <a:pPr marL="285750" indent="-285750" algn="just">
              <a:buFont typeface="Wingdings" panose="05000000000000000000" charset="0"/>
              <a:buChar char="q"/>
            </a:pPr>
            <a:endParaRPr sz="3200" b="1"/>
          </a:p>
          <a:p>
            <a:pPr marL="285750" indent="-285750" algn="just">
              <a:buFont typeface="Wingdings" panose="05000000000000000000" charset="0"/>
              <a:buChar char="q"/>
            </a:pPr>
            <a:r>
              <a:rPr lang="en-US" altLang="en-US" sz="3200"/>
              <a:t>Foucault identifies two forms of biopower</a:t>
            </a:r>
            <a:r>
              <a:rPr lang="en-US" altLang="en-US" sz="3200" b="1"/>
              <a:t>: anatamo-politics and bio-politics.</a:t>
            </a:r>
            <a:endParaRPr lang="en-US" altLang="en-US" sz="3200" b="1"/>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24510" y="374015"/>
            <a:ext cx="11414760" cy="5262245"/>
          </a:xfrm>
          <a:prstGeom prst="rect">
            <a:avLst/>
          </a:prstGeom>
        </p:spPr>
        <p:txBody>
          <a:bodyPr wrap="square">
            <a:spAutoFit/>
          </a:bodyPr>
          <a:p>
            <a:pPr algn="just"/>
            <a:r>
              <a:rPr sz="2800"/>
              <a:t>Before modern times:</a:t>
            </a:r>
            <a:endParaRPr sz="2800"/>
          </a:p>
          <a:p>
            <a:pPr algn="just"/>
            <a:endParaRPr sz="2800"/>
          </a:p>
          <a:p>
            <a:pPr algn="just">
              <a:buFont typeface="Arial" panose="020B0604020202020204"/>
              <a:buChar char="•"/>
            </a:pPr>
            <a:r>
              <a:rPr sz="2800"/>
              <a:t>Sovereignty meant the power to take life (execution, war, punishment).</a:t>
            </a:r>
            <a:endParaRPr sz="2800"/>
          </a:p>
          <a:p>
            <a:pPr algn="just">
              <a:buFont typeface="Arial" panose="020B0604020202020204"/>
              <a:buChar char="•"/>
            </a:pPr>
            <a:endParaRPr sz="2800"/>
          </a:p>
          <a:p>
            <a:pPr algn="just">
              <a:buFont typeface="Arial" panose="020B0604020202020204"/>
              <a:buChar char="•"/>
            </a:pPr>
            <a:r>
              <a:rPr sz="2800"/>
              <a:t>Power was visible and violent.</a:t>
            </a:r>
            <a:endParaRPr sz="2800"/>
          </a:p>
          <a:p>
            <a:pPr algn="just"/>
            <a:r>
              <a:rPr sz="2800"/>
              <a:t>In modernity:</a:t>
            </a:r>
            <a:endParaRPr sz="2800"/>
          </a:p>
          <a:p>
            <a:pPr algn="just"/>
            <a:endParaRPr sz="2800"/>
          </a:p>
          <a:p>
            <a:pPr algn="just">
              <a:buFont typeface="Arial" panose="020B0604020202020204"/>
              <a:buChar char="•"/>
            </a:pPr>
            <a:r>
              <a:rPr sz="2800"/>
              <a:t>Power becomes the power to manage life.</a:t>
            </a:r>
            <a:endParaRPr sz="2800"/>
          </a:p>
          <a:p>
            <a:pPr algn="just">
              <a:buFont typeface="Arial" panose="020B0604020202020204"/>
              <a:buChar char="•"/>
            </a:pPr>
            <a:endParaRPr sz="2800"/>
          </a:p>
          <a:p>
            <a:pPr algn="just">
              <a:buFont typeface="Arial" panose="020B0604020202020204"/>
              <a:buChar char="•"/>
            </a:pPr>
            <a:r>
              <a:rPr sz="2800"/>
              <a:t>It focuses on health, reproduction, hygiene, productivity, population growth.</a:t>
            </a:r>
            <a:endParaRPr sz="2800"/>
          </a:p>
          <a:p>
            <a:pPr algn="just"/>
            <a:r>
              <a:rPr sz="2800"/>
              <a:t>This shift is what Foucault calls biopower.</a:t>
            </a:r>
            <a:endParaRPr sz="2800"/>
          </a:p>
          <a:p>
            <a:pPr algn="just"/>
            <a:r>
              <a:rPr sz="2800"/>
              <a:t>Biopower = power over life.</a:t>
            </a:r>
            <a:endParaRPr sz="28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963670" y="301943"/>
            <a:ext cx="5080000" cy="583565"/>
          </a:xfrm>
          <a:prstGeom prst="rect">
            <a:avLst/>
          </a:prstGeom>
        </p:spPr>
        <p:txBody>
          <a:bodyPr>
            <a:spAutoFit/>
          </a:bodyPr>
          <a:p>
            <a:r>
              <a:rPr sz="3200"/>
              <a:t>Anatamo-politics</a:t>
            </a:r>
            <a:endParaRPr sz="3200"/>
          </a:p>
        </p:txBody>
      </p:sp>
      <p:sp>
        <p:nvSpPr>
          <p:cNvPr id="5" name="Text Box 4"/>
          <p:cNvSpPr txBox="1"/>
          <p:nvPr/>
        </p:nvSpPr>
        <p:spPr>
          <a:xfrm>
            <a:off x="890270" y="1438275"/>
            <a:ext cx="10787380" cy="4523105"/>
          </a:xfrm>
          <a:prstGeom prst="rect">
            <a:avLst/>
          </a:prstGeom>
        </p:spPr>
        <p:txBody>
          <a:bodyPr wrap="square">
            <a:spAutoFit/>
          </a:bodyPr>
          <a:p>
            <a:pPr algn="just"/>
            <a:r>
              <a:rPr sz="2400"/>
              <a:t>“Anatamo” comes from anatomy.</a:t>
            </a:r>
            <a:endParaRPr sz="2400"/>
          </a:p>
          <a:p>
            <a:pPr algn="just"/>
            <a:r>
              <a:rPr sz="2400"/>
              <a:t>This form of power focuses on:</a:t>
            </a:r>
            <a:endParaRPr sz="2400"/>
          </a:p>
          <a:p>
            <a:pPr algn="just"/>
            <a:endParaRPr sz="2400"/>
          </a:p>
          <a:p>
            <a:pPr algn="just">
              <a:buFont typeface="Arial" panose="020B0604020202020204"/>
              <a:buChar char="•"/>
            </a:pPr>
            <a:r>
              <a:rPr sz="2400"/>
              <a:t>The individual body.</a:t>
            </a:r>
            <a:endParaRPr sz="2400"/>
          </a:p>
          <a:p>
            <a:pPr algn="just">
              <a:buFont typeface="Arial" panose="020B0604020202020204"/>
              <a:buChar char="•"/>
            </a:pPr>
            <a:endParaRPr sz="2400"/>
          </a:p>
          <a:p>
            <a:pPr algn="just">
              <a:buFont typeface="Arial" panose="020B0604020202020204"/>
              <a:buChar char="•"/>
            </a:pPr>
            <a:r>
              <a:rPr sz="2400"/>
              <a:t>Making it useful.</a:t>
            </a:r>
            <a:endParaRPr sz="2400"/>
          </a:p>
          <a:p>
            <a:pPr algn="just">
              <a:buFont typeface="Arial" panose="020B0604020202020204"/>
              <a:buChar char="•"/>
            </a:pPr>
            <a:endParaRPr sz="2400"/>
          </a:p>
          <a:p>
            <a:pPr algn="just">
              <a:buFont typeface="Arial" panose="020B0604020202020204"/>
              <a:buChar char="•"/>
            </a:pPr>
            <a:r>
              <a:rPr sz="2400"/>
              <a:t>Making it efficient.</a:t>
            </a:r>
            <a:endParaRPr sz="2400"/>
          </a:p>
          <a:p>
            <a:pPr algn="just">
              <a:buFont typeface="Arial" panose="020B0604020202020204"/>
              <a:buChar char="•"/>
            </a:pPr>
            <a:endParaRPr sz="2400"/>
          </a:p>
          <a:p>
            <a:pPr algn="just">
              <a:buFont typeface="Arial" panose="020B0604020202020204"/>
              <a:buChar char="•"/>
            </a:pPr>
            <a:r>
              <a:rPr sz="2400"/>
              <a:t>Making it obedient.</a:t>
            </a:r>
            <a:endParaRPr sz="2400"/>
          </a:p>
          <a:p>
            <a:pPr algn="just"/>
            <a:r>
              <a:rPr sz="2400"/>
              <a:t>Conceptually:</a:t>
            </a:r>
            <a:endParaRPr sz="2400"/>
          </a:p>
          <a:p>
            <a:pPr algn="just"/>
            <a:r>
              <a:rPr sz="2400"/>
              <a:t>It treats the body as a machine that must be trained, disciplined, optimized.</a:t>
            </a:r>
            <a:endParaRPr sz="24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38835" y="964565"/>
            <a:ext cx="10514965" cy="4523105"/>
          </a:xfrm>
          <a:prstGeom prst="rect">
            <a:avLst/>
          </a:prstGeom>
        </p:spPr>
        <p:txBody>
          <a:bodyPr wrap="square">
            <a:spAutoFit/>
          </a:bodyPr>
          <a:p>
            <a:r>
              <a:rPr sz="2400"/>
              <a:t>How?</a:t>
            </a:r>
            <a:endParaRPr sz="2400"/>
          </a:p>
          <a:p>
            <a:r>
              <a:rPr sz="2400"/>
              <a:t>Through:</a:t>
            </a:r>
            <a:endParaRPr sz="2400"/>
          </a:p>
          <a:p>
            <a:endParaRPr sz="2400"/>
          </a:p>
          <a:p>
            <a:pPr>
              <a:buFont typeface="Arial" panose="020B0604020202020204"/>
              <a:buChar char="•"/>
            </a:pPr>
            <a:r>
              <a:rPr sz="2400"/>
              <a:t>Medical examination</a:t>
            </a:r>
            <a:endParaRPr sz="2400"/>
          </a:p>
          <a:p>
            <a:pPr>
              <a:buFont typeface="Arial" panose="020B0604020202020204"/>
              <a:buChar char="•"/>
            </a:pPr>
            <a:endParaRPr sz="2400"/>
          </a:p>
          <a:p>
            <a:pPr>
              <a:buFont typeface="Arial" panose="020B0604020202020204"/>
              <a:buChar char="•"/>
            </a:pPr>
            <a:r>
              <a:rPr sz="2400"/>
              <a:t>Timetables</a:t>
            </a:r>
            <a:endParaRPr sz="2400"/>
          </a:p>
          <a:p>
            <a:pPr>
              <a:buFont typeface="Arial" panose="020B0604020202020204"/>
              <a:buChar char="•"/>
            </a:pPr>
            <a:endParaRPr sz="2400"/>
          </a:p>
          <a:p>
            <a:pPr>
              <a:buFont typeface="Arial" panose="020B0604020202020204"/>
              <a:buChar char="•"/>
            </a:pPr>
            <a:r>
              <a:rPr sz="2400"/>
              <a:t>Fitness standards</a:t>
            </a:r>
            <a:endParaRPr sz="2400"/>
          </a:p>
          <a:p>
            <a:pPr>
              <a:buFont typeface="Arial" panose="020B0604020202020204"/>
              <a:buChar char="•"/>
            </a:pPr>
            <a:endParaRPr sz="2400"/>
          </a:p>
          <a:p>
            <a:pPr>
              <a:buFont typeface="Arial" panose="020B0604020202020204"/>
              <a:buChar char="•"/>
            </a:pPr>
            <a:r>
              <a:rPr sz="2400"/>
              <a:t>Surveillance</a:t>
            </a:r>
            <a:endParaRPr sz="2400"/>
          </a:p>
          <a:p>
            <a:pPr>
              <a:buFont typeface="Arial" panose="020B0604020202020204"/>
              <a:buChar char="•"/>
            </a:pPr>
            <a:endParaRPr sz="2400"/>
          </a:p>
          <a:p>
            <a:pPr>
              <a:buFont typeface="Arial" panose="020B0604020202020204"/>
              <a:buChar char="•"/>
            </a:pPr>
            <a:r>
              <a:rPr sz="2400"/>
              <a:t>Performance measurement</a:t>
            </a:r>
            <a:endParaRPr sz="24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44830" y="478790"/>
            <a:ext cx="10818495" cy="1938020"/>
          </a:xfrm>
          <a:prstGeom prst="rect">
            <a:avLst/>
          </a:prstGeom>
        </p:spPr>
        <p:txBody>
          <a:bodyPr wrap="square">
            <a:spAutoFit/>
          </a:bodyPr>
          <a:p>
            <a:r>
              <a:rPr sz="2400"/>
              <a:t>When a school makes students sit straight, follow uniform rules, attend regularly — the body is being disciplined.</a:t>
            </a:r>
            <a:endParaRPr sz="2400"/>
          </a:p>
          <a:p>
            <a:r>
              <a:rPr sz="2400"/>
              <a:t>When medical science defines ideal weight, blood pressure, posture — it creates norms for the individual body.</a:t>
            </a:r>
            <a:endParaRPr sz="2400"/>
          </a:p>
          <a:p>
            <a:r>
              <a:rPr sz="2400"/>
              <a:t>Anatamo-politics = disciplining the individual body.</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76275" y="1029970"/>
            <a:ext cx="11085195" cy="5162550"/>
          </a:xfrm>
          <a:prstGeom prst="rect">
            <a:avLst/>
          </a:prstGeom>
        </p:spPr>
        <p:txBody>
          <a:bodyPr wrap="square">
            <a:spAutoFit/>
          </a:bodyPr>
          <a:p>
            <a:pPr>
              <a:spcAft>
                <a:spcPct val="60000"/>
              </a:spcAft>
            </a:pPr>
            <a:r>
              <a:rPr sz="2400" b="1"/>
              <a:t>Power is not primarily repressive</a:t>
            </a:r>
            <a:endParaRPr sz="2400" b="1"/>
          </a:p>
          <a:p>
            <a:r>
              <a:rPr sz="2400"/>
              <a:t>Traditional theory says:</a:t>
            </a:r>
            <a:endParaRPr sz="2400"/>
          </a:p>
          <a:p>
            <a:endParaRPr sz="2400"/>
          </a:p>
          <a:p>
            <a:pPr>
              <a:buFont typeface="Arial" panose="020B0604020202020204"/>
              <a:buChar char="•"/>
            </a:pPr>
            <a:r>
              <a:rPr sz="2400"/>
              <a:t>Power stops you.</a:t>
            </a:r>
            <a:endParaRPr sz="2400"/>
          </a:p>
          <a:p>
            <a:pPr>
              <a:buFont typeface="Arial" panose="020B0604020202020204"/>
              <a:buChar char="•"/>
            </a:pPr>
            <a:endParaRPr sz="2400"/>
          </a:p>
          <a:p>
            <a:pPr>
              <a:buFont typeface="Arial" panose="020B0604020202020204"/>
              <a:buChar char="•"/>
            </a:pPr>
            <a:r>
              <a:rPr sz="2400"/>
              <a:t>Power forbids.</a:t>
            </a:r>
            <a:endParaRPr sz="2400"/>
          </a:p>
          <a:p>
            <a:pPr>
              <a:buFont typeface="Arial" panose="020B0604020202020204"/>
              <a:buChar char="•"/>
            </a:pPr>
            <a:endParaRPr sz="2400"/>
          </a:p>
          <a:p>
            <a:pPr>
              <a:buFont typeface="Arial" panose="020B0604020202020204"/>
              <a:buChar char="•"/>
            </a:pPr>
            <a:r>
              <a:rPr sz="2400"/>
              <a:t>Power punishes.</a:t>
            </a:r>
            <a:endParaRPr sz="2400"/>
          </a:p>
          <a:p>
            <a:r>
              <a:rPr sz="2400"/>
              <a:t>Example:</a:t>
            </a:r>
            <a:endParaRPr sz="2400"/>
          </a:p>
          <a:p>
            <a:endParaRPr sz="2400"/>
          </a:p>
          <a:p>
            <a:pPr>
              <a:buFont typeface="Arial" panose="020B0604020202020204"/>
              <a:buChar char="•"/>
            </a:pPr>
            <a:r>
              <a:rPr sz="2400"/>
              <a:t>The state arrests you.</a:t>
            </a:r>
            <a:endParaRPr sz="2400"/>
          </a:p>
          <a:p>
            <a:pPr>
              <a:buFont typeface="Arial" panose="020B0604020202020204"/>
              <a:buChar char="•"/>
            </a:pPr>
            <a:endParaRPr sz="2400"/>
          </a:p>
          <a:p>
            <a:pPr>
              <a:buFont typeface="Arial" panose="020B0604020202020204"/>
              <a:buChar char="•"/>
            </a:pPr>
            <a:r>
              <a:rPr sz="2400"/>
              <a:t>A law bans something.</a:t>
            </a:r>
            <a:endParaRPr sz="24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82600" y="209550"/>
            <a:ext cx="11122660" cy="6111240"/>
          </a:xfrm>
          <a:prstGeom prst="rect">
            <a:avLst/>
          </a:prstGeom>
        </p:spPr>
        <p:txBody>
          <a:bodyPr wrap="square">
            <a:spAutoFit/>
          </a:bodyPr>
          <a:p>
            <a:pPr>
              <a:spcAft>
                <a:spcPct val="60000"/>
              </a:spcAft>
            </a:pPr>
            <a:r>
              <a:rPr b="1"/>
              <a:t>Bio-politics (Macro-Level Control of Population)</a:t>
            </a:r>
            <a:endParaRPr b="1"/>
          </a:p>
          <a:p>
            <a:r>
              <a:t>Now we move from individual bodies to populations.</a:t>
            </a:r>
          </a:p>
          <a:p>
            <a:r>
              <a:t>Bio-politics deals with:</a:t>
            </a:r>
          </a:p>
          <a:p/>
          <a:p>
            <a:pPr>
              <a:buFont typeface="Arial" panose="020B0604020202020204"/>
              <a:buChar char="•"/>
            </a:pPr>
            <a:r>
              <a:t>Birth rates</a:t>
            </a:r>
          </a:p>
          <a:p>
            <a:pPr>
              <a:buFont typeface="Arial" panose="020B0604020202020204"/>
              <a:buChar char="•"/>
            </a:pPr>
          </a:p>
          <a:p>
            <a:pPr>
              <a:buFont typeface="Arial" panose="020B0604020202020204"/>
              <a:buChar char="•"/>
            </a:pPr>
            <a:r>
              <a:t>Death rates</a:t>
            </a:r>
          </a:p>
          <a:p>
            <a:pPr>
              <a:buFont typeface="Arial" panose="020B0604020202020204"/>
              <a:buChar char="•"/>
            </a:pPr>
          </a:p>
          <a:p>
            <a:pPr>
              <a:buFont typeface="Arial" panose="020B0604020202020204"/>
              <a:buChar char="•"/>
            </a:pPr>
            <a:r>
              <a:t>Life expectancy</a:t>
            </a:r>
          </a:p>
          <a:p>
            <a:pPr>
              <a:buFont typeface="Arial" panose="020B0604020202020204"/>
              <a:buChar char="•"/>
            </a:pPr>
          </a:p>
          <a:p>
            <a:pPr>
              <a:buFont typeface="Arial" panose="020B0604020202020204"/>
              <a:buChar char="•"/>
            </a:pPr>
            <a:r>
              <a:t>Disease control</a:t>
            </a:r>
          </a:p>
          <a:p>
            <a:pPr>
              <a:buFont typeface="Arial" panose="020B0604020202020204"/>
              <a:buChar char="•"/>
            </a:pPr>
          </a:p>
          <a:p>
            <a:pPr>
              <a:buFont typeface="Arial" panose="020B0604020202020204"/>
              <a:buChar char="•"/>
            </a:pPr>
            <a:r>
              <a:t>Public hygiene</a:t>
            </a:r>
          </a:p>
          <a:p>
            <a:pPr>
              <a:buFont typeface="Arial" panose="020B0604020202020204"/>
              <a:buChar char="•"/>
            </a:pPr>
          </a:p>
          <a:p>
            <a:pPr>
              <a:buFont typeface="Arial" panose="020B0604020202020204"/>
              <a:buChar char="•"/>
            </a:pPr>
            <a:r>
              <a:t>Racial categorization</a:t>
            </a:r>
          </a:p>
          <a:p>
            <a:pPr>
              <a:buFont typeface="Arial" panose="020B0604020202020204"/>
              <a:buChar char="•"/>
            </a:pPr>
          </a:p>
          <a:p>
            <a:pPr>
              <a:buFont typeface="Arial" panose="020B0604020202020204"/>
              <a:buChar char="•"/>
            </a:pPr>
            <a:r>
              <a:t>Demographic management</a:t>
            </a:r>
          </a:p>
          <a:p>
            <a:r>
              <a:t>Conceptually:</a:t>
            </a:r>
          </a:p>
          <a:p>
            <a:r>
              <a:t>The population becomes a biological mass that must be managed statistically.</a:t>
            </a:r>
          </a:p>
          <a:p>
            <a:r>
              <a:t>It is not about correcting one body.</a:t>
            </a:r>
          </a:p>
          <a:p>
            <a:r>
              <a:t> It is about regulating society as a biological whole.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78865" y="1875155"/>
            <a:ext cx="10587990" cy="3107690"/>
          </a:xfrm>
          <a:prstGeom prst="rect">
            <a:avLst/>
          </a:prstGeom>
        </p:spPr>
        <p:txBody>
          <a:bodyPr wrap="square">
            <a:spAutoFit/>
          </a:bodyPr>
          <a:p>
            <a:pPr algn="just"/>
            <a:r>
              <a:rPr sz="2800"/>
              <a:t>Example:</a:t>
            </a:r>
            <a:endParaRPr sz="2800"/>
          </a:p>
          <a:p>
            <a:pPr algn="just"/>
            <a:r>
              <a:rPr sz="2800"/>
              <a:t>When the state runs vaccination campaigns,</a:t>
            </a:r>
            <a:endParaRPr sz="2800"/>
          </a:p>
          <a:p>
            <a:pPr algn="just"/>
            <a:r>
              <a:rPr sz="2800"/>
              <a:t> tracks fertility rates,</a:t>
            </a:r>
            <a:endParaRPr sz="2800"/>
          </a:p>
          <a:p>
            <a:pPr algn="just"/>
            <a:r>
              <a:rPr sz="2800"/>
              <a:t> monitors epidemic spread,</a:t>
            </a:r>
            <a:endParaRPr sz="2800"/>
          </a:p>
          <a:p>
            <a:pPr algn="just"/>
            <a:r>
              <a:rPr sz="2800"/>
              <a:t> or debates “population explosion”—</a:t>
            </a:r>
            <a:endParaRPr sz="2800"/>
          </a:p>
          <a:p>
            <a:pPr algn="just"/>
            <a:r>
              <a:rPr sz="2800"/>
              <a:t>It is managing life at the population level.</a:t>
            </a:r>
            <a:endParaRPr sz="2800"/>
          </a:p>
          <a:p>
            <a:pPr algn="just"/>
            <a:r>
              <a:rPr sz="2800"/>
              <a:t>Bio-politics = regulating the biological life of society.</a:t>
            </a:r>
            <a:endParaRPr sz="28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13410" y="493395"/>
            <a:ext cx="10965180" cy="5146040"/>
          </a:xfrm>
          <a:prstGeom prst="rect">
            <a:avLst/>
          </a:prstGeom>
        </p:spPr>
        <p:txBody>
          <a:bodyPr wrap="square">
            <a:spAutoFit/>
          </a:bodyPr>
          <a:p>
            <a:pPr>
              <a:spcAft>
                <a:spcPct val="60000"/>
              </a:spcAft>
            </a:pPr>
            <a:r>
              <a:rPr sz="2800" b="1"/>
              <a:t>Why Is This Conceptual?</a:t>
            </a:r>
            <a:endParaRPr sz="2800" b="1"/>
          </a:p>
          <a:p>
            <a:r>
              <a:rPr sz="2800"/>
              <a:t>Because Foucault is saying:</a:t>
            </a:r>
            <a:endParaRPr sz="2800"/>
          </a:p>
          <a:p>
            <a:r>
              <a:rPr sz="2800"/>
              <a:t>Modern power does not mainly kill.</a:t>
            </a:r>
            <a:endParaRPr sz="2800"/>
          </a:p>
          <a:p>
            <a:r>
              <a:rPr sz="2800"/>
              <a:t> Modern power organizes life.</a:t>
            </a:r>
            <a:endParaRPr sz="2800"/>
          </a:p>
          <a:p>
            <a:r>
              <a:rPr sz="2800"/>
              <a:t>It asks:</a:t>
            </a:r>
            <a:endParaRPr sz="2800"/>
          </a:p>
          <a:p>
            <a:endParaRPr sz="2800"/>
          </a:p>
          <a:p>
            <a:pPr>
              <a:buFont typeface="Arial" panose="020B0604020202020204"/>
              <a:buChar char="•"/>
            </a:pPr>
            <a:r>
              <a:rPr sz="2800"/>
              <a:t>How can we make bodies productive?</a:t>
            </a:r>
            <a:endParaRPr sz="2800"/>
          </a:p>
          <a:p>
            <a:pPr>
              <a:buFont typeface="Arial" panose="020B0604020202020204"/>
              <a:buChar char="•"/>
            </a:pPr>
            <a:endParaRPr sz="2800"/>
          </a:p>
          <a:p>
            <a:pPr>
              <a:buFont typeface="Arial" panose="020B0604020202020204"/>
              <a:buChar char="•"/>
            </a:pPr>
            <a:r>
              <a:rPr sz="2800"/>
              <a:t>How can we manage populations efficiently?</a:t>
            </a:r>
            <a:endParaRPr sz="2800"/>
          </a:p>
          <a:p>
            <a:pPr>
              <a:buFont typeface="Arial" panose="020B0604020202020204"/>
              <a:buChar char="•"/>
            </a:pPr>
            <a:endParaRPr sz="2800"/>
          </a:p>
          <a:p>
            <a:pPr>
              <a:buFont typeface="Arial" panose="020B0604020202020204"/>
              <a:buChar char="•"/>
            </a:pPr>
            <a:r>
              <a:rPr sz="2800"/>
              <a:t>How can we optimize health, labour, reproduction?</a:t>
            </a:r>
            <a:endParaRPr sz="28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556000" y="3260725"/>
            <a:ext cx="6878320" cy="583565"/>
          </a:xfrm>
          <a:prstGeom prst="rect">
            <a:avLst/>
          </a:prstGeom>
        </p:spPr>
        <p:txBody>
          <a:bodyPr wrap="square">
            <a:spAutoFit/>
          </a:bodyPr>
          <a:p>
            <a:r>
              <a:rPr sz="3200" b="1"/>
              <a:t>Foucault – Power/Knowledge</a:t>
            </a:r>
            <a:r>
              <a:rPr sz="1600"/>
              <a:t> </a:t>
            </a:r>
            <a:endParaRPr sz="16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94030" y="657860"/>
            <a:ext cx="11131550" cy="5109210"/>
          </a:xfrm>
          <a:prstGeom prst="rect">
            <a:avLst/>
          </a:prstGeom>
        </p:spPr>
        <p:txBody>
          <a:bodyPr wrap="square">
            <a:spAutoFit/>
          </a:bodyPr>
          <a:p>
            <a:pPr>
              <a:spcAft>
                <a:spcPct val="60000"/>
              </a:spcAft>
            </a:pPr>
            <a:r>
              <a:rPr sz="2200" b="1"/>
              <a:t>Foucault – Power/Knowledge</a:t>
            </a:r>
            <a:endParaRPr sz="2200" b="1"/>
          </a:p>
          <a:p>
            <a:pPr marL="285750" indent="-285750" algn="just">
              <a:buFont typeface="Wingdings" panose="05000000000000000000" charset="0"/>
              <a:buChar char="q"/>
            </a:pPr>
            <a:r>
              <a:rPr sz="2400"/>
              <a:t>Foucault’s concept of “power/knowledge” does not mean that knowledge is power; rather, knowledge is already a function of power relations.</a:t>
            </a:r>
            <a:endParaRPr sz="2400"/>
          </a:p>
          <a:p>
            <a:pPr marL="285750" indent="-285750" algn="just">
              <a:buFont typeface="Wingdings" panose="05000000000000000000" charset="0"/>
              <a:buChar char="q"/>
            </a:pPr>
            <a:r>
              <a:rPr sz="2400"/>
              <a:t> This means knowledge is never neutral or independent — it is created within systems of authority and control. For example, medical classifications of “normal” and “abnormal” bodies emerge within institutional systems like hospitals that regulate and monitor individuals.</a:t>
            </a:r>
            <a:endParaRPr sz="2400"/>
          </a:p>
          <a:p>
            <a:pPr marL="285750" indent="-285750" algn="just">
              <a:buFont typeface="Wingdings" panose="05000000000000000000" charset="0"/>
              <a:buChar char="q"/>
            </a:pPr>
            <a:endParaRPr sz="2400"/>
          </a:p>
          <a:p>
            <a:pPr marL="285750" indent="-285750" algn="just">
              <a:buFont typeface="Wingdings" panose="05000000000000000000" charset="0"/>
              <a:buChar char="q"/>
            </a:pPr>
            <a:r>
              <a:rPr sz="2400"/>
              <a:t>Knowledge is produced and gained in order to be put to certain use; in order to achieve power.</a:t>
            </a:r>
            <a:endParaRPr sz="2400"/>
          </a:p>
          <a:p>
            <a:pPr marL="285750" indent="-285750" algn="just">
              <a:buFont typeface="Wingdings" panose="05000000000000000000" charset="0"/>
              <a:buChar char="q"/>
            </a:pPr>
            <a:r>
              <a:rPr sz="2400"/>
              <a:t> Knowledge is generated because it serves administrative, disciplinary, or regulatory purposes. For instance, population surveys and census data are collected not merely to understand society, but to organize taxation, welfare distribution, and surveillance.</a:t>
            </a:r>
            <a:endParaRPr sz="24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62280" y="238125"/>
            <a:ext cx="10964545" cy="5262245"/>
          </a:xfrm>
          <a:prstGeom prst="rect">
            <a:avLst/>
          </a:prstGeom>
        </p:spPr>
        <p:txBody>
          <a:bodyPr wrap="square">
            <a:spAutoFit/>
          </a:bodyPr>
          <a:p>
            <a:pPr marL="285750" indent="-285750" algn="just">
              <a:buFont typeface="Wingdings" panose="05000000000000000000" charset="0"/>
              <a:buChar char="q"/>
            </a:pPr>
            <a:r>
              <a:rPr sz="2800"/>
              <a:t>“Far from preventing knowledge, power produces it.”</a:t>
            </a:r>
            <a:endParaRPr sz="2800"/>
          </a:p>
          <a:p>
            <a:pPr indent="0" algn="just">
              <a:buFont typeface="Wingdings" panose="05000000000000000000" charset="0"/>
              <a:buNone/>
            </a:pPr>
            <a:r>
              <a:rPr sz="2800"/>
              <a:t>Instead of suppressing knowledge, modern power actively creates new fields of knowledge. The prison system, for example, did not just punish criminals — it generated criminology, psychological profiling, and behavioural science to classify and manage offenders.</a:t>
            </a:r>
            <a:endParaRPr sz="2800"/>
          </a:p>
          <a:p>
            <a:pPr marL="285750" indent="-285750" algn="just">
              <a:buFont typeface="Wingdings" panose="05000000000000000000" charset="0"/>
              <a:buChar char="q"/>
            </a:pPr>
            <a:endParaRPr sz="2800"/>
          </a:p>
          <a:p>
            <a:pPr marL="285750" indent="-285750" algn="just">
              <a:buFont typeface="Wingdings" panose="05000000000000000000" charset="0"/>
              <a:buChar char="q"/>
            </a:pPr>
            <a:r>
              <a:rPr sz="2800"/>
              <a:t>Understanding power as merely repressive fails to explain how the knowledge required for controlling the human body and labour emerged.</a:t>
            </a:r>
            <a:endParaRPr sz="2800"/>
          </a:p>
          <a:p>
            <a:pPr indent="0" algn="just">
              <a:buFont typeface="Wingdings" panose="05000000000000000000" charset="0"/>
              <a:buNone/>
            </a:pPr>
            <a:r>
              <a:rPr sz="2800"/>
              <a:t>If power were only about prohibition or punishment, we could not explain how detailed systems of measurement — such as time discipline, productivity assessment, and medical fitness — developed to manage workers.</a:t>
            </a:r>
            <a:endParaRPr sz="28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72440" y="276860"/>
            <a:ext cx="11394440" cy="5692775"/>
          </a:xfrm>
          <a:prstGeom prst="rect">
            <a:avLst/>
          </a:prstGeom>
        </p:spPr>
        <p:txBody>
          <a:bodyPr wrap="square">
            <a:spAutoFit/>
          </a:bodyPr>
          <a:p>
            <a:pPr marL="285750" indent="-285750" algn="just">
              <a:buFont typeface="Wingdings" panose="05000000000000000000" charset="0"/>
              <a:buChar char="q"/>
            </a:pPr>
            <a:r>
              <a:rPr sz="2800"/>
              <a:t>The human body could have been constituted as labour-power only if there were a technology or knowledge of the body that made it possible to organize and subjugate bodies into useful and docile roles.</a:t>
            </a:r>
            <a:r>
              <a:rPr lang="en-US" sz="2800"/>
              <a:t> </a:t>
            </a:r>
            <a:r>
              <a:rPr sz="2800"/>
              <a:t>The body becomes “labour-power” when it is studied, trained, and disciplined through scientific and administrative techniques — such as factory schedules, military drills, health examinations, and performance evaluations.</a:t>
            </a:r>
            <a:endParaRPr sz="2800"/>
          </a:p>
          <a:p>
            <a:pPr marL="285750" indent="-285750" algn="just">
              <a:buFont typeface="Wingdings" panose="05000000000000000000" charset="0"/>
              <a:buChar char="q"/>
            </a:pPr>
            <a:endParaRPr sz="2800"/>
          </a:p>
          <a:p>
            <a:pPr marL="285750" indent="-285750" algn="just">
              <a:buFont typeface="Wingdings" panose="05000000000000000000" charset="0"/>
              <a:buChar char="q"/>
            </a:pPr>
            <a:r>
              <a:rPr sz="2800"/>
              <a:t>This subjugation is not imposed by one class on another—it permeates and characterizes all aspects of society.Power does not operate only through a ruling class dominating others; rather, it spreads across institutions like schools, hospitals, workplaces, and bureaucracies, shaping behaviour everywhere through routine practices and norms.</a:t>
            </a:r>
            <a:endParaRPr sz="28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04470" y="155575"/>
            <a:ext cx="11736705" cy="583565"/>
          </a:xfrm>
          <a:prstGeom prst="rect">
            <a:avLst/>
          </a:prstGeom>
          <a:noFill/>
        </p:spPr>
        <p:txBody>
          <a:bodyPr wrap="square" rtlCol="0">
            <a:spAutoFit/>
          </a:bodyPr>
          <a:p>
            <a:r>
              <a:rPr lang="en-US" sz="3200"/>
              <a:t>Concluding points</a:t>
            </a:r>
            <a:endParaRPr lang="en-US" sz="3200"/>
          </a:p>
        </p:txBody>
      </p:sp>
      <p:sp>
        <p:nvSpPr>
          <p:cNvPr id="5" name="Text Box 4"/>
          <p:cNvSpPr txBox="1"/>
          <p:nvPr/>
        </p:nvSpPr>
        <p:spPr>
          <a:xfrm>
            <a:off x="272415" y="953135"/>
            <a:ext cx="11668760" cy="5692775"/>
          </a:xfrm>
          <a:prstGeom prst="rect">
            <a:avLst/>
          </a:prstGeom>
        </p:spPr>
        <p:txBody>
          <a:bodyPr wrap="square">
            <a:spAutoFit/>
          </a:bodyPr>
          <a:p>
            <a:pPr marL="285750" indent="-285750" algn="just">
              <a:buFont typeface="Wingdings" panose="05000000000000000000" charset="0"/>
              <a:buChar char="q"/>
            </a:pPr>
            <a:r>
              <a:rPr sz="2800"/>
              <a:t>Power is not a thing or substance, and it is not embodied in an institution or a group of people—power is exercised as a technique.</a:t>
            </a:r>
            <a:endParaRPr sz="2800"/>
          </a:p>
          <a:p>
            <a:pPr algn="just"/>
            <a:r>
              <a:rPr sz="2800"/>
              <a:t> This means power is not something someone “owns” like property, nor is it located permanently in the state, parliament, or a ruling class. Instead, power operates through practices, procedures, and methods — for example, examination systems, surveillance cameras, disciplinary rules, and performance reviews.</a:t>
            </a:r>
            <a:endParaRPr sz="2800"/>
          </a:p>
          <a:p>
            <a:pPr algn="just"/>
            <a:endParaRPr sz="2800"/>
          </a:p>
          <a:p>
            <a:pPr marL="285750" indent="-285750" algn="just">
              <a:buFont typeface="Wingdings" panose="05000000000000000000" charset="0"/>
              <a:buChar char="q"/>
            </a:pPr>
            <a:r>
              <a:rPr sz="2800"/>
              <a:t>The only way power can be identified is when it is exercised by some people over others.</a:t>
            </a:r>
            <a:endParaRPr sz="2800"/>
          </a:p>
          <a:p>
            <a:pPr algn="just"/>
            <a:r>
              <a:rPr sz="2800"/>
              <a:t> Power exists in action — in how behaviour is shaped, directed, or regulated. For instance, a teacher grading students, a doctor diagnosing a patient, or a bureaucrat verifying documents are all exercising techniques of power.</a:t>
            </a:r>
            <a:endParaRPr sz="28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220980" y="225425"/>
            <a:ext cx="11623675" cy="3784600"/>
          </a:xfrm>
          <a:prstGeom prst="rect">
            <a:avLst/>
          </a:prstGeom>
        </p:spPr>
        <p:txBody>
          <a:bodyPr wrap="square">
            <a:spAutoFit/>
          </a:bodyPr>
          <a:p>
            <a:pPr marL="342900" indent="-342900" algn="just">
              <a:buFont typeface="Wingdings" panose="05000000000000000000" charset="0"/>
              <a:buChar char="q"/>
            </a:pPr>
            <a:r>
              <a:rPr sz="2400"/>
              <a:t>An important indication of the existence of power is resistance to it.</a:t>
            </a:r>
            <a:endParaRPr sz="2400"/>
          </a:p>
          <a:p>
            <a:pPr algn="just"/>
            <a:r>
              <a:rPr sz="2400"/>
              <a:t> We recognize power most clearly when people resist it — such as student protests against dress codes, public opposition to surveillance laws, or movements challenging medical or gender classifications.</a:t>
            </a:r>
            <a:endParaRPr sz="2400"/>
          </a:p>
          <a:p>
            <a:pPr algn="just"/>
            <a:endParaRPr sz="2400"/>
          </a:p>
          <a:p>
            <a:pPr marL="342900" indent="-342900" algn="just">
              <a:buFont typeface="Wingdings" panose="05000000000000000000" charset="0"/>
              <a:buChar char="q"/>
            </a:pPr>
            <a:r>
              <a:rPr sz="2400"/>
              <a:t>“At the very heart of the power relationship… are the recalcitrance of the will and the intransigence of freedom.”</a:t>
            </a:r>
            <a:endParaRPr sz="2400"/>
          </a:p>
          <a:p>
            <a:pPr algn="just"/>
            <a:r>
              <a:rPr sz="2400"/>
              <a:t> Foucault means that power always encounters freedom; individuals are never completely passive. Wherever power tries to regulate behaviour, there is always the possibility that people refuse, question, or push back.</a:t>
            </a:r>
            <a:endParaRPr sz="24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04800" y="218440"/>
            <a:ext cx="11518900" cy="460375"/>
          </a:xfrm>
          <a:prstGeom prst="rect">
            <a:avLst/>
          </a:prstGeom>
        </p:spPr>
        <p:txBody>
          <a:bodyPr wrap="square">
            <a:spAutoFit/>
          </a:bodyPr>
          <a:p>
            <a:r>
              <a:rPr sz="2400" b="1"/>
              <a:t>Foucault – Three Types of Struggles Against Power </a:t>
            </a:r>
            <a:endParaRPr sz="2400" b="1"/>
          </a:p>
        </p:txBody>
      </p:sp>
      <p:sp>
        <p:nvSpPr>
          <p:cNvPr id="5" name="Text Box 4"/>
          <p:cNvSpPr txBox="1"/>
          <p:nvPr/>
        </p:nvSpPr>
        <p:spPr>
          <a:xfrm>
            <a:off x="482600" y="678815"/>
            <a:ext cx="11205845" cy="6123940"/>
          </a:xfrm>
          <a:prstGeom prst="rect">
            <a:avLst/>
          </a:prstGeom>
        </p:spPr>
        <p:txBody>
          <a:bodyPr wrap="square">
            <a:spAutoFit/>
          </a:bodyPr>
          <a:p>
            <a:pPr algn="just"/>
            <a:r>
              <a:rPr sz="2800"/>
              <a:t>(a) Struggles against ethnic/social/religious domination — typical of feudal societies.</a:t>
            </a:r>
            <a:endParaRPr sz="2800"/>
          </a:p>
          <a:p>
            <a:pPr algn="just"/>
            <a:r>
              <a:rPr sz="2800"/>
              <a:t> These struggles oppose power based on inherited hierarchy and status. For example, anti-caste movements challenging Brahmanical dominance in India, or movements against untouchability led by B. R. Ambedkar. These resist traditional systems where identity determined social rank and rights.</a:t>
            </a:r>
            <a:endParaRPr sz="2800"/>
          </a:p>
          <a:p>
            <a:pPr algn="just"/>
            <a:endParaRPr sz="2800"/>
          </a:p>
          <a:p>
            <a:pPr algn="just"/>
            <a:r>
              <a:rPr sz="2800"/>
              <a:t>(b) Struggles against exploitation — typical of 19th-century capitalist societies.</a:t>
            </a:r>
            <a:endParaRPr sz="2800"/>
          </a:p>
          <a:p>
            <a:pPr algn="just"/>
            <a:r>
              <a:rPr sz="2800"/>
              <a:t> These struggles resist economic systems that separate workers from the products of their labour. For example, factory workers forming trade unions to demand fair wages, or labour strikes against unsafe working conditions in industrial sectors. Here, the struggle is against economic exploitation within capitalism.</a:t>
            </a:r>
            <a:endParaRPr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63880" y="1569720"/>
            <a:ext cx="11242675" cy="3969385"/>
          </a:xfrm>
          <a:prstGeom prst="rect">
            <a:avLst/>
          </a:prstGeom>
        </p:spPr>
        <p:txBody>
          <a:bodyPr wrap="square">
            <a:spAutoFit/>
          </a:bodyPr>
          <a:p>
            <a:r>
              <a:rPr sz="2800"/>
              <a:t>Foucault says:</a:t>
            </a:r>
            <a:endParaRPr sz="2800"/>
          </a:p>
          <a:p>
            <a:r>
              <a:rPr sz="2800"/>
              <a:t> Modern power does not mainly work by saying “No.”</a:t>
            </a:r>
            <a:endParaRPr sz="2800"/>
          </a:p>
          <a:p>
            <a:r>
              <a:rPr sz="2800"/>
              <a:t> It works by shaping how you behave before punishment is needed.</a:t>
            </a:r>
            <a:endParaRPr sz="2800"/>
          </a:p>
          <a:p>
            <a:r>
              <a:rPr sz="2800"/>
              <a:t>Example:</a:t>
            </a:r>
            <a:endParaRPr sz="2800"/>
          </a:p>
          <a:p>
            <a:endParaRPr sz="2800"/>
          </a:p>
          <a:p>
            <a:pPr>
              <a:buFont typeface="Arial" panose="020B0604020202020204"/>
              <a:buChar char="•"/>
            </a:pPr>
            <a:r>
              <a:rPr sz="2800"/>
              <a:t>CCTV cameras make you regulate your own behaviour.</a:t>
            </a:r>
            <a:endParaRPr sz="2800"/>
          </a:p>
          <a:p>
            <a:pPr>
              <a:buFont typeface="Arial" panose="020B0604020202020204"/>
              <a:buChar char="•"/>
            </a:pPr>
            <a:endParaRPr sz="2800"/>
          </a:p>
          <a:p>
            <a:pPr>
              <a:buFont typeface="Arial" panose="020B0604020202020204"/>
              <a:buChar char="•"/>
            </a:pPr>
            <a:r>
              <a:rPr sz="2800"/>
              <a:t>School discipline makes students internalize rules.</a:t>
            </a:r>
            <a:endParaRPr sz="2800"/>
          </a:p>
          <a:p>
            <a:r>
              <a:rPr sz="2800"/>
              <a:t>So power is not only about repression — it is more subtle.</a:t>
            </a:r>
            <a:endParaRPr sz="28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98780" y="428625"/>
            <a:ext cx="11624310" cy="6369685"/>
          </a:xfrm>
          <a:prstGeom prst="rect">
            <a:avLst/>
          </a:prstGeom>
        </p:spPr>
        <p:txBody>
          <a:bodyPr wrap="square">
            <a:spAutoFit/>
          </a:bodyPr>
          <a:p>
            <a:pPr algn="just"/>
            <a:r>
              <a:rPr sz="2400"/>
              <a:t>(c) Struggles against forms of ‘subjection’ — meaning both ‘to be a subject’ and ‘to be subjected to’.</a:t>
            </a:r>
            <a:endParaRPr sz="2400"/>
          </a:p>
          <a:p>
            <a:pPr algn="just"/>
            <a:r>
              <a:rPr sz="2400"/>
              <a:t> These struggles challenge how modern systems classify and regulate individuals. For example, LGBTQ+ movements resisting rigid state-imposed gender categories, campaigns against mass digital surveillance (such as concerns over biometric data collection), or mental health advocacy challenging psychiatric labeling. These resist being defined and controlled through bureaucratic or scientific classifications.</a:t>
            </a:r>
            <a:endParaRPr sz="2400"/>
          </a:p>
          <a:p>
            <a:pPr algn="just"/>
            <a:endParaRPr sz="2400"/>
          </a:p>
          <a:p>
            <a:pPr marL="342900" indent="-342900" algn="just">
              <a:buFont typeface="Wingdings" panose="05000000000000000000" charset="0"/>
              <a:buChar char="q"/>
            </a:pPr>
            <a:r>
              <a:rPr sz="2400"/>
              <a:t>The aim in this third struggle is to promote new forms of subjectivity by refusing imposed identities linked to the state and governmentality.</a:t>
            </a:r>
            <a:endParaRPr sz="2400"/>
          </a:p>
          <a:p>
            <a:pPr algn="just"/>
            <a:r>
              <a:rPr sz="2400"/>
              <a:t> For instance, non-binary gender identities rejecting the male/female classification in official documents, or individuals questioning caste labels in institutional records.</a:t>
            </a:r>
            <a:endParaRPr sz="2400"/>
          </a:p>
          <a:p>
            <a:pPr algn="just"/>
            <a:endParaRPr sz="2400"/>
          </a:p>
          <a:p>
            <a:pPr marL="342900" indent="-342900" algn="just">
              <a:buFont typeface="Wingdings" panose="05000000000000000000" charset="0"/>
              <a:buChar char="q"/>
            </a:pPr>
            <a:r>
              <a:rPr sz="2400"/>
              <a:t>Earlier forms of struggle continue alongside newer ones.</a:t>
            </a:r>
            <a:endParaRPr sz="2400"/>
          </a:p>
          <a:p>
            <a:pPr algn="just"/>
            <a:r>
              <a:rPr sz="2400"/>
              <a:t> Today, caste discrimination protests (ethnic domination), labour strikes (economic exploitation), and privacy rights movements (resistance to surveillance and classification) all coexist, showing multiple dimensions of power operating simultaneously.</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299085" y="640715"/>
            <a:ext cx="11216640" cy="5576570"/>
          </a:xfrm>
          <a:prstGeom prst="rect">
            <a:avLst/>
          </a:prstGeom>
        </p:spPr>
        <p:txBody>
          <a:bodyPr wrap="square">
            <a:spAutoFit/>
          </a:bodyPr>
          <a:p>
            <a:pPr>
              <a:spcAft>
                <a:spcPct val="60000"/>
              </a:spcAft>
            </a:pPr>
            <a:r>
              <a:rPr sz="2800" b="1"/>
              <a:t>Power is productive</a:t>
            </a:r>
            <a:endParaRPr sz="2800" b="1"/>
          </a:p>
          <a:p>
            <a:r>
              <a:rPr sz="2800"/>
              <a:t>This is the most important idea.</a:t>
            </a:r>
            <a:endParaRPr sz="2800"/>
          </a:p>
          <a:p>
            <a:r>
              <a:rPr sz="2800"/>
              <a:t>Power produces identity and subjectivity.</a:t>
            </a:r>
            <a:endParaRPr sz="2800"/>
          </a:p>
          <a:p>
            <a:r>
              <a:rPr sz="2800"/>
              <a:t>That means:</a:t>
            </a:r>
            <a:endParaRPr sz="2800"/>
          </a:p>
          <a:p>
            <a:r>
              <a:rPr sz="2800" b="1"/>
              <a:t> Power shapes how we understand ourselves</a:t>
            </a:r>
            <a:r>
              <a:rPr sz="2800"/>
              <a:t>.</a:t>
            </a:r>
            <a:endParaRPr sz="2800"/>
          </a:p>
          <a:p>
            <a:r>
              <a:rPr sz="2800"/>
              <a:t>Example:</a:t>
            </a:r>
            <a:endParaRPr sz="2800"/>
          </a:p>
          <a:p>
            <a:endParaRPr sz="2800"/>
          </a:p>
          <a:p>
            <a:pPr>
              <a:buFont typeface="Arial" panose="020B0604020202020204"/>
              <a:buChar char="•"/>
            </a:pPr>
            <a:r>
              <a:rPr sz="2800"/>
              <a:t>The category “mentally ill”</a:t>
            </a:r>
            <a:endParaRPr sz="2800"/>
          </a:p>
          <a:p>
            <a:pPr>
              <a:buFont typeface="Arial" panose="020B0604020202020204"/>
              <a:buChar char="•"/>
            </a:pPr>
            <a:endParaRPr sz="2800"/>
          </a:p>
          <a:p>
            <a:pPr>
              <a:buFont typeface="Arial" panose="020B0604020202020204"/>
              <a:buChar char="•"/>
            </a:pPr>
            <a:r>
              <a:rPr sz="2800"/>
              <a:t>The category “juvenile delinquent”</a:t>
            </a:r>
            <a:endParaRPr sz="2800"/>
          </a:p>
          <a:p>
            <a:pPr>
              <a:buFont typeface="Arial" panose="020B0604020202020204"/>
              <a:buChar char="•"/>
            </a:pPr>
            <a:endParaRPr sz="2800"/>
          </a:p>
          <a:p>
            <a:pPr>
              <a:buFont typeface="Arial" panose="020B0604020202020204"/>
              <a:buChar char="•"/>
            </a:pPr>
            <a:r>
              <a:rPr sz="2800"/>
              <a:t>The category “normal citizen”</a:t>
            </a:r>
            <a:endParaRPr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79120" y="303530"/>
            <a:ext cx="11033125" cy="6554470"/>
          </a:xfrm>
          <a:prstGeom prst="rect">
            <a:avLst/>
          </a:prstGeom>
        </p:spPr>
        <p:txBody>
          <a:bodyPr wrap="square">
            <a:spAutoFit/>
          </a:bodyPr>
          <a:p>
            <a:r>
              <a:rPr sz="2800"/>
              <a:t>Once such labels exist:</a:t>
            </a:r>
            <a:endParaRPr sz="2800"/>
          </a:p>
          <a:p>
            <a:endParaRPr sz="2800"/>
          </a:p>
          <a:p>
            <a:pPr>
              <a:buFont typeface="Arial" panose="020B0604020202020204"/>
              <a:buChar char="•"/>
            </a:pPr>
            <a:r>
              <a:rPr sz="2800"/>
              <a:t>Individuals begin to see themselves through these categories.</a:t>
            </a:r>
            <a:endParaRPr sz="2800"/>
          </a:p>
          <a:p>
            <a:pPr>
              <a:buFont typeface="Arial" panose="020B0604020202020204"/>
              <a:buChar char="•"/>
            </a:pPr>
            <a:endParaRPr sz="2800"/>
          </a:p>
          <a:p>
            <a:pPr>
              <a:buFont typeface="Arial" panose="020B0604020202020204"/>
              <a:buChar char="•"/>
            </a:pPr>
            <a:r>
              <a:rPr sz="2800"/>
              <a:t>Society treats them according to these classifications.</a:t>
            </a:r>
            <a:endParaRPr sz="2800"/>
          </a:p>
          <a:p>
            <a:r>
              <a:rPr sz="2800"/>
              <a:t>Power produces:</a:t>
            </a:r>
            <a:endParaRPr sz="2800"/>
          </a:p>
          <a:p>
            <a:endParaRPr sz="2800"/>
          </a:p>
          <a:p>
            <a:pPr>
              <a:buFont typeface="Arial" panose="020B0604020202020204"/>
              <a:buChar char="•"/>
            </a:pPr>
            <a:r>
              <a:rPr sz="2800"/>
              <a:t>Knowledge</a:t>
            </a:r>
            <a:endParaRPr sz="2800"/>
          </a:p>
          <a:p>
            <a:pPr>
              <a:buFont typeface="Arial" panose="020B0604020202020204"/>
              <a:buChar char="•"/>
            </a:pPr>
            <a:endParaRPr sz="2800"/>
          </a:p>
          <a:p>
            <a:pPr>
              <a:buFont typeface="Arial" panose="020B0604020202020204"/>
              <a:buChar char="•"/>
            </a:pPr>
            <a:r>
              <a:rPr sz="2800"/>
              <a:t>Norms</a:t>
            </a:r>
            <a:endParaRPr sz="2800"/>
          </a:p>
          <a:p>
            <a:pPr>
              <a:buFont typeface="Arial" panose="020B0604020202020204"/>
              <a:buChar char="•"/>
            </a:pPr>
            <a:endParaRPr sz="2800"/>
          </a:p>
          <a:p>
            <a:pPr>
              <a:buFont typeface="Arial" panose="020B0604020202020204"/>
              <a:buChar char="•"/>
            </a:pPr>
            <a:r>
              <a:rPr sz="2800"/>
              <a:t>Identities</a:t>
            </a:r>
            <a:endParaRPr sz="2800"/>
          </a:p>
          <a:p>
            <a:pPr>
              <a:buFont typeface="Arial" panose="020B0604020202020204"/>
              <a:buChar char="•"/>
            </a:pPr>
            <a:endParaRPr sz="2800"/>
          </a:p>
          <a:p>
            <a:pPr>
              <a:buFont typeface="Arial" panose="020B0604020202020204"/>
              <a:buChar char="•"/>
            </a:pPr>
            <a:r>
              <a:rPr sz="2800"/>
              <a:t>Social roles</a:t>
            </a:r>
            <a:endParaRPr sz="2800"/>
          </a:p>
          <a:p>
            <a:r>
              <a:rPr sz="2800" b="1"/>
              <a:t>It does not just restrict — it creates.</a:t>
            </a:r>
            <a:endParaRPr sz="28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90525" y="536575"/>
            <a:ext cx="11410950" cy="5901055"/>
          </a:xfrm>
          <a:prstGeom prst="rect">
            <a:avLst/>
          </a:prstGeom>
        </p:spPr>
        <p:txBody>
          <a:bodyPr wrap="square">
            <a:spAutoFit/>
          </a:bodyPr>
          <a:p>
            <a:pPr>
              <a:spcAft>
                <a:spcPct val="60000"/>
              </a:spcAft>
            </a:pPr>
            <a:r>
              <a:rPr sz="2400" b="1"/>
              <a:t>Power is capillary</a:t>
            </a:r>
            <a:endParaRPr sz="2400" b="1"/>
          </a:p>
          <a:p>
            <a:r>
              <a:rPr sz="2400"/>
              <a:t>Traditional theory says:</a:t>
            </a:r>
            <a:endParaRPr sz="2400"/>
          </a:p>
          <a:p>
            <a:r>
              <a:rPr sz="2400"/>
              <a:t> Power flows from the top (state, ruler, elite).</a:t>
            </a:r>
            <a:endParaRPr sz="2400"/>
          </a:p>
          <a:p>
            <a:r>
              <a:rPr sz="2400"/>
              <a:t>Foucault says:</a:t>
            </a:r>
            <a:endParaRPr sz="2400"/>
          </a:p>
          <a:p>
            <a:r>
              <a:rPr sz="2400"/>
              <a:t> Power flows everywhere — like blood in capillaries.</a:t>
            </a:r>
            <a:endParaRPr sz="2400"/>
          </a:p>
          <a:p>
            <a:r>
              <a:rPr sz="2400"/>
              <a:t>It exists in:</a:t>
            </a:r>
            <a:endParaRPr sz="2400"/>
          </a:p>
          <a:p>
            <a:endParaRPr sz="2400"/>
          </a:p>
          <a:p>
            <a:pPr marL="342900" indent="-342900">
              <a:buFont typeface="Arial" panose="020B0604020202020204"/>
              <a:buChar char="•"/>
            </a:pPr>
            <a:r>
              <a:rPr sz="2400"/>
              <a:t>Schools</a:t>
            </a:r>
            <a:endParaRPr sz="2400"/>
          </a:p>
          <a:p>
            <a:pPr marL="342900" indent="-342900">
              <a:buFont typeface="Arial" panose="020B0604020202020204" pitchFamily="34" charset="0"/>
              <a:buChar char="•"/>
            </a:pPr>
            <a:r>
              <a:rPr sz="2400"/>
              <a:t>Hospitals</a:t>
            </a:r>
            <a:endParaRPr sz="2400"/>
          </a:p>
          <a:p>
            <a:pPr marL="342900" indent="-342900">
              <a:buFont typeface="Arial" panose="020B0604020202020204"/>
              <a:buChar char="•"/>
            </a:pPr>
            <a:r>
              <a:rPr sz="2400"/>
              <a:t>Universities</a:t>
            </a:r>
            <a:endParaRPr sz="2400"/>
          </a:p>
          <a:p>
            <a:pPr marL="342900" indent="-342900">
              <a:buFont typeface="Arial" panose="020B0604020202020204"/>
              <a:buChar char="•"/>
            </a:pPr>
            <a:r>
              <a:rPr sz="2400"/>
              <a:t>Families</a:t>
            </a:r>
            <a:endParaRPr sz="2400"/>
          </a:p>
          <a:p>
            <a:pPr marL="342900" indent="-342900">
              <a:buFont typeface="Arial" panose="020B0604020202020204"/>
              <a:buChar char="•"/>
            </a:pPr>
            <a:r>
              <a:rPr sz="2400"/>
              <a:t>Offices</a:t>
            </a:r>
            <a:endParaRPr sz="2400"/>
          </a:p>
          <a:p>
            <a:pPr marL="342900" indent="-342900">
              <a:buFont typeface="Arial" panose="020B0604020202020204"/>
              <a:buChar char="•"/>
            </a:pPr>
            <a:r>
              <a:rPr sz="2400"/>
              <a:t>Media</a:t>
            </a:r>
            <a:endParaRPr sz="2400"/>
          </a:p>
          <a:p>
            <a:pPr marL="342900" indent="-342900">
              <a:buFont typeface="Arial" panose="020B0604020202020204"/>
              <a:buChar char="•"/>
            </a:pPr>
            <a:r>
              <a:rPr sz="2400"/>
              <a:t>Language</a:t>
            </a:r>
            <a:endParaRPr sz="2400"/>
          </a:p>
          <a:p>
            <a:pPr indent="0">
              <a:buFont typeface="Arial" panose="020B0604020202020204"/>
              <a:buNone/>
            </a:pPr>
            <a:r>
              <a:rPr lang="en-US" altLang="en-US" sz="2400" b="1"/>
              <a:t>Power is embedded in everyday practices</a:t>
            </a:r>
            <a:r>
              <a:rPr lang="en-US" altLang="en-US" sz="2400"/>
              <a:t>.</a:t>
            </a:r>
            <a:endParaRPr lang="en-US" alt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36245" y="662940"/>
            <a:ext cx="11078845" cy="5532120"/>
          </a:xfrm>
          <a:prstGeom prst="rect">
            <a:avLst/>
          </a:prstGeom>
        </p:spPr>
        <p:txBody>
          <a:bodyPr wrap="square">
            <a:spAutoFit/>
          </a:bodyPr>
          <a:p>
            <a:pPr>
              <a:spcAft>
                <a:spcPct val="60000"/>
              </a:spcAft>
            </a:pPr>
            <a:r>
              <a:rPr sz="2400" b="1"/>
              <a:t> Control through Naming</a:t>
            </a:r>
            <a:endParaRPr sz="2400" b="1"/>
          </a:p>
          <a:p>
            <a:r>
              <a:rPr sz="2400"/>
              <a:t>Foucault argues that identities are produced through naming.</a:t>
            </a:r>
            <a:endParaRPr sz="2400"/>
          </a:p>
          <a:p>
            <a:r>
              <a:rPr sz="2400"/>
              <a:t>When society defines:</a:t>
            </a:r>
            <a:endParaRPr sz="2400"/>
          </a:p>
          <a:p>
            <a:endParaRPr sz="2400"/>
          </a:p>
          <a:p>
            <a:pPr>
              <a:buFont typeface="Arial" panose="020B0604020202020204"/>
              <a:buChar char="•"/>
            </a:pPr>
            <a:r>
              <a:rPr sz="2400"/>
              <a:t>“Normal body”</a:t>
            </a:r>
            <a:endParaRPr sz="2400"/>
          </a:p>
          <a:p>
            <a:pPr>
              <a:buFont typeface="Arial" panose="020B0604020202020204"/>
              <a:buChar char="•"/>
            </a:pPr>
            <a:endParaRPr sz="2400"/>
          </a:p>
          <a:p>
            <a:pPr>
              <a:buFont typeface="Arial" panose="020B0604020202020204"/>
              <a:buChar char="•"/>
            </a:pPr>
            <a:r>
              <a:rPr sz="2400"/>
              <a:t>“Obese”</a:t>
            </a:r>
            <a:endParaRPr sz="2400"/>
          </a:p>
          <a:p>
            <a:pPr>
              <a:buFont typeface="Arial" panose="020B0604020202020204"/>
              <a:buChar char="•"/>
            </a:pPr>
            <a:endParaRPr sz="2400"/>
          </a:p>
          <a:p>
            <a:pPr>
              <a:buFont typeface="Arial" panose="020B0604020202020204"/>
              <a:buChar char="•"/>
            </a:pPr>
            <a:r>
              <a:rPr sz="2400"/>
              <a:t>“Backward”</a:t>
            </a:r>
            <a:endParaRPr sz="2400"/>
          </a:p>
          <a:p>
            <a:pPr>
              <a:buFont typeface="Arial" panose="020B0604020202020204"/>
              <a:buChar char="•"/>
            </a:pPr>
            <a:endParaRPr sz="2400"/>
          </a:p>
          <a:p>
            <a:pPr>
              <a:buFont typeface="Arial" panose="020B0604020202020204"/>
              <a:buChar char="•"/>
            </a:pPr>
            <a:r>
              <a:rPr sz="2400"/>
              <a:t>“Meritorious”</a:t>
            </a:r>
            <a:endParaRPr sz="2400"/>
          </a:p>
          <a:p>
            <a:pPr>
              <a:buFont typeface="Arial" panose="020B0604020202020204"/>
              <a:buChar char="•"/>
            </a:pPr>
            <a:endParaRPr sz="2400"/>
          </a:p>
          <a:p>
            <a:pPr>
              <a:buFont typeface="Arial" panose="020B0604020202020204"/>
              <a:buChar char="•"/>
            </a:pPr>
            <a:r>
              <a:rPr sz="2400"/>
              <a:t>“Unproductive”</a:t>
            </a:r>
            <a:endParaRPr sz="2400"/>
          </a:p>
          <a:p>
            <a:r>
              <a:rPr sz="2400"/>
              <a:t>These categories create standards.</a:t>
            </a:r>
            <a:endParaRPr sz="24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15380</Words>
  <Application>WPS Presentation</Application>
  <PresentationFormat>Widescreen</PresentationFormat>
  <Paragraphs>541</Paragraphs>
  <Slides>50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50</vt:i4>
      </vt:variant>
    </vt:vector>
  </HeadingPairs>
  <TitlesOfParts>
    <vt:vector size="60" baseType="lpstr">
      <vt:lpstr>Arial</vt:lpstr>
      <vt:lpstr>SimSun</vt:lpstr>
      <vt:lpstr>Wingdings</vt:lpstr>
      <vt:lpstr>Wingdings</vt:lpstr>
      <vt:lpstr>Arial</vt:lpstr>
      <vt:lpstr>Calibri Light</vt:lpstr>
      <vt:lpstr>Calibri</vt:lpstr>
      <vt:lpstr>Microsoft YaHei</vt:lpstr>
      <vt:lpstr>Arial Unicode MS</vt:lpstr>
      <vt:lpstr>Office Theme</vt:lpstr>
      <vt:lpstr>Foucault’s Concept of Power</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ASUS</dc:creator>
  <cp:lastModifiedBy>WPS_1743332713</cp:lastModifiedBy>
  <cp:revision>5</cp:revision>
  <dcterms:created xsi:type="dcterms:W3CDTF">2025-07-23T00:59:00Z</dcterms:created>
  <dcterms:modified xsi:type="dcterms:W3CDTF">2026-02-20T08:28:15Z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