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8" r:id="rId61"/>
    <p:sldId id="315" r:id="rId62"/>
    <p:sldId id="319" r:id="rId63"/>
    <p:sldId id="320" r:id="rId64"/>
    <p:sldId id="316" r:id="rId65"/>
    <p:sldId id="317" r:id="rId66"/>
    <p:sldId id="323" r:id="rId67"/>
    <p:sldId id="321" r:id="rId68"/>
    <p:sldId id="322" r:id="rId6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showGuides="1">
      <p:cViewPr varScale="1">
        <p:scale>
          <a:sx n="53" d="100"/>
          <a:sy n="53" d="100"/>
        </p:scale>
        <p:origin x="180" y="54"/>
      </p:cViewPr>
      <p:guideLst>
        <p:guide orient="horz" pos="218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2" Type="http://schemas.openxmlformats.org/officeDocument/2006/relationships/tableStyles" Target="tableStyles.xml"/><Relationship Id="rId71" Type="http://schemas.openxmlformats.org/officeDocument/2006/relationships/viewProps" Target="viewProps.xml"/><Relationship Id="rId70" Type="http://schemas.openxmlformats.org/officeDocument/2006/relationships/presProps" Target="presProps.xml"/><Relationship Id="rId7" Type="http://schemas.openxmlformats.org/officeDocument/2006/relationships/slide" Target="slides/slide5.xml"/><Relationship Id="rId69" Type="http://schemas.openxmlformats.org/officeDocument/2006/relationships/slide" Target="slides/slide67.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10995" y="606743"/>
            <a:ext cx="9144000" cy="2387600"/>
          </a:xfrm>
        </p:spPr>
        <p:txBody>
          <a:bodyPr>
            <a:normAutofit fontScale="90000"/>
          </a:bodyPr>
          <a:lstStyle/>
          <a:p>
            <a:r>
              <a:rPr lang="en-US" dirty="0"/>
              <a:t>Gendered Division of Labour and Private/Public Dichotomy</a:t>
            </a:r>
            <a:endParaRPr lang="en-US" dirty="0"/>
          </a:p>
        </p:txBody>
      </p:sp>
      <p:sp>
        <p:nvSpPr>
          <p:cNvPr id="3" name="Subtitle 2"/>
          <p:cNvSpPr>
            <a:spLocks noGrp="1"/>
          </p:cNvSpPr>
          <p:nvPr>
            <p:ph type="subTitle" idx="1"/>
          </p:nvPr>
        </p:nvSpPr>
        <p:spPr/>
        <p:txBody>
          <a:bodyPr/>
          <a:lstStyle/>
          <a:p>
            <a:r>
              <a:rPr lang="en-US">
                <a:sym typeface="+mn-ea"/>
              </a:rPr>
              <a:t>Prepared by </a:t>
            </a:r>
            <a:r>
              <a:rPr lang="en-US" b="1">
                <a:sym typeface="+mn-ea"/>
              </a:rPr>
              <a:t>Dr. Parismita Bhagawati</a:t>
            </a:r>
            <a:endParaRPr lang="en-US" b="1"/>
          </a:p>
          <a:p>
            <a:r>
              <a:rPr lang="en-US">
                <a:sym typeface="+mn-ea"/>
              </a:rPr>
              <a:t>(as digital teaching material for </a:t>
            </a:r>
            <a:r>
              <a:rPr lang="en-US" altLang="en-US">
                <a:sym typeface="+mn-ea"/>
              </a:rPr>
              <a:t>Semester: 6th Semester </a:t>
            </a:r>
            <a:endParaRPr lang="en-US" altLang="en-US"/>
          </a:p>
          <a:p>
            <a:r>
              <a:rPr lang="en-US" altLang="en-US">
                <a:sym typeface="+mn-ea"/>
              </a:rPr>
              <a:t>Course Name: POL060204: Feminism: Theory and Practice;  Unit I)</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14020" y="317500"/>
            <a:ext cx="11043920" cy="4714875"/>
          </a:xfrm>
          <a:prstGeom prst="rect">
            <a:avLst/>
          </a:prstGeom>
        </p:spPr>
        <p:txBody>
          <a:bodyPr wrap="square">
            <a:spAutoFit/>
          </a:bodyPr>
          <a:p>
            <a:pPr algn="just">
              <a:spcAft>
                <a:spcPct val="60000"/>
              </a:spcAft>
            </a:pPr>
            <a:r>
              <a:rPr sz="2800" b="1"/>
              <a:t>4. Economic Invisibility</a:t>
            </a:r>
            <a:endParaRPr sz="2800" b="1"/>
          </a:p>
          <a:p>
            <a:pPr algn="just"/>
            <a:r>
              <a:rPr sz="2800"/>
              <a:t>A major issue is that women’s contributions often remain statistically invisible.</a:t>
            </a:r>
            <a:endParaRPr sz="2800"/>
          </a:p>
          <a:p>
            <a:pPr algn="just"/>
            <a:endParaRPr sz="2800"/>
          </a:p>
          <a:p>
            <a:pPr algn="just">
              <a:buFont typeface="Arial" panose="020B0604020202020204"/>
              <a:buChar char="•"/>
            </a:pPr>
            <a:r>
              <a:rPr sz="2800"/>
              <a:t>If women work on family farms or in family businesses without formal wages, their labour may not appear in economic data.</a:t>
            </a:r>
            <a:endParaRPr sz="2800"/>
          </a:p>
          <a:p>
            <a:pPr algn="just">
              <a:buFont typeface="Arial" panose="020B0604020202020204"/>
              <a:buChar char="•"/>
            </a:pPr>
            <a:endParaRPr sz="2800"/>
          </a:p>
          <a:p>
            <a:pPr algn="just">
              <a:buFont typeface="Arial" panose="020B0604020202020204"/>
              <a:buChar char="•"/>
            </a:pPr>
            <a:r>
              <a:rPr sz="2800"/>
              <a:t>Economic systems tend to recognise only paid work, not unpaid or family-based contributions.</a:t>
            </a:r>
            <a:endParaRPr sz="2800"/>
          </a:p>
          <a:p>
            <a:pPr algn="just"/>
            <a:r>
              <a:rPr sz="2800"/>
              <a:t>This creates the false impression that men contribute more economically.</a:t>
            </a:r>
            <a:endParaRPr sz="2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10540" y="264795"/>
            <a:ext cx="11170285" cy="5532120"/>
          </a:xfrm>
          <a:prstGeom prst="rect">
            <a:avLst/>
          </a:prstGeom>
        </p:spPr>
        <p:txBody>
          <a:bodyPr wrap="square">
            <a:spAutoFit/>
          </a:bodyPr>
          <a:p>
            <a:pPr>
              <a:spcAft>
                <a:spcPct val="60000"/>
              </a:spcAft>
            </a:pPr>
            <a:r>
              <a:rPr sz="2400" b="1"/>
              <a:t>5. Patriarchal Assumptions and Employment Priority</a:t>
            </a:r>
            <a:endParaRPr sz="2400" b="1"/>
          </a:p>
          <a:p>
            <a:r>
              <a:rPr sz="2400"/>
              <a:t>A persistent belief in many societies is that:</a:t>
            </a:r>
            <a:endParaRPr sz="2400"/>
          </a:p>
          <a:p>
            <a:endParaRPr sz="2400"/>
          </a:p>
          <a:p>
            <a:pPr>
              <a:buFont typeface="Arial" panose="020B0604020202020204"/>
              <a:buChar char="•"/>
            </a:pPr>
            <a:r>
              <a:rPr sz="2400"/>
              <a:t>Men are the primary breadwinners.</a:t>
            </a:r>
            <a:endParaRPr sz="2400"/>
          </a:p>
          <a:p>
            <a:pPr>
              <a:buFont typeface="Arial" panose="020B0604020202020204"/>
              <a:buChar char="•"/>
            </a:pPr>
            <a:endParaRPr sz="2400"/>
          </a:p>
          <a:p>
            <a:pPr>
              <a:buFont typeface="Arial" panose="020B0604020202020204"/>
              <a:buChar char="•"/>
            </a:pPr>
            <a:r>
              <a:rPr sz="2400"/>
              <a:t>Men are heads of households.</a:t>
            </a:r>
            <a:endParaRPr sz="2400"/>
          </a:p>
          <a:p>
            <a:r>
              <a:rPr sz="2400"/>
              <a:t>As a result:</a:t>
            </a:r>
            <a:endParaRPr sz="2400"/>
          </a:p>
          <a:p>
            <a:endParaRPr sz="2400"/>
          </a:p>
          <a:p>
            <a:pPr>
              <a:buFont typeface="Arial" panose="020B0604020202020204"/>
              <a:buChar char="•"/>
            </a:pPr>
            <a:r>
              <a:rPr sz="2400"/>
              <a:t>Men may be prioritised for employment during economic downturns.</a:t>
            </a:r>
            <a:endParaRPr sz="2400"/>
          </a:p>
          <a:p>
            <a:pPr>
              <a:buFont typeface="Arial" panose="020B0604020202020204"/>
              <a:buChar char="•"/>
            </a:pPr>
            <a:endParaRPr sz="2400"/>
          </a:p>
          <a:p>
            <a:pPr>
              <a:buFont typeface="Arial" panose="020B0604020202020204"/>
              <a:buChar char="•"/>
            </a:pPr>
            <a:r>
              <a:rPr sz="2400"/>
              <a:t>Hiring and promotion policies may favour male candidates.</a:t>
            </a:r>
            <a:endParaRPr sz="2400"/>
          </a:p>
          <a:p>
            <a:pPr>
              <a:buFont typeface="Arial" panose="020B0604020202020204"/>
              <a:buChar char="•"/>
            </a:pPr>
            <a:endParaRPr sz="2400"/>
          </a:p>
          <a:p>
            <a:pPr>
              <a:buFont typeface="Arial" panose="020B0604020202020204"/>
              <a:buChar char="•"/>
            </a:pPr>
            <a:r>
              <a:rPr sz="2400"/>
              <a:t>Women may be considered “secondary earners.”</a:t>
            </a:r>
            <a:endParaRPr sz="2400"/>
          </a:p>
          <a:p>
            <a:r>
              <a:rPr sz="2400"/>
              <a:t>This reinforces structural inequality within productive labour.</a:t>
            </a:r>
            <a:endParaRPr sz="2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24815" y="364490"/>
            <a:ext cx="11227435" cy="5432425"/>
          </a:xfrm>
          <a:prstGeom prst="rect">
            <a:avLst/>
          </a:prstGeom>
        </p:spPr>
        <p:txBody>
          <a:bodyPr wrap="square">
            <a:spAutoFit/>
          </a:bodyPr>
          <a:p>
            <a:pPr>
              <a:spcAft>
                <a:spcPct val="60000"/>
              </a:spcAft>
            </a:pPr>
            <a:r>
              <a:rPr sz="2400" b="1"/>
              <a:t>Employment Priority During Economic Downturns</a:t>
            </a:r>
            <a:endParaRPr sz="2400" b="1"/>
          </a:p>
          <a:p>
            <a:r>
              <a:rPr sz="2400"/>
              <a:t>When jobs are scarce, the belief that “men are primary breadwinners” often shapes decision-making.</a:t>
            </a:r>
            <a:endParaRPr sz="2400"/>
          </a:p>
          <a:p>
            <a:pPr>
              <a:spcAft>
                <a:spcPct val="60000"/>
              </a:spcAft>
            </a:pPr>
            <a:r>
              <a:rPr sz="2400" b="1"/>
              <a:t>Example: Layoffs During Crisis</a:t>
            </a:r>
            <a:endParaRPr sz="2400" b="1"/>
          </a:p>
          <a:p>
            <a:r>
              <a:rPr sz="2400"/>
              <a:t>During the COVID-19 pandemic:</a:t>
            </a:r>
            <a:endParaRPr sz="2400"/>
          </a:p>
          <a:p>
            <a:endParaRPr sz="2400"/>
          </a:p>
          <a:p>
            <a:pPr>
              <a:buFont typeface="Arial" panose="020B0604020202020204"/>
              <a:buChar char="•"/>
            </a:pPr>
            <a:r>
              <a:rPr sz="2400"/>
              <a:t>Globally, women’s employment declined more sharply than men’s (ILO, 2021).</a:t>
            </a:r>
            <a:endParaRPr sz="2400"/>
          </a:p>
          <a:p>
            <a:pPr>
              <a:buFont typeface="Arial" panose="020B0604020202020204"/>
              <a:buChar char="•"/>
            </a:pPr>
            <a:endParaRPr sz="2400"/>
          </a:p>
          <a:p>
            <a:pPr>
              <a:buFont typeface="Arial" panose="020B0604020202020204"/>
              <a:buChar char="•"/>
            </a:pPr>
            <a:r>
              <a:rPr sz="2400"/>
              <a:t>Many sectors heavily employing women — hospitality, domestic work, retail — were the first to shut down.</a:t>
            </a:r>
            <a:endParaRPr sz="2400"/>
          </a:p>
          <a:p>
            <a:pPr>
              <a:buFont typeface="Arial" panose="020B0604020202020204"/>
              <a:buChar char="•"/>
            </a:pPr>
            <a:endParaRPr sz="2400"/>
          </a:p>
          <a:p>
            <a:pPr>
              <a:buFont typeface="Arial" panose="020B0604020202020204"/>
              <a:buChar char="•"/>
            </a:pPr>
            <a:r>
              <a:rPr sz="2400"/>
              <a:t>In households where both partners worked, women were more likely to leave employment to manage childcare during school closures.</a:t>
            </a:r>
            <a:endParaRPr sz="2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48310" y="1442085"/>
            <a:ext cx="11330305" cy="2676525"/>
          </a:xfrm>
          <a:prstGeom prst="rect">
            <a:avLst/>
          </a:prstGeom>
        </p:spPr>
        <p:txBody>
          <a:bodyPr wrap="square">
            <a:spAutoFit/>
          </a:bodyPr>
          <a:p>
            <a:r>
              <a:rPr sz="2400"/>
              <a:t>In some families:</a:t>
            </a:r>
            <a:endParaRPr sz="2400"/>
          </a:p>
          <a:p>
            <a:endParaRPr sz="2400"/>
          </a:p>
          <a:p>
            <a:pPr>
              <a:buFont typeface="Arial" panose="020B0604020202020204"/>
              <a:buChar char="•"/>
            </a:pPr>
            <a:r>
              <a:rPr sz="2400"/>
              <a:t>If relocation for work is required, priority may be given to the husband’s job.</a:t>
            </a:r>
            <a:endParaRPr sz="2400"/>
          </a:p>
          <a:p>
            <a:pPr>
              <a:buFont typeface="Arial" panose="020B0604020202020204"/>
              <a:buChar char="•"/>
            </a:pPr>
            <a:endParaRPr sz="2400"/>
          </a:p>
          <a:p>
            <a:pPr>
              <a:buFont typeface="Arial" panose="020B0604020202020204"/>
              <a:buChar char="•"/>
            </a:pPr>
            <a:r>
              <a:rPr sz="2400"/>
              <a:t>The wife may resign because her income is considered supplementary.</a:t>
            </a:r>
            <a:endParaRPr sz="2400"/>
          </a:p>
          <a:p>
            <a:r>
              <a:rPr sz="2400"/>
              <a:t>Thus, male employment is treated as economically essential, female employment as flexible</a:t>
            </a:r>
            <a:r>
              <a:rPr sz="1600"/>
              <a:t>.</a:t>
            </a:r>
            <a:endParaRPr sz="16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51130" y="165735"/>
            <a:ext cx="11866880" cy="6389370"/>
          </a:xfrm>
          <a:prstGeom prst="rect">
            <a:avLst/>
          </a:prstGeom>
        </p:spPr>
        <p:txBody>
          <a:bodyPr wrap="square">
            <a:spAutoFit/>
          </a:bodyPr>
          <a:p>
            <a:pPr>
              <a:spcAft>
                <a:spcPct val="60000"/>
              </a:spcAft>
            </a:pPr>
            <a:r>
              <a:rPr sz="2000" b="1"/>
              <a:t>Hiring Preferences Based on Breadwinner Ideology</a:t>
            </a:r>
            <a:endParaRPr sz="2000" b="1"/>
          </a:p>
          <a:p>
            <a:r>
              <a:rPr sz="2000"/>
              <a:t>Employers may assume:</a:t>
            </a:r>
            <a:endParaRPr sz="2000"/>
          </a:p>
          <a:p>
            <a:endParaRPr sz="2000"/>
          </a:p>
          <a:p>
            <a:pPr>
              <a:buFont typeface="Arial" panose="020B0604020202020204"/>
              <a:buChar char="•"/>
            </a:pPr>
            <a:r>
              <a:rPr sz="2000"/>
              <a:t>Men are long-term, stable earners.</a:t>
            </a:r>
            <a:endParaRPr sz="2000"/>
          </a:p>
          <a:p>
            <a:pPr>
              <a:buFont typeface="Arial" panose="020B0604020202020204"/>
              <a:buChar char="•"/>
            </a:pPr>
            <a:endParaRPr sz="2000"/>
          </a:p>
          <a:p>
            <a:pPr>
              <a:buFont typeface="Arial" panose="020B0604020202020204"/>
              <a:buChar char="•"/>
            </a:pPr>
            <a:r>
              <a:rPr sz="2000"/>
              <a:t>Women may leave after marriage or childbirth.</a:t>
            </a:r>
            <a:endParaRPr sz="2000"/>
          </a:p>
          <a:p>
            <a:pPr>
              <a:spcAft>
                <a:spcPct val="60000"/>
              </a:spcAft>
            </a:pPr>
            <a:r>
              <a:rPr sz="2000" b="1"/>
              <a:t>Example:</a:t>
            </a:r>
            <a:endParaRPr sz="2000" b="1"/>
          </a:p>
          <a:p>
            <a:r>
              <a:rPr sz="2000"/>
              <a:t>In job interviews, women are sometimes asked:</a:t>
            </a:r>
            <a:endParaRPr sz="2000"/>
          </a:p>
          <a:p>
            <a:endParaRPr sz="2000"/>
          </a:p>
          <a:p>
            <a:pPr>
              <a:buFont typeface="Arial" panose="020B0604020202020204"/>
              <a:buChar char="•"/>
            </a:pPr>
            <a:r>
              <a:rPr sz="2000"/>
              <a:t>“Are you planning to marry soon?”</a:t>
            </a:r>
            <a:endParaRPr sz="2000"/>
          </a:p>
          <a:p>
            <a:pPr>
              <a:buFont typeface="Arial" panose="020B0604020202020204"/>
              <a:buChar char="•"/>
            </a:pPr>
            <a:endParaRPr sz="2000"/>
          </a:p>
          <a:p>
            <a:pPr>
              <a:buFont typeface="Arial" panose="020B0604020202020204"/>
              <a:buChar char="•"/>
            </a:pPr>
            <a:r>
              <a:rPr sz="2000"/>
              <a:t>“How will you manage children and work?”</a:t>
            </a:r>
            <a:endParaRPr sz="2000"/>
          </a:p>
          <a:p>
            <a:r>
              <a:rPr sz="2000"/>
              <a:t>Men are rarely asked similar questions.</a:t>
            </a:r>
            <a:endParaRPr sz="2000"/>
          </a:p>
          <a:p>
            <a:r>
              <a:rPr sz="2000"/>
              <a:t>This results in:</a:t>
            </a:r>
            <a:endParaRPr sz="2000"/>
          </a:p>
          <a:p>
            <a:endParaRPr sz="2000"/>
          </a:p>
          <a:p>
            <a:pPr>
              <a:buFont typeface="Arial" panose="020B0604020202020204"/>
              <a:buChar char="•"/>
            </a:pPr>
            <a:r>
              <a:rPr sz="2000"/>
              <a:t>Preference for male candidates for permanent or leadership roles.</a:t>
            </a:r>
            <a:endParaRPr sz="2000"/>
          </a:p>
          <a:p>
            <a:pPr>
              <a:buFont typeface="Arial" panose="020B0604020202020204"/>
              <a:buChar char="•"/>
            </a:pPr>
            <a:endParaRPr sz="2000"/>
          </a:p>
          <a:p>
            <a:pPr>
              <a:buFont typeface="Arial" panose="020B0604020202020204"/>
              <a:buChar char="•"/>
            </a:pPr>
            <a:r>
              <a:rPr sz="2000"/>
              <a:t>Women being channelled into temporary or contract-based employment.</a:t>
            </a:r>
            <a:endParaRPr sz="2000"/>
          </a:p>
          <a:p>
            <a:r>
              <a:rPr sz="2000" b="1"/>
              <a:t>Such assumptions operate even when qualifications are equal.</a:t>
            </a:r>
            <a:endParaRPr sz="2000"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30505" y="351155"/>
            <a:ext cx="11102340" cy="5801995"/>
          </a:xfrm>
          <a:prstGeom prst="rect">
            <a:avLst/>
          </a:prstGeom>
        </p:spPr>
        <p:txBody>
          <a:bodyPr wrap="square">
            <a:spAutoFit/>
          </a:bodyPr>
          <a:p>
            <a:pPr>
              <a:spcAft>
                <a:spcPct val="60000"/>
              </a:spcAft>
            </a:pPr>
            <a:r>
              <a:rPr sz="2400" b="1"/>
              <a:t>3. Promotion Bias in the Workplace</a:t>
            </a:r>
            <a:endParaRPr sz="2400" b="1"/>
          </a:p>
          <a:p>
            <a:r>
              <a:rPr sz="2400"/>
              <a:t>Even within organisations:</a:t>
            </a:r>
            <a:endParaRPr sz="2400"/>
          </a:p>
          <a:p>
            <a:endParaRPr sz="2400"/>
          </a:p>
          <a:p>
            <a:pPr>
              <a:buFont typeface="Arial" panose="020B0604020202020204"/>
              <a:buChar char="•"/>
            </a:pPr>
            <a:r>
              <a:rPr sz="2400"/>
              <a:t>Men are often perceived as more “committed” to work.</a:t>
            </a:r>
            <a:endParaRPr sz="2400"/>
          </a:p>
          <a:p>
            <a:pPr>
              <a:buFont typeface="Arial" panose="020B0604020202020204"/>
              <a:buChar char="•"/>
            </a:pPr>
            <a:endParaRPr sz="2400"/>
          </a:p>
          <a:p>
            <a:pPr>
              <a:buFont typeface="Arial" panose="020B0604020202020204"/>
              <a:buChar char="•"/>
            </a:pPr>
            <a:r>
              <a:rPr sz="2400"/>
              <a:t>Women may be assumed to prioritise family responsibilities.</a:t>
            </a:r>
            <a:endParaRPr sz="2400"/>
          </a:p>
          <a:p>
            <a:pPr>
              <a:spcAft>
                <a:spcPct val="60000"/>
              </a:spcAft>
            </a:pPr>
            <a:r>
              <a:rPr sz="2400" b="1"/>
              <a:t>Example:</a:t>
            </a:r>
            <a:endParaRPr sz="2400" b="1"/>
          </a:p>
          <a:p>
            <a:r>
              <a:rPr sz="2400"/>
              <a:t>In corporate leadership:</a:t>
            </a:r>
            <a:endParaRPr sz="2400"/>
          </a:p>
          <a:p>
            <a:endParaRPr sz="2400"/>
          </a:p>
          <a:p>
            <a:pPr>
              <a:buFont typeface="Arial" panose="020B0604020202020204"/>
              <a:buChar char="•"/>
            </a:pPr>
            <a:r>
              <a:rPr sz="2400"/>
              <a:t>Globally, women hold only around 28–30% of senior management roles (World Economic Forum, 2023).</a:t>
            </a:r>
            <a:endParaRPr sz="2400"/>
          </a:p>
          <a:p>
            <a:pPr>
              <a:buFont typeface="Arial" panose="020B0604020202020204"/>
              <a:buChar char="•"/>
            </a:pPr>
            <a:endParaRPr sz="2400"/>
          </a:p>
          <a:p>
            <a:pPr>
              <a:buFont typeface="Arial" panose="020B0604020202020204"/>
              <a:buChar char="•"/>
            </a:pPr>
            <a:r>
              <a:rPr sz="2400"/>
              <a:t>In India, women constitute less than 15% of corporate board members in many major firms.</a:t>
            </a:r>
            <a:endParaRPr sz="2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41935" y="152400"/>
            <a:ext cx="11547475" cy="521970"/>
          </a:xfrm>
          <a:prstGeom prst="rect">
            <a:avLst/>
          </a:prstGeom>
        </p:spPr>
        <p:txBody>
          <a:bodyPr wrap="square">
            <a:spAutoFit/>
          </a:bodyPr>
          <a:p>
            <a:pPr algn="ctr"/>
            <a:r>
              <a:rPr sz="2800"/>
              <a:t>Reproduction </a:t>
            </a:r>
            <a:r>
              <a:rPr lang="en-US" sz="2800"/>
              <a:t>and</a:t>
            </a:r>
            <a:r>
              <a:rPr sz="2800"/>
              <a:t> the Gender Division of Labour</a:t>
            </a:r>
            <a:endParaRPr sz="2800"/>
          </a:p>
        </p:txBody>
      </p:sp>
      <p:sp>
        <p:nvSpPr>
          <p:cNvPr id="5" name="Text Box 4"/>
          <p:cNvSpPr txBox="1"/>
          <p:nvPr/>
        </p:nvSpPr>
        <p:spPr>
          <a:xfrm>
            <a:off x="494030" y="1320165"/>
            <a:ext cx="10609580" cy="4792980"/>
          </a:xfrm>
          <a:prstGeom prst="rect">
            <a:avLst/>
          </a:prstGeom>
        </p:spPr>
        <p:txBody>
          <a:bodyPr wrap="square">
            <a:spAutoFit/>
          </a:bodyPr>
          <a:p>
            <a:pPr>
              <a:spcAft>
                <a:spcPct val="60000"/>
              </a:spcAft>
            </a:pPr>
            <a:r>
              <a:rPr sz="2400" b="1"/>
              <a:t>1. Biological Reproduction</a:t>
            </a:r>
            <a:endParaRPr sz="2400" b="1"/>
          </a:p>
          <a:p>
            <a:r>
              <a:rPr sz="2400"/>
              <a:t>This refers to the physical act of giving birth.</a:t>
            </a:r>
            <a:endParaRPr sz="2400"/>
          </a:p>
          <a:p>
            <a:endParaRPr sz="2400"/>
          </a:p>
          <a:p>
            <a:pPr>
              <a:buFont typeface="Arial" panose="020B0604020202020204"/>
              <a:buChar char="•"/>
            </a:pPr>
            <a:r>
              <a:rPr sz="2400"/>
              <a:t>Pregnancy</a:t>
            </a:r>
            <a:endParaRPr sz="2400"/>
          </a:p>
          <a:p>
            <a:pPr>
              <a:buFont typeface="Arial" panose="020B0604020202020204"/>
              <a:buChar char="•"/>
            </a:pPr>
            <a:endParaRPr sz="2400"/>
          </a:p>
          <a:p>
            <a:pPr>
              <a:buFont typeface="Arial" panose="020B0604020202020204"/>
              <a:buChar char="•"/>
            </a:pPr>
            <a:r>
              <a:rPr sz="2400"/>
              <a:t>Childbirth</a:t>
            </a:r>
            <a:endParaRPr sz="2400"/>
          </a:p>
          <a:p>
            <a:pPr>
              <a:buFont typeface="Arial" panose="020B0604020202020204"/>
              <a:buChar char="•"/>
            </a:pPr>
            <a:endParaRPr sz="2400"/>
          </a:p>
          <a:p>
            <a:pPr>
              <a:buFont typeface="Arial" panose="020B0604020202020204"/>
              <a:buChar char="•"/>
            </a:pPr>
            <a:r>
              <a:rPr sz="2400"/>
              <a:t>Breastfeeding</a:t>
            </a:r>
            <a:endParaRPr sz="2400"/>
          </a:p>
          <a:p>
            <a:r>
              <a:rPr sz="2400"/>
              <a:t>Only women can biologically perform childbirth. However, the social consequences of biological reproduction often extend beyond pregnancy itself.</a:t>
            </a:r>
            <a:endParaRPr sz="2400"/>
          </a:p>
          <a:p>
            <a:endParaRPr sz="2400"/>
          </a:p>
          <a:p>
            <a:r>
              <a:rPr lang="en-US" sz="2400"/>
              <a:t>Does it affect woman’s economic position?</a:t>
            </a:r>
            <a:endParaRPr lang="en-US" sz="24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51180" y="1071245"/>
            <a:ext cx="10735310" cy="4714875"/>
          </a:xfrm>
          <a:prstGeom prst="rect">
            <a:avLst/>
          </a:prstGeom>
        </p:spPr>
        <p:txBody>
          <a:bodyPr wrap="square">
            <a:spAutoFit/>
          </a:bodyPr>
          <a:p>
            <a:pPr>
              <a:spcAft>
                <a:spcPct val="60000"/>
              </a:spcAft>
            </a:pPr>
            <a:r>
              <a:rPr sz="2800" b="1"/>
              <a:t>2. Social Reproduction</a:t>
            </a:r>
            <a:endParaRPr sz="2800" b="1"/>
          </a:p>
          <a:p>
            <a:r>
              <a:rPr sz="2800"/>
              <a:t>Social reproduction includes all activities required to maintain and sustain human life on a daily basis.</a:t>
            </a:r>
            <a:endParaRPr sz="2800"/>
          </a:p>
          <a:p>
            <a:r>
              <a:rPr sz="2800"/>
              <a:t>These activities ensure that:</a:t>
            </a:r>
            <a:endParaRPr sz="2800"/>
          </a:p>
          <a:p>
            <a:endParaRPr sz="2800"/>
          </a:p>
          <a:p>
            <a:pPr>
              <a:buFont typeface="Arial" panose="020B0604020202020204"/>
              <a:buChar char="•"/>
            </a:pPr>
            <a:r>
              <a:rPr sz="2800"/>
              <a:t>Workers are fed and rested.</a:t>
            </a:r>
            <a:endParaRPr sz="2800"/>
          </a:p>
          <a:p>
            <a:pPr>
              <a:buFont typeface="Arial" panose="020B0604020202020204"/>
              <a:buChar char="•"/>
            </a:pPr>
            <a:endParaRPr sz="2800"/>
          </a:p>
          <a:p>
            <a:pPr>
              <a:buFont typeface="Arial" panose="020B0604020202020204"/>
              <a:buChar char="•"/>
            </a:pPr>
            <a:r>
              <a:rPr sz="2800"/>
              <a:t>Children are raised and educated.</a:t>
            </a:r>
            <a:endParaRPr sz="2800"/>
          </a:p>
          <a:p>
            <a:pPr>
              <a:buFont typeface="Arial" panose="020B0604020202020204"/>
              <a:buChar char="•"/>
            </a:pPr>
            <a:endParaRPr sz="2800"/>
          </a:p>
          <a:p>
            <a:pPr>
              <a:buFont typeface="Arial" panose="020B0604020202020204"/>
              <a:buChar char="•"/>
            </a:pPr>
            <a:r>
              <a:rPr sz="2800"/>
              <a:t>Elderly and sick members are cared for.</a:t>
            </a:r>
            <a:endParaRPr sz="28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90525" y="212090"/>
            <a:ext cx="11445240" cy="6007735"/>
          </a:xfrm>
          <a:prstGeom prst="rect">
            <a:avLst/>
          </a:prstGeom>
        </p:spPr>
        <p:txBody>
          <a:bodyPr wrap="square">
            <a:spAutoFit/>
          </a:bodyPr>
          <a:p>
            <a:pPr>
              <a:spcAft>
                <a:spcPct val="60000"/>
              </a:spcAft>
            </a:pPr>
            <a:r>
              <a:rPr sz="2800" b="1"/>
              <a:t>Examples of Social Reproductive Work:</a:t>
            </a:r>
            <a:endParaRPr sz="2800" b="1"/>
          </a:p>
          <a:p>
            <a:pPr>
              <a:buFont typeface="Arial" panose="020B0604020202020204"/>
              <a:buChar char="•"/>
            </a:pPr>
            <a:r>
              <a:rPr sz="2800"/>
              <a:t>Cooking daily meals.</a:t>
            </a:r>
            <a:endParaRPr sz="2800"/>
          </a:p>
          <a:p>
            <a:pPr>
              <a:buFont typeface="Arial" panose="020B0604020202020204"/>
              <a:buChar char="•"/>
            </a:pPr>
            <a:r>
              <a:rPr sz="2800"/>
              <a:t>Cleaning the house.</a:t>
            </a:r>
            <a:endParaRPr sz="2800"/>
          </a:p>
          <a:p>
            <a:pPr>
              <a:buFont typeface="Arial" panose="020B0604020202020204"/>
              <a:buChar char="•"/>
            </a:pPr>
            <a:r>
              <a:rPr sz="2800"/>
              <a:t>Washing clothes.</a:t>
            </a:r>
            <a:endParaRPr sz="2800"/>
          </a:p>
          <a:p>
            <a:pPr>
              <a:buFont typeface="Arial" panose="020B0604020202020204"/>
              <a:buChar char="•"/>
            </a:pPr>
            <a:r>
              <a:rPr sz="2800"/>
              <a:t>Caring for children.</a:t>
            </a:r>
            <a:endParaRPr sz="2800"/>
          </a:p>
          <a:p>
            <a:pPr>
              <a:buFont typeface="Arial" panose="020B0604020202020204"/>
              <a:buChar char="•"/>
            </a:pPr>
            <a:r>
              <a:rPr sz="2800"/>
              <a:t>Assisting elderly parents.</a:t>
            </a:r>
            <a:endParaRPr sz="2800"/>
          </a:p>
          <a:p>
            <a:pPr>
              <a:buFont typeface="Arial" panose="020B0604020202020204"/>
              <a:buChar char="•"/>
            </a:pPr>
            <a:r>
              <a:rPr sz="2800"/>
              <a:t>Managing household budgets.</a:t>
            </a:r>
            <a:endParaRPr sz="2800"/>
          </a:p>
          <a:p>
            <a:pPr>
              <a:buFont typeface="Arial" panose="020B0604020202020204"/>
              <a:buChar char="•"/>
            </a:pPr>
            <a:r>
              <a:rPr sz="2800"/>
              <a:t>Providing emotional support.</a:t>
            </a:r>
            <a:endParaRPr sz="2800"/>
          </a:p>
          <a:p>
            <a:pPr>
              <a:buFont typeface="Arial" panose="020B0604020202020204"/>
              <a:buChar char="•"/>
            </a:pPr>
            <a:endParaRPr sz="2800"/>
          </a:p>
          <a:p>
            <a:r>
              <a:rPr sz="2800"/>
              <a:t>These activities do not directly produce goods for sale, but without them:</a:t>
            </a:r>
            <a:endParaRPr sz="2800"/>
          </a:p>
          <a:p>
            <a:pPr>
              <a:buFont typeface="Arial" panose="020B0604020202020204"/>
              <a:buChar char="•"/>
            </a:pPr>
            <a:r>
              <a:rPr sz="2800"/>
              <a:t>Workers could not go to factories or offices.</a:t>
            </a:r>
            <a:endParaRPr sz="2800"/>
          </a:p>
          <a:p>
            <a:pPr>
              <a:buFont typeface="Arial" panose="020B0604020202020204"/>
              <a:buChar char="•"/>
            </a:pPr>
            <a:r>
              <a:rPr sz="2800"/>
              <a:t>Children could not grow into future labourers.</a:t>
            </a:r>
            <a:endParaRPr sz="2800"/>
          </a:p>
          <a:p>
            <a:pPr>
              <a:buFont typeface="Arial" panose="020B0604020202020204"/>
              <a:buChar char="•"/>
            </a:pPr>
            <a:r>
              <a:rPr sz="2800"/>
              <a:t>Society could not function.</a:t>
            </a:r>
            <a:endParaRPr sz="28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36245" y="243205"/>
            <a:ext cx="11238865" cy="4284345"/>
          </a:xfrm>
          <a:prstGeom prst="rect">
            <a:avLst/>
          </a:prstGeom>
        </p:spPr>
        <p:txBody>
          <a:bodyPr wrap="square">
            <a:spAutoFit/>
          </a:bodyPr>
          <a:p>
            <a:pPr algn="just">
              <a:spcAft>
                <a:spcPct val="60000"/>
              </a:spcAft>
            </a:pPr>
            <a:r>
              <a:rPr sz="2800" b="1"/>
              <a:t>Why It Is Called “Reproductive”</a:t>
            </a:r>
            <a:endParaRPr sz="2800" b="1"/>
          </a:p>
          <a:p>
            <a:pPr algn="just"/>
            <a:r>
              <a:rPr sz="2800"/>
              <a:t>Because it reproduces:</a:t>
            </a:r>
            <a:endParaRPr sz="2800"/>
          </a:p>
          <a:p>
            <a:pPr algn="just"/>
            <a:endParaRPr sz="2800"/>
          </a:p>
          <a:p>
            <a:pPr algn="just">
              <a:buFont typeface="Arial" panose="020B0604020202020204"/>
              <a:buChar char="•"/>
            </a:pPr>
            <a:r>
              <a:rPr sz="2800"/>
              <a:t>The physical strength of workers (through food and rest).</a:t>
            </a:r>
            <a:endParaRPr sz="2800"/>
          </a:p>
          <a:p>
            <a:pPr algn="just">
              <a:buFont typeface="Arial" panose="020B0604020202020204"/>
              <a:buChar char="•"/>
            </a:pPr>
            <a:endParaRPr sz="2800"/>
          </a:p>
          <a:p>
            <a:pPr algn="just">
              <a:buFont typeface="Arial" panose="020B0604020202020204"/>
              <a:buChar char="•"/>
            </a:pPr>
            <a:r>
              <a:rPr sz="2800"/>
              <a:t>The next generation of labourers (through child-rearing).</a:t>
            </a:r>
            <a:endParaRPr sz="2800"/>
          </a:p>
          <a:p>
            <a:pPr algn="just">
              <a:buFont typeface="Arial" panose="020B0604020202020204"/>
              <a:buChar char="•"/>
            </a:pPr>
            <a:endParaRPr sz="2800"/>
          </a:p>
          <a:p>
            <a:pPr algn="just">
              <a:buFont typeface="Arial" panose="020B0604020202020204"/>
              <a:buChar char="•"/>
            </a:pPr>
            <a:r>
              <a:rPr sz="2800"/>
              <a:t>Social stability (through emotional and domestic care).</a:t>
            </a:r>
            <a:endParaRPr sz="2800"/>
          </a:p>
          <a:p>
            <a:pPr algn="just"/>
            <a:r>
              <a:rPr sz="2800"/>
              <a:t>In this sense, reproductive labour sustains the economic system indirectly.</a:t>
            </a:r>
            <a:endParaRPr sz="2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31190" y="302895"/>
            <a:ext cx="10906125" cy="1014730"/>
          </a:xfrm>
          <a:prstGeom prst="rect">
            <a:avLst/>
          </a:prstGeom>
        </p:spPr>
        <p:txBody>
          <a:bodyPr wrap="square">
            <a:spAutoFit/>
          </a:bodyPr>
          <a:p>
            <a:pPr marL="342900" indent="-342900" algn="just">
              <a:buFont typeface="Wingdings" panose="05000000000000000000" charset="0"/>
              <a:buChar char="q"/>
            </a:pPr>
            <a:r>
              <a:rPr sz="2000"/>
              <a:t>The term gender </a:t>
            </a:r>
            <a:r>
              <a:rPr sz="2000" b="1"/>
              <a:t>division of labour (also called sexual division of labour</a:t>
            </a:r>
            <a:r>
              <a:rPr sz="2000"/>
              <a:t>) refers to the allocation of different roles, responsibilities, and tasks to men and women based on socially constructed ideas about what each gender is supposed to do.</a:t>
            </a:r>
            <a:endParaRPr sz="2000"/>
          </a:p>
        </p:txBody>
      </p:sp>
      <p:sp>
        <p:nvSpPr>
          <p:cNvPr id="5" name="Text Box 4"/>
          <p:cNvSpPr txBox="1"/>
          <p:nvPr/>
        </p:nvSpPr>
        <p:spPr>
          <a:xfrm>
            <a:off x="631190" y="1317625"/>
            <a:ext cx="10838815" cy="706755"/>
          </a:xfrm>
          <a:prstGeom prst="rect">
            <a:avLst/>
          </a:prstGeom>
        </p:spPr>
        <p:txBody>
          <a:bodyPr wrap="square">
            <a:spAutoFit/>
          </a:bodyPr>
          <a:p>
            <a:pPr marL="342900" indent="-342900">
              <a:buFont typeface="Wingdings" panose="05000000000000000000" charset="0"/>
              <a:buChar char="q"/>
            </a:pPr>
            <a:r>
              <a:rPr sz="2000"/>
              <a:t>Importantly, this allocation is </a:t>
            </a:r>
            <a:r>
              <a:rPr sz="2000" b="1"/>
              <a:t>not necessarily based on individual ability or preference</a:t>
            </a:r>
            <a:r>
              <a:rPr sz="2000"/>
              <a:t>, but on </a:t>
            </a:r>
            <a:r>
              <a:rPr sz="2000" b="1"/>
              <a:t>cultural expectations regarding masculinity and femininity.</a:t>
            </a:r>
            <a:endParaRPr sz="2000" b="1"/>
          </a:p>
        </p:txBody>
      </p:sp>
      <p:sp>
        <p:nvSpPr>
          <p:cNvPr id="6" name="Text Box 5"/>
          <p:cNvSpPr txBox="1"/>
          <p:nvPr/>
        </p:nvSpPr>
        <p:spPr>
          <a:xfrm>
            <a:off x="631190" y="2428240"/>
            <a:ext cx="10548620" cy="3702050"/>
          </a:xfrm>
          <a:prstGeom prst="rect">
            <a:avLst/>
          </a:prstGeom>
        </p:spPr>
        <p:txBody>
          <a:bodyPr wrap="square">
            <a:spAutoFit/>
          </a:bodyPr>
          <a:p>
            <a:pPr>
              <a:spcAft>
                <a:spcPct val="60000"/>
              </a:spcAft>
            </a:pPr>
            <a:r>
              <a:rPr sz="2000" b="1"/>
              <a:t>Core Meaning</a:t>
            </a:r>
            <a:endParaRPr sz="2000" b="1"/>
          </a:p>
          <a:p>
            <a:r>
              <a:rPr sz="2000"/>
              <a:t>Society assumes:</a:t>
            </a:r>
            <a:endParaRPr sz="2000"/>
          </a:p>
          <a:p>
            <a:pPr>
              <a:buFont typeface="Arial" panose="020B0604020202020204"/>
              <a:buChar char="•"/>
            </a:pPr>
            <a:r>
              <a:rPr sz="2000"/>
              <a:t>Certain tasks are “naturally” suited for men.</a:t>
            </a:r>
            <a:endParaRPr sz="2000"/>
          </a:p>
          <a:p>
            <a:pPr>
              <a:buFont typeface="Arial" panose="020B0604020202020204"/>
              <a:buChar char="•"/>
            </a:pPr>
            <a:r>
              <a:rPr sz="2000"/>
              <a:t>Certain tasks are “naturally” suited for women.</a:t>
            </a:r>
            <a:endParaRPr sz="2000"/>
          </a:p>
          <a:p>
            <a:pPr indent="0">
              <a:buFont typeface="Arial" panose="020B0604020202020204"/>
              <a:buNone/>
            </a:pPr>
            <a:endParaRPr sz="2000"/>
          </a:p>
          <a:p>
            <a:r>
              <a:rPr sz="2000" b="1"/>
              <a:t>As a result:</a:t>
            </a:r>
            <a:endParaRPr sz="2000"/>
          </a:p>
          <a:p>
            <a:pPr>
              <a:buFont typeface="Arial" panose="020B0604020202020204"/>
              <a:buChar char="•"/>
            </a:pPr>
            <a:r>
              <a:rPr sz="2000"/>
              <a:t>Boys and girls are trained differently.</a:t>
            </a:r>
            <a:endParaRPr sz="2000"/>
          </a:p>
          <a:p>
            <a:pPr>
              <a:buFont typeface="Arial" panose="020B0604020202020204"/>
              <a:buChar char="•"/>
            </a:pPr>
            <a:r>
              <a:rPr sz="2000"/>
              <a:t>Men and women are expected to perform different kinds of work.</a:t>
            </a:r>
            <a:endParaRPr sz="2000"/>
          </a:p>
          <a:p>
            <a:pPr>
              <a:buFont typeface="Arial" panose="020B0604020202020204"/>
              <a:buChar char="•"/>
            </a:pPr>
            <a:r>
              <a:rPr sz="2000"/>
              <a:t>Deviations from these expectations may invite criticism.</a:t>
            </a:r>
            <a:endParaRPr sz="2000"/>
          </a:p>
          <a:p>
            <a:pPr>
              <a:buFont typeface="Arial" panose="020B0604020202020204"/>
              <a:buChar char="•"/>
            </a:pPr>
            <a:endParaRPr sz="2000"/>
          </a:p>
          <a:p>
            <a:r>
              <a:rPr sz="2000" b="1"/>
              <a:t>Thus, labour becomes organised along gender lines.</a:t>
            </a:r>
            <a:endParaRPr sz="2000" b="1"/>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53365" y="240030"/>
            <a:ext cx="11262360" cy="5773420"/>
          </a:xfrm>
          <a:prstGeom prst="rect">
            <a:avLst/>
          </a:prstGeom>
        </p:spPr>
        <p:txBody>
          <a:bodyPr wrap="square">
            <a:spAutoFit/>
          </a:bodyPr>
          <a:p>
            <a:pPr>
              <a:spcAft>
                <a:spcPct val="60000"/>
              </a:spcAft>
            </a:pPr>
            <a:r>
              <a:rPr sz="2000" b="1"/>
              <a:t>3. Why It Is Invisible and Unpaid</a:t>
            </a:r>
            <a:endParaRPr sz="2000" b="1"/>
          </a:p>
          <a:p>
            <a:r>
              <a:rPr sz="2000"/>
              <a:t>Although essential, reproductive work is:</a:t>
            </a:r>
            <a:endParaRPr sz="2000"/>
          </a:p>
          <a:p>
            <a:endParaRPr sz="2000"/>
          </a:p>
          <a:p>
            <a:pPr>
              <a:buFont typeface="Arial" panose="020B0604020202020204"/>
              <a:buChar char="•"/>
            </a:pPr>
            <a:r>
              <a:rPr sz="2000"/>
              <a:t>Not counted in GDP.</a:t>
            </a:r>
            <a:endParaRPr sz="2000"/>
          </a:p>
          <a:p>
            <a:pPr>
              <a:buFont typeface="Arial" panose="020B0604020202020204"/>
              <a:buChar char="•"/>
            </a:pPr>
            <a:endParaRPr sz="2000"/>
          </a:p>
          <a:p>
            <a:pPr>
              <a:buFont typeface="Arial" panose="020B0604020202020204"/>
              <a:buChar char="•"/>
            </a:pPr>
            <a:r>
              <a:rPr sz="2000"/>
              <a:t>Not given wages in most households.</a:t>
            </a:r>
            <a:endParaRPr sz="2000"/>
          </a:p>
          <a:p>
            <a:pPr>
              <a:buFont typeface="Arial" panose="020B0604020202020204"/>
              <a:buChar char="•"/>
            </a:pPr>
            <a:endParaRPr sz="2000"/>
          </a:p>
          <a:p>
            <a:pPr>
              <a:buFont typeface="Arial" panose="020B0604020202020204"/>
              <a:buChar char="•"/>
            </a:pPr>
            <a:r>
              <a:rPr sz="2000"/>
              <a:t>Often described as “natural duty.”</a:t>
            </a:r>
            <a:endParaRPr sz="2000"/>
          </a:p>
          <a:p>
            <a:pPr>
              <a:spcAft>
                <a:spcPct val="60000"/>
              </a:spcAft>
            </a:pPr>
            <a:r>
              <a:rPr sz="2000" b="1"/>
              <a:t>Example:</a:t>
            </a:r>
            <a:endParaRPr sz="2000" b="1"/>
          </a:p>
          <a:p>
            <a:r>
              <a:rPr sz="2000"/>
              <a:t>A woman who spends:</a:t>
            </a:r>
            <a:endParaRPr sz="2000"/>
          </a:p>
          <a:p>
            <a:endParaRPr sz="2000"/>
          </a:p>
          <a:p>
            <a:pPr>
              <a:buFont typeface="Arial" panose="020B0604020202020204"/>
              <a:buChar char="•"/>
            </a:pPr>
            <a:r>
              <a:rPr sz="2000"/>
              <a:t>5 hours cooking and cleaning.</a:t>
            </a:r>
            <a:endParaRPr sz="2000"/>
          </a:p>
          <a:p>
            <a:pPr>
              <a:buFont typeface="Arial" panose="020B0604020202020204"/>
              <a:buChar char="•"/>
            </a:pPr>
            <a:endParaRPr sz="2000"/>
          </a:p>
          <a:p>
            <a:pPr>
              <a:buFont typeface="Arial" panose="020B0604020202020204"/>
              <a:buChar char="•"/>
            </a:pPr>
            <a:r>
              <a:rPr sz="2000"/>
              <a:t>3 hours caring for children.</a:t>
            </a:r>
            <a:endParaRPr sz="2000"/>
          </a:p>
          <a:p>
            <a:pPr>
              <a:buFont typeface="Arial" panose="020B0604020202020204"/>
              <a:buChar char="•"/>
            </a:pPr>
            <a:endParaRPr sz="2000"/>
          </a:p>
          <a:p>
            <a:pPr>
              <a:buFont typeface="Arial" panose="020B0604020202020204"/>
              <a:buChar char="•"/>
            </a:pPr>
            <a:r>
              <a:rPr sz="2000"/>
              <a:t>2 hours assisting elderly family members.</a:t>
            </a:r>
            <a:endParaRPr sz="2000"/>
          </a:p>
          <a:p>
            <a:r>
              <a:rPr sz="2000"/>
              <a:t>May still be described as “not working.”</a:t>
            </a:r>
            <a:endParaRPr sz="20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59105" y="520700"/>
            <a:ext cx="10861675" cy="4831080"/>
          </a:xfrm>
          <a:prstGeom prst="rect">
            <a:avLst/>
          </a:prstGeom>
        </p:spPr>
        <p:txBody>
          <a:bodyPr wrap="square">
            <a:spAutoFit/>
          </a:bodyPr>
          <a:p>
            <a:r>
              <a:rPr sz="2800"/>
              <a:t>However, if the same services were outsourced:</a:t>
            </a:r>
            <a:endParaRPr sz="2800"/>
          </a:p>
          <a:p>
            <a:endParaRPr sz="2800"/>
          </a:p>
          <a:p>
            <a:pPr>
              <a:buFont typeface="Arial" panose="020B0604020202020204"/>
              <a:buChar char="•"/>
            </a:pPr>
            <a:r>
              <a:rPr sz="2800"/>
              <a:t>A cook would be paid.</a:t>
            </a:r>
            <a:endParaRPr sz="2800"/>
          </a:p>
          <a:p>
            <a:pPr>
              <a:buFont typeface="Arial" panose="020B0604020202020204"/>
              <a:buChar char="•"/>
            </a:pPr>
            <a:endParaRPr sz="2800"/>
          </a:p>
          <a:p>
            <a:pPr>
              <a:buFont typeface="Arial" panose="020B0604020202020204"/>
              <a:buChar char="•"/>
            </a:pPr>
            <a:r>
              <a:rPr sz="2800"/>
              <a:t>A cleaner would be paid.</a:t>
            </a:r>
            <a:endParaRPr sz="2800"/>
          </a:p>
          <a:p>
            <a:pPr>
              <a:buFont typeface="Arial" panose="020B0604020202020204"/>
              <a:buChar char="•"/>
            </a:pPr>
            <a:endParaRPr sz="2800"/>
          </a:p>
          <a:p>
            <a:pPr>
              <a:buFont typeface="Arial" panose="020B0604020202020204"/>
              <a:buChar char="•"/>
            </a:pPr>
            <a:r>
              <a:rPr sz="2800"/>
              <a:t>A nanny would be paid.</a:t>
            </a:r>
            <a:endParaRPr sz="2800"/>
          </a:p>
          <a:p>
            <a:pPr>
              <a:buFont typeface="Arial" panose="020B0604020202020204"/>
              <a:buChar char="•"/>
            </a:pPr>
            <a:endParaRPr sz="2800"/>
          </a:p>
          <a:p>
            <a:pPr>
              <a:buFont typeface="Arial" panose="020B0604020202020204"/>
              <a:buChar char="•"/>
            </a:pPr>
            <a:r>
              <a:rPr sz="2800"/>
              <a:t>A caregiver would be paid.</a:t>
            </a:r>
            <a:endParaRPr sz="2800"/>
          </a:p>
          <a:p>
            <a:r>
              <a:rPr sz="2800"/>
              <a:t>Thus, when performed inside the home by women, the labour becomes economically invisible.</a:t>
            </a:r>
            <a:endParaRPr sz="28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73405" y="2398395"/>
            <a:ext cx="10828020" cy="3107690"/>
          </a:xfrm>
          <a:prstGeom prst="rect">
            <a:avLst/>
          </a:prstGeom>
        </p:spPr>
        <p:txBody>
          <a:bodyPr wrap="square">
            <a:spAutoFit/>
          </a:bodyPr>
          <a:p>
            <a:pPr algn="just"/>
            <a:r>
              <a:rPr sz="2800"/>
              <a:t>In India (Time Use Survey, 2019):</a:t>
            </a:r>
            <a:endParaRPr sz="2800"/>
          </a:p>
          <a:p>
            <a:pPr algn="just"/>
            <a:endParaRPr sz="2800"/>
          </a:p>
          <a:p>
            <a:pPr algn="just">
              <a:buFont typeface="Arial" panose="020B0604020202020204"/>
              <a:buChar char="•"/>
            </a:pPr>
            <a:r>
              <a:rPr sz="2800"/>
              <a:t>Women spend about 299 minutes per day on unpaid domestic work.</a:t>
            </a:r>
            <a:endParaRPr sz="2800"/>
          </a:p>
          <a:p>
            <a:pPr algn="just">
              <a:buFont typeface="Arial" panose="020B0604020202020204"/>
              <a:buChar char="•"/>
            </a:pPr>
            <a:endParaRPr sz="2800"/>
          </a:p>
          <a:p>
            <a:pPr algn="just">
              <a:buFont typeface="Arial" panose="020B0604020202020204"/>
              <a:buChar char="•"/>
            </a:pPr>
            <a:r>
              <a:rPr sz="2800"/>
              <a:t>Men spend approximately 97 minutes per day.</a:t>
            </a:r>
            <a:endParaRPr sz="2800"/>
          </a:p>
          <a:p>
            <a:pPr algn="just"/>
            <a:r>
              <a:rPr sz="2800"/>
              <a:t>This unequal distribution reinforces dependency and limits women’s participation in paid labour.</a:t>
            </a:r>
            <a:endParaRPr sz="2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79730" y="608965"/>
            <a:ext cx="11249660" cy="5856605"/>
          </a:xfrm>
          <a:prstGeom prst="rect">
            <a:avLst/>
          </a:prstGeom>
        </p:spPr>
        <p:txBody>
          <a:bodyPr wrap="square">
            <a:spAutoFit/>
          </a:bodyPr>
          <a:p>
            <a:pPr>
              <a:spcAft>
                <a:spcPct val="60000"/>
              </a:spcAft>
            </a:pPr>
            <a:r>
              <a:rPr sz="2000" b="1"/>
              <a:t>Structural Consequence</a:t>
            </a:r>
            <a:endParaRPr sz="2000" b="1"/>
          </a:p>
          <a:p>
            <a:r>
              <a:rPr sz="2000"/>
              <a:t>Because reproductive labour is:</a:t>
            </a:r>
            <a:endParaRPr sz="2000"/>
          </a:p>
          <a:p>
            <a:endParaRPr sz="2000"/>
          </a:p>
          <a:p>
            <a:pPr>
              <a:buFont typeface="Arial" panose="020B0604020202020204"/>
              <a:buChar char="•"/>
            </a:pPr>
            <a:r>
              <a:rPr sz="2000"/>
              <a:t>Unpaid,</a:t>
            </a:r>
            <a:endParaRPr sz="2000"/>
          </a:p>
          <a:p>
            <a:pPr>
              <a:buFont typeface="Arial" panose="020B0604020202020204"/>
              <a:buChar char="•"/>
            </a:pPr>
            <a:endParaRPr sz="2000"/>
          </a:p>
          <a:p>
            <a:pPr>
              <a:buFont typeface="Arial" panose="020B0604020202020204"/>
              <a:buChar char="•"/>
            </a:pPr>
            <a:r>
              <a:rPr sz="2000"/>
              <a:t>Unrecognised,</a:t>
            </a:r>
            <a:endParaRPr sz="2000"/>
          </a:p>
          <a:p>
            <a:pPr>
              <a:buFont typeface="Arial" panose="020B0604020202020204"/>
              <a:buChar char="•"/>
            </a:pPr>
            <a:endParaRPr sz="2000"/>
          </a:p>
          <a:p>
            <a:pPr>
              <a:buFont typeface="Arial" panose="020B0604020202020204"/>
              <a:buChar char="•"/>
            </a:pPr>
            <a:r>
              <a:rPr sz="2000"/>
              <a:t>Gendered,</a:t>
            </a:r>
            <a:endParaRPr sz="2000"/>
          </a:p>
          <a:p>
            <a:r>
              <a:rPr sz="2000"/>
              <a:t>It results in:</a:t>
            </a:r>
            <a:endParaRPr sz="2000"/>
          </a:p>
          <a:p>
            <a:endParaRPr sz="2000"/>
          </a:p>
          <a:p>
            <a:pPr>
              <a:buFont typeface="Arial" panose="020B0604020202020204"/>
              <a:buChar char="•"/>
            </a:pPr>
            <a:r>
              <a:rPr sz="2000"/>
              <a:t>Reduced time for women’s education.</a:t>
            </a:r>
            <a:endParaRPr sz="2000"/>
          </a:p>
          <a:p>
            <a:pPr>
              <a:buFont typeface="Arial" panose="020B0604020202020204"/>
              <a:buChar char="•"/>
            </a:pPr>
            <a:endParaRPr sz="2000"/>
          </a:p>
          <a:p>
            <a:pPr>
              <a:buFont typeface="Arial" panose="020B0604020202020204"/>
              <a:buChar char="•"/>
            </a:pPr>
            <a:r>
              <a:rPr sz="2000"/>
              <a:t>Interrupted careers.</a:t>
            </a:r>
            <a:endParaRPr sz="2000"/>
          </a:p>
          <a:p>
            <a:pPr>
              <a:buFont typeface="Arial" panose="020B0604020202020204"/>
              <a:buChar char="•"/>
            </a:pPr>
            <a:endParaRPr sz="2000"/>
          </a:p>
          <a:p>
            <a:pPr>
              <a:buFont typeface="Arial" panose="020B0604020202020204"/>
              <a:buChar char="•"/>
            </a:pPr>
            <a:r>
              <a:rPr sz="2000"/>
              <a:t>Lower lifetime earnings.</a:t>
            </a:r>
            <a:endParaRPr sz="2000"/>
          </a:p>
          <a:p>
            <a:pPr>
              <a:buFont typeface="Arial" panose="020B0604020202020204"/>
              <a:buChar char="•"/>
            </a:pPr>
            <a:endParaRPr sz="2000"/>
          </a:p>
          <a:p>
            <a:pPr>
              <a:buFont typeface="Arial" panose="020B0604020202020204"/>
              <a:buChar char="•"/>
            </a:pPr>
            <a:r>
              <a:rPr sz="2000"/>
              <a:t>Limited financial independence.</a:t>
            </a:r>
            <a:endParaRPr sz="2000"/>
          </a:p>
          <a:p>
            <a:r>
              <a:rPr sz="2000" b="1"/>
              <a:t>Thus, reproductive work sustains society but simultaneously sustains gender inequality.</a:t>
            </a:r>
            <a:endParaRPr sz="2000" b="1"/>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76910" y="2398395"/>
            <a:ext cx="11135995" cy="3107690"/>
          </a:xfrm>
          <a:prstGeom prst="rect">
            <a:avLst/>
          </a:prstGeom>
        </p:spPr>
        <p:txBody>
          <a:bodyPr wrap="square">
            <a:spAutoFit/>
          </a:bodyPr>
          <a:p>
            <a:pPr algn="just"/>
            <a:r>
              <a:rPr sz="2800" b="1"/>
              <a:t>Production creates goods.</a:t>
            </a:r>
            <a:endParaRPr sz="2800" b="1"/>
          </a:p>
          <a:p>
            <a:pPr algn="just"/>
            <a:r>
              <a:rPr sz="2800" b="1"/>
              <a:t> Reproduction sustains human beings who create goods</a:t>
            </a:r>
            <a:r>
              <a:rPr sz="2800"/>
              <a:t>.</a:t>
            </a:r>
            <a:endParaRPr sz="2800"/>
          </a:p>
          <a:p>
            <a:pPr algn="just"/>
            <a:r>
              <a:rPr sz="2800"/>
              <a:t>Yet only production is economically valued.</a:t>
            </a:r>
            <a:endParaRPr sz="2800"/>
          </a:p>
          <a:p>
            <a:pPr algn="just"/>
            <a:r>
              <a:rPr sz="2800"/>
              <a:t>Reproductive labour is essential to the survival of the economic system, but because it is performed mainly by women and within the household, it remains invisible, unpaid, and undervalued.</a:t>
            </a:r>
            <a:endParaRPr sz="2800"/>
          </a:p>
          <a:p>
            <a:pPr algn="just"/>
            <a:r>
              <a:rPr sz="2800"/>
              <a:t>This is a central feature of the gender division of labour.</a:t>
            </a:r>
            <a:endParaRPr sz="28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996950" y="335280"/>
            <a:ext cx="10747375" cy="460375"/>
          </a:xfrm>
          <a:prstGeom prst="rect">
            <a:avLst/>
          </a:prstGeom>
        </p:spPr>
        <p:txBody>
          <a:bodyPr wrap="square">
            <a:spAutoFit/>
          </a:bodyPr>
          <a:p>
            <a:pPr algn="ctr"/>
            <a:r>
              <a:rPr sz="2400" b="1"/>
              <a:t>Community Work in the Gender Division of Labour</a:t>
            </a:r>
            <a:endParaRPr sz="2400" b="1"/>
          </a:p>
        </p:txBody>
      </p:sp>
      <p:sp>
        <p:nvSpPr>
          <p:cNvPr id="5" name="Text Box 4"/>
          <p:cNvSpPr txBox="1"/>
          <p:nvPr/>
        </p:nvSpPr>
        <p:spPr>
          <a:xfrm>
            <a:off x="390525" y="921385"/>
            <a:ext cx="11250295" cy="5631180"/>
          </a:xfrm>
          <a:prstGeom prst="rect">
            <a:avLst/>
          </a:prstGeom>
        </p:spPr>
        <p:txBody>
          <a:bodyPr wrap="square">
            <a:spAutoFit/>
          </a:bodyPr>
          <a:p>
            <a:r>
              <a:rPr sz="2400"/>
              <a:t>Community work refers to all activities necessary to organise, maintain, and govern collective social life beyond the household.</a:t>
            </a:r>
            <a:endParaRPr sz="2400"/>
          </a:p>
          <a:p>
            <a:r>
              <a:rPr sz="2400"/>
              <a:t>It includes:</a:t>
            </a:r>
            <a:endParaRPr sz="2400"/>
          </a:p>
          <a:p>
            <a:endParaRPr sz="2400"/>
          </a:p>
          <a:p>
            <a:pPr>
              <a:buFont typeface="Arial" panose="020B0604020202020204"/>
              <a:buChar char="•"/>
            </a:pPr>
            <a:r>
              <a:rPr sz="2400"/>
              <a:t>Governance and local decision-making</a:t>
            </a:r>
            <a:endParaRPr sz="2400"/>
          </a:p>
          <a:p>
            <a:pPr>
              <a:buFont typeface="Arial" panose="020B0604020202020204"/>
              <a:buChar char="•"/>
            </a:pPr>
            <a:endParaRPr sz="2400"/>
          </a:p>
          <a:p>
            <a:pPr>
              <a:buFont typeface="Arial" panose="020B0604020202020204"/>
              <a:buChar char="•"/>
            </a:pPr>
            <a:r>
              <a:rPr sz="2400"/>
              <a:t>Participation in social and cultural festivals</a:t>
            </a:r>
            <a:endParaRPr sz="2400"/>
          </a:p>
          <a:p>
            <a:pPr>
              <a:buFont typeface="Arial" panose="020B0604020202020204"/>
              <a:buChar char="•"/>
            </a:pPr>
            <a:endParaRPr sz="2400"/>
          </a:p>
          <a:p>
            <a:pPr>
              <a:buFont typeface="Arial" panose="020B0604020202020204"/>
              <a:buChar char="•"/>
            </a:pPr>
            <a:r>
              <a:rPr sz="2400"/>
              <a:t>Management of public facilities (roads, schools, health centres)</a:t>
            </a:r>
            <a:endParaRPr sz="2400"/>
          </a:p>
          <a:p>
            <a:pPr>
              <a:buFont typeface="Arial" panose="020B0604020202020204"/>
              <a:buChar char="•"/>
            </a:pPr>
            <a:endParaRPr sz="2400"/>
          </a:p>
          <a:p>
            <a:pPr>
              <a:buFont typeface="Arial" panose="020B0604020202020204"/>
              <a:buChar char="•"/>
            </a:pPr>
            <a:r>
              <a:rPr sz="2400"/>
              <a:t>Religious and community events</a:t>
            </a:r>
            <a:endParaRPr sz="2400"/>
          </a:p>
          <a:p>
            <a:pPr>
              <a:buFont typeface="Arial" panose="020B0604020202020204"/>
              <a:buChar char="•"/>
            </a:pPr>
            <a:endParaRPr sz="2400"/>
          </a:p>
          <a:p>
            <a:pPr>
              <a:buFont typeface="Arial" panose="020B0604020202020204"/>
              <a:buChar char="•"/>
            </a:pPr>
            <a:r>
              <a:rPr sz="2400"/>
              <a:t>Social service activities</a:t>
            </a:r>
            <a:endParaRPr sz="2400"/>
          </a:p>
          <a:p>
            <a:r>
              <a:rPr sz="2400"/>
              <a:t>Unlike reproductive work (within the household) and productive work (income-generating), community work operates in the public-social sphere.</a:t>
            </a:r>
            <a:endParaRPr sz="2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90525" y="312420"/>
            <a:ext cx="11250295" cy="460375"/>
          </a:xfrm>
          <a:prstGeom prst="rect">
            <a:avLst/>
          </a:prstGeom>
        </p:spPr>
        <p:txBody>
          <a:bodyPr wrap="square">
            <a:spAutoFit/>
          </a:bodyPr>
          <a:p>
            <a:r>
              <a:rPr sz="2400"/>
              <a:t>Gendered Patterns in Community Work</a:t>
            </a:r>
            <a:endParaRPr sz="2400"/>
          </a:p>
        </p:txBody>
      </p:sp>
      <p:sp>
        <p:nvSpPr>
          <p:cNvPr id="5" name="Text Box 4"/>
          <p:cNvSpPr txBox="1"/>
          <p:nvPr/>
        </p:nvSpPr>
        <p:spPr>
          <a:xfrm>
            <a:off x="389890" y="751205"/>
            <a:ext cx="11159490" cy="5532120"/>
          </a:xfrm>
          <a:prstGeom prst="rect">
            <a:avLst/>
          </a:prstGeom>
        </p:spPr>
        <p:txBody>
          <a:bodyPr wrap="square">
            <a:spAutoFit/>
          </a:bodyPr>
          <a:p>
            <a:pPr>
              <a:spcAft>
                <a:spcPct val="60000"/>
              </a:spcAft>
            </a:pPr>
            <a:r>
              <a:rPr sz="2400" b="1"/>
              <a:t>1. Governance and Leadership</a:t>
            </a:r>
            <a:endParaRPr sz="2400" b="1"/>
          </a:p>
          <a:p>
            <a:r>
              <a:rPr sz="2400"/>
              <a:t>In local governance:</a:t>
            </a:r>
            <a:endParaRPr sz="2400"/>
          </a:p>
          <a:p>
            <a:endParaRPr sz="2400"/>
          </a:p>
          <a:p>
            <a:pPr>
              <a:buFont typeface="Arial" panose="020B0604020202020204"/>
              <a:buChar char="•"/>
            </a:pPr>
            <a:r>
              <a:rPr sz="2400"/>
              <a:t>Men often occupy formal leadership roles:</a:t>
            </a:r>
            <a:endParaRPr sz="2400"/>
          </a:p>
          <a:p>
            <a:pPr>
              <a:buFont typeface="Arial" panose="020B0604020202020204"/>
              <a:buChar char="•"/>
            </a:pPr>
            <a:endParaRPr sz="2400"/>
          </a:p>
          <a:p>
            <a:pPr lvl="1">
              <a:buFont typeface="Arial" panose="020B0604020202020204"/>
              <a:buChar char="◦"/>
            </a:pPr>
            <a:r>
              <a:rPr sz="2400"/>
              <a:t>Village heads</a:t>
            </a:r>
            <a:endParaRPr sz="2400"/>
          </a:p>
          <a:p>
            <a:pPr lvl="1">
              <a:buFont typeface="Arial" panose="020B0604020202020204"/>
              <a:buChar char="◦"/>
            </a:pPr>
            <a:r>
              <a:rPr sz="2400"/>
              <a:t>Religious leaders</a:t>
            </a:r>
            <a:endParaRPr sz="2400"/>
          </a:p>
          <a:p>
            <a:pPr lvl="1">
              <a:buFont typeface="Arial" panose="020B0604020202020204"/>
              <a:buChar char="◦"/>
            </a:pPr>
            <a:r>
              <a:rPr sz="2400"/>
              <a:t>Political representatives</a:t>
            </a:r>
            <a:endParaRPr sz="2400"/>
          </a:p>
          <a:p>
            <a:pPr lvl="1">
              <a:buFont typeface="Arial" panose="020B0604020202020204"/>
              <a:buChar char="◦"/>
            </a:pPr>
            <a:r>
              <a:rPr sz="2400"/>
              <a:t>Committee chairs</a:t>
            </a:r>
            <a:endParaRPr sz="2400"/>
          </a:p>
          <a:p>
            <a:pPr lvl="1">
              <a:buFont typeface="Arial" panose="020B0604020202020204"/>
              <a:buChar char="◦"/>
            </a:pPr>
            <a:endParaRPr sz="2400"/>
          </a:p>
          <a:p>
            <a:pPr>
              <a:buFont typeface="Arial" panose="020B0604020202020204"/>
              <a:buChar char="•"/>
            </a:pPr>
            <a:r>
              <a:rPr sz="2400"/>
              <a:t>Women may:</a:t>
            </a:r>
            <a:endParaRPr sz="2400"/>
          </a:p>
          <a:p>
            <a:pPr lvl="1">
              <a:buFont typeface="Arial" panose="020B0604020202020204"/>
              <a:buChar char="◦"/>
            </a:pPr>
            <a:r>
              <a:rPr sz="2400"/>
              <a:t>Assist informally</a:t>
            </a:r>
            <a:endParaRPr sz="2400"/>
          </a:p>
          <a:p>
            <a:pPr lvl="1">
              <a:buFont typeface="Arial" panose="020B0604020202020204"/>
              <a:buChar char="◦"/>
            </a:pPr>
            <a:r>
              <a:rPr sz="2400"/>
              <a:t>Organise food or logistics during events</a:t>
            </a:r>
            <a:endParaRPr sz="2400"/>
          </a:p>
          <a:p>
            <a:pPr lvl="1">
              <a:buFont typeface="Arial" panose="020B0604020202020204"/>
              <a:buChar char="◦"/>
            </a:pPr>
            <a:r>
              <a:rPr sz="2400"/>
              <a:t>Participate but not lead</a:t>
            </a:r>
            <a:endParaRPr sz="24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34010" y="808355"/>
            <a:ext cx="11398885" cy="4284345"/>
          </a:xfrm>
          <a:prstGeom prst="rect">
            <a:avLst/>
          </a:prstGeom>
        </p:spPr>
        <p:txBody>
          <a:bodyPr wrap="square">
            <a:spAutoFit/>
          </a:bodyPr>
          <a:p>
            <a:pPr algn="just">
              <a:spcAft>
                <a:spcPct val="60000"/>
              </a:spcAft>
            </a:pPr>
            <a:r>
              <a:rPr sz="2800" b="1"/>
              <a:t>Example:</a:t>
            </a:r>
            <a:endParaRPr sz="2800" b="1"/>
          </a:p>
          <a:p>
            <a:pPr algn="just"/>
            <a:r>
              <a:rPr sz="2800"/>
              <a:t>In many village meetings:</a:t>
            </a:r>
            <a:endParaRPr sz="2800"/>
          </a:p>
          <a:p>
            <a:pPr algn="just"/>
            <a:endParaRPr sz="2800"/>
          </a:p>
          <a:p>
            <a:pPr algn="just">
              <a:buFont typeface="Arial" panose="020B0604020202020204"/>
              <a:buChar char="•"/>
            </a:pPr>
            <a:r>
              <a:rPr sz="2800"/>
              <a:t>Men speak publicly and take decisions.</a:t>
            </a:r>
            <a:endParaRPr sz="2800"/>
          </a:p>
          <a:p>
            <a:pPr algn="just">
              <a:buFont typeface="Arial" panose="020B0604020202020204"/>
              <a:buChar char="•"/>
            </a:pPr>
            <a:endParaRPr sz="2800"/>
          </a:p>
          <a:p>
            <a:pPr algn="just">
              <a:buFont typeface="Arial" panose="020B0604020202020204"/>
              <a:buChar char="•"/>
            </a:pPr>
            <a:r>
              <a:rPr sz="2800"/>
              <a:t>Women may attend but remain silent or speak less frequently.</a:t>
            </a:r>
            <a:endParaRPr sz="2800"/>
          </a:p>
          <a:p>
            <a:pPr algn="just"/>
            <a:r>
              <a:rPr sz="2800"/>
              <a:t>Even where legal reservations exist (e.g., women in Panchayati Raj institutions in India), male relatives sometimes exercise influence informally — a phenomenon referred to as “proxy leadership.”</a:t>
            </a:r>
            <a:endParaRPr sz="28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44855" y="1612900"/>
            <a:ext cx="10862310" cy="4424045"/>
          </a:xfrm>
          <a:prstGeom prst="rect">
            <a:avLst/>
          </a:prstGeom>
        </p:spPr>
        <p:txBody>
          <a:bodyPr wrap="square">
            <a:spAutoFit/>
          </a:bodyPr>
          <a:p>
            <a:pPr>
              <a:spcAft>
                <a:spcPct val="60000"/>
              </a:spcAft>
            </a:pPr>
            <a:r>
              <a:rPr sz="2400" b="1"/>
              <a:t>Social and Cultural Festivals</a:t>
            </a:r>
            <a:endParaRPr sz="2400" b="1"/>
          </a:p>
          <a:p>
            <a:r>
              <a:rPr sz="2400"/>
              <a:t>During festivals:</a:t>
            </a:r>
            <a:endParaRPr sz="2400"/>
          </a:p>
          <a:p>
            <a:endParaRPr sz="2400"/>
          </a:p>
          <a:p>
            <a:pPr>
              <a:buFont typeface="Arial" panose="020B0604020202020204"/>
              <a:buChar char="•"/>
            </a:pPr>
            <a:r>
              <a:rPr sz="2400"/>
              <a:t>Women often prepare food, decorate spaces, and organise rituals.</a:t>
            </a:r>
            <a:endParaRPr sz="2400"/>
          </a:p>
          <a:p>
            <a:pPr>
              <a:buFont typeface="Arial" panose="020B0604020202020204"/>
              <a:buChar char="•"/>
            </a:pPr>
            <a:endParaRPr sz="2400"/>
          </a:p>
          <a:p>
            <a:pPr>
              <a:buFont typeface="Arial" panose="020B0604020202020204"/>
              <a:buChar char="•"/>
            </a:pPr>
            <a:r>
              <a:rPr sz="2400"/>
              <a:t>Men may handle finances, negotiations, and public announcements.</a:t>
            </a:r>
            <a:endParaRPr sz="2400"/>
          </a:p>
          <a:p>
            <a:r>
              <a:rPr sz="2400"/>
              <a:t>Thus:</a:t>
            </a:r>
            <a:endParaRPr sz="2400"/>
          </a:p>
          <a:p>
            <a:endParaRPr sz="2400"/>
          </a:p>
          <a:p>
            <a:pPr>
              <a:buFont typeface="Arial" panose="020B0604020202020204"/>
              <a:buChar char="•"/>
            </a:pPr>
            <a:r>
              <a:rPr sz="2400"/>
              <a:t>Women’s work supports the event.</a:t>
            </a:r>
            <a:endParaRPr sz="2400"/>
          </a:p>
          <a:p>
            <a:pPr>
              <a:buFont typeface="Arial" panose="020B0604020202020204"/>
              <a:buChar char="•"/>
            </a:pPr>
            <a:endParaRPr sz="2400"/>
          </a:p>
          <a:p>
            <a:pPr>
              <a:buFont typeface="Arial" panose="020B0604020202020204"/>
              <a:buChar char="•"/>
            </a:pPr>
            <a:r>
              <a:rPr sz="2400"/>
              <a:t>Men’s work is more visible and authoritative.</a:t>
            </a:r>
            <a:endParaRPr sz="24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39750" y="451485"/>
            <a:ext cx="11113135" cy="5901055"/>
          </a:xfrm>
          <a:prstGeom prst="rect">
            <a:avLst/>
          </a:prstGeom>
        </p:spPr>
        <p:txBody>
          <a:bodyPr wrap="square">
            <a:spAutoFit/>
          </a:bodyPr>
          <a:p>
            <a:pPr>
              <a:spcAft>
                <a:spcPct val="60000"/>
              </a:spcAft>
            </a:pPr>
            <a:r>
              <a:rPr sz="2400" b="1"/>
              <a:t>Public Facilities and Infrastructure</a:t>
            </a:r>
            <a:endParaRPr sz="2400" b="1"/>
          </a:p>
          <a:p>
            <a:r>
              <a:rPr sz="2400"/>
              <a:t>Community development activities such as:</a:t>
            </a:r>
            <a:endParaRPr sz="2400"/>
          </a:p>
          <a:p>
            <a:endParaRPr sz="2400"/>
          </a:p>
          <a:p>
            <a:pPr>
              <a:buFont typeface="Arial" panose="020B0604020202020204"/>
              <a:buChar char="•"/>
            </a:pPr>
            <a:r>
              <a:rPr sz="2400"/>
              <a:t>Road construction committees</a:t>
            </a:r>
            <a:endParaRPr sz="2400"/>
          </a:p>
          <a:p>
            <a:pPr>
              <a:buFont typeface="Arial" panose="020B0604020202020204"/>
              <a:buChar char="•"/>
            </a:pPr>
            <a:endParaRPr sz="2400"/>
          </a:p>
          <a:p>
            <a:pPr>
              <a:buFont typeface="Arial" panose="020B0604020202020204"/>
              <a:buChar char="•"/>
            </a:pPr>
            <a:r>
              <a:rPr sz="2400"/>
              <a:t>School management boards</a:t>
            </a:r>
            <a:endParaRPr sz="2400"/>
          </a:p>
          <a:p>
            <a:pPr>
              <a:buFont typeface="Arial" panose="020B0604020202020204"/>
              <a:buChar char="•"/>
            </a:pPr>
            <a:endParaRPr sz="2400"/>
          </a:p>
          <a:p>
            <a:pPr>
              <a:buFont typeface="Arial" panose="020B0604020202020204"/>
              <a:buChar char="•"/>
            </a:pPr>
            <a:r>
              <a:rPr sz="2400"/>
              <a:t>Health planning meetings</a:t>
            </a:r>
            <a:endParaRPr sz="2400"/>
          </a:p>
          <a:p>
            <a:pPr>
              <a:buFont typeface="Arial" panose="020B0604020202020204"/>
              <a:buChar char="•"/>
            </a:pPr>
            <a:endParaRPr sz="2400"/>
          </a:p>
          <a:p>
            <a:r>
              <a:rPr sz="2400"/>
              <a:t>Often see greater male representation in decision-making roles.</a:t>
            </a:r>
            <a:endParaRPr sz="2400"/>
          </a:p>
          <a:p>
            <a:r>
              <a:rPr sz="2400"/>
              <a:t>Women may participate in:</a:t>
            </a:r>
            <a:endParaRPr sz="2400"/>
          </a:p>
          <a:p>
            <a:pPr>
              <a:buFont typeface="Arial" panose="020B0604020202020204"/>
              <a:buChar char="•"/>
            </a:pPr>
            <a:r>
              <a:rPr sz="2400"/>
              <a:t>Self-help groups</a:t>
            </a:r>
            <a:endParaRPr sz="2400"/>
          </a:p>
          <a:p>
            <a:pPr>
              <a:buFont typeface="Arial" panose="020B0604020202020204"/>
              <a:buChar char="•"/>
            </a:pPr>
            <a:r>
              <a:rPr sz="2400"/>
              <a:t>Anganwadi services</a:t>
            </a:r>
            <a:endParaRPr sz="2400"/>
          </a:p>
          <a:p>
            <a:pPr>
              <a:buFont typeface="Arial" panose="020B0604020202020204"/>
              <a:buChar char="•"/>
            </a:pPr>
            <a:r>
              <a:rPr sz="2400"/>
              <a:t>Informal caregiving roles within the community</a:t>
            </a:r>
            <a:endParaRPr sz="2400"/>
          </a:p>
          <a:p>
            <a:r>
              <a:rPr sz="2400"/>
              <a:t>This reflects the extension of domestic responsibility into the public sphere.</a:t>
            </a:r>
            <a:endParaRPr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19430" y="387350"/>
            <a:ext cx="10883900" cy="1436370"/>
          </a:xfrm>
          <a:prstGeom prst="rect">
            <a:avLst/>
          </a:prstGeom>
        </p:spPr>
        <p:txBody>
          <a:bodyPr wrap="square">
            <a:spAutoFit/>
          </a:bodyPr>
          <a:p>
            <a:pPr algn="ctr">
              <a:spcAft>
                <a:spcPct val="60000"/>
              </a:spcAft>
            </a:pPr>
            <a:r>
              <a:rPr sz="3200" b="1"/>
              <a:t>Three Broad Categories of Work</a:t>
            </a:r>
            <a:endParaRPr sz="3200" b="1"/>
          </a:p>
          <a:p>
            <a:pPr algn="ctr"/>
            <a:r>
              <a:rPr sz="3200"/>
              <a:t>All work can broadly be classified into three categories:</a:t>
            </a:r>
            <a:endParaRPr sz="3200"/>
          </a:p>
        </p:txBody>
      </p:sp>
      <p:sp>
        <p:nvSpPr>
          <p:cNvPr id="5" name="Text Box 4"/>
          <p:cNvSpPr txBox="1"/>
          <p:nvPr/>
        </p:nvSpPr>
        <p:spPr>
          <a:xfrm>
            <a:off x="1757680" y="2813050"/>
            <a:ext cx="8408035" cy="1568450"/>
          </a:xfrm>
          <a:prstGeom prst="rect">
            <a:avLst/>
          </a:prstGeom>
        </p:spPr>
        <p:txBody>
          <a:bodyPr wrap="square">
            <a:spAutoFit/>
          </a:bodyPr>
          <a:p>
            <a:r>
              <a:rPr sz="3200"/>
              <a:t>1. Productive Work (Income-Generating Work)</a:t>
            </a:r>
            <a:endParaRPr sz="3200"/>
          </a:p>
          <a:p>
            <a:r>
              <a:rPr lang="en-US" sz="3200"/>
              <a:t>2. </a:t>
            </a:r>
            <a:r>
              <a:rPr lang="en-US" altLang="en-US" sz="3200"/>
              <a:t>Reproductive Work (Care and Household Work)</a:t>
            </a:r>
            <a:endParaRPr lang="en-US" altLang="en-US" sz="3200"/>
          </a:p>
          <a:p>
            <a:r>
              <a:rPr lang="en-US" altLang="en-US" sz="3200"/>
              <a:t>3.Community Work (Social and Cultural Work)</a:t>
            </a:r>
            <a:endParaRPr lang="en-US" altLang="en-US" sz="32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73405" y="1176655"/>
            <a:ext cx="10405110" cy="5162550"/>
          </a:xfrm>
          <a:prstGeom prst="rect">
            <a:avLst/>
          </a:prstGeom>
        </p:spPr>
        <p:txBody>
          <a:bodyPr wrap="square">
            <a:spAutoFit/>
          </a:bodyPr>
          <a:p>
            <a:pPr>
              <a:spcAft>
                <a:spcPct val="60000"/>
              </a:spcAft>
            </a:pPr>
            <a:r>
              <a:rPr sz="2400" b="1"/>
              <a:t>Why Community Work Reflects Gender Division</a:t>
            </a:r>
            <a:endParaRPr sz="2400" b="1"/>
          </a:p>
          <a:p>
            <a:r>
              <a:rPr sz="2400"/>
              <a:t>Community labour mirrors broader gender expectations:</a:t>
            </a:r>
            <a:endParaRPr sz="2400"/>
          </a:p>
          <a:p>
            <a:endParaRPr sz="2400"/>
          </a:p>
          <a:p>
            <a:pPr>
              <a:buFont typeface="Arial" panose="020B0604020202020204"/>
              <a:buChar char="•"/>
            </a:pPr>
            <a:r>
              <a:rPr sz="2400"/>
              <a:t>Public authority → Associated with men</a:t>
            </a:r>
            <a:endParaRPr sz="2400"/>
          </a:p>
          <a:p>
            <a:pPr>
              <a:buFont typeface="Arial" panose="020B0604020202020204"/>
              <a:buChar char="•"/>
            </a:pPr>
            <a:endParaRPr sz="2400"/>
          </a:p>
          <a:p>
            <a:pPr>
              <a:buFont typeface="Arial" panose="020B0604020202020204"/>
              <a:buChar char="•"/>
            </a:pPr>
            <a:r>
              <a:rPr sz="2400"/>
              <a:t>Supportive, nurturing, organisational roles → Associated with women</a:t>
            </a:r>
            <a:endParaRPr sz="2400"/>
          </a:p>
          <a:p>
            <a:r>
              <a:rPr sz="2400"/>
              <a:t>Even when women contribute significantly, their roles may lack:</a:t>
            </a:r>
            <a:endParaRPr sz="2400"/>
          </a:p>
          <a:p>
            <a:endParaRPr sz="2400"/>
          </a:p>
          <a:p>
            <a:pPr>
              <a:buFont typeface="Arial" panose="020B0604020202020204"/>
              <a:buChar char="•"/>
            </a:pPr>
            <a:r>
              <a:rPr sz="2400"/>
              <a:t>Formal recognition</a:t>
            </a:r>
            <a:endParaRPr sz="2400"/>
          </a:p>
          <a:p>
            <a:pPr>
              <a:buFont typeface="Arial" panose="020B0604020202020204"/>
              <a:buChar char="•"/>
            </a:pPr>
            <a:endParaRPr sz="2400"/>
          </a:p>
          <a:p>
            <a:pPr>
              <a:buFont typeface="Arial" panose="020B0604020202020204"/>
              <a:buChar char="•"/>
            </a:pPr>
            <a:r>
              <a:rPr sz="2400"/>
              <a:t>Decision-making power</a:t>
            </a:r>
            <a:endParaRPr sz="2400"/>
          </a:p>
          <a:p>
            <a:pPr>
              <a:buFont typeface="Arial" panose="020B0604020202020204"/>
              <a:buChar char="•"/>
            </a:pPr>
            <a:endParaRPr sz="2400"/>
          </a:p>
          <a:p>
            <a:pPr>
              <a:buFont typeface="Arial" panose="020B0604020202020204"/>
              <a:buChar char="•"/>
            </a:pPr>
            <a:r>
              <a:rPr sz="2400"/>
              <a:t>Remuneration</a:t>
            </a:r>
            <a:endParaRPr sz="24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68350" y="1783080"/>
            <a:ext cx="10381615" cy="4523105"/>
          </a:xfrm>
          <a:prstGeom prst="rect">
            <a:avLst/>
          </a:prstGeom>
        </p:spPr>
        <p:txBody>
          <a:bodyPr wrap="square">
            <a:spAutoFit/>
          </a:bodyPr>
          <a:p>
            <a:pPr algn="just"/>
            <a:r>
              <a:rPr sz="2400"/>
              <a:t>The gender division of labour operates across all three domains:</a:t>
            </a:r>
            <a:endParaRPr sz="2400"/>
          </a:p>
          <a:p>
            <a:pPr algn="just"/>
            <a:endParaRPr sz="2400"/>
          </a:p>
          <a:p>
            <a:pPr algn="just">
              <a:buFont typeface="Arial" panose="020B0604020202020204"/>
              <a:buChar char="•"/>
            </a:pPr>
            <a:r>
              <a:rPr sz="2400"/>
              <a:t>Productive (market work)</a:t>
            </a:r>
            <a:endParaRPr sz="2400"/>
          </a:p>
          <a:p>
            <a:pPr algn="just">
              <a:buFont typeface="Arial" panose="020B0604020202020204"/>
              <a:buChar char="•"/>
            </a:pPr>
            <a:endParaRPr sz="2400"/>
          </a:p>
          <a:p>
            <a:pPr algn="just">
              <a:buFont typeface="Arial" panose="020B0604020202020204"/>
              <a:buChar char="•"/>
            </a:pPr>
            <a:r>
              <a:rPr sz="2400"/>
              <a:t>Reproductive (household care)</a:t>
            </a:r>
            <a:endParaRPr sz="2400"/>
          </a:p>
          <a:p>
            <a:pPr algn="just">
              <a:buFont typeface="Arial" panose="020B0604020202020204"/>
              <a:buChar char="•"/>
            </a:pPr>
            <a:endParaRPr sz="2400"/>
          </a:p>
          <a:p>
            <a:pPr algn="just">
              <a:buFont typeface="Arial" panose="020B0604020202020204"/>
              <a:buChar char="•"/>
            </a:pPr>
            <a:r>
              <a:rPr sz="2400"/>
              <a:t>Community (social organisation)</a:t>
            </a:r>
            <a:endParaRPr sz="2400"/>
          </a:p>
          <a:p>
            <a:pPr algn="just"/>
            <a:r>
              <a:rPr sz="2400"/>
              <a:t>In community work:</a:t>
            </a:r>
            <a:endParaRPr sz="2400"/>
          </a:p>
          <a:p>
            <a:pPr algn="just"/>
            <a:r>
              <a:rPr sz="2400"/>
              <a:t>Men are often positioned as decision-makers.</a:t>
            </a:r>
            <a:endParaRPr sz="2400"/>
          </a:p>
          <a:p>
            <a:pPr algn="just"/>
            <a:r>
              <a:rPr sz="2400"/>
              <a:t> Women are often positioned as organisers and supporters.</a:t>
            </a:r>
            <a:endParaRPr sz="2400"/>
          </a:p>
          <a:p>
            <a:pPr algn="just"/>
            <a:r>
              <a:rPr sz="2400"/>
              <a:t>Thus, gender inequality is reproduced not only inside homes but also in public and institutional spaces</a:t>
            </a:r>
            <a:r>
              <a:rPr sz="1600"/>
              <a:t>.</a:t>
            </a:r>
            <a:endParaRPr sz="16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626870" y="2106930"/>
            <a:ext cx="8890000" cy="1322070"/>
          </a:xfrm>
          <a:prstGeom prst="rect">
            <a:avLst/>
          </a:prstGeom>
          <a:noFill/>
        </p:spPr>
        <p:txBody>
          <a:bodyPr wrap="square" rtlCol="0">
            <a:spAutoFit/>
          </a:bodyPr>
          <a:p>
            <a:r>
              <a:rPr lang="en-US" sz="4000"/>
              <a:t>Concept of the distinction between Private and Public Domain</a:t>
            </a:r>
            <a:endParaRPr lang="en-US" sz="40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57175" y="1693545"/>
            <a:ext cx="11677015" cy="3538220"/>
          </a:xfrm>
          <a:prstGeom prst="rect">
            <a:avLst/>
          </a:prstGeom>
        </p:spPr>
        <p:txBody>
          <a:bodyPr wrap="square">
            <a:spAutoFit/>
          </a:bodyPr>
          <a:p>
            <a:pPr algn="just"/>
            <a:r>
              <a:rPr lang="en-US" sz="3200"/>
              <a:t>W</a:t>
            </a:r>
            <a:r>
              <a:rPr sz="3200"/>
              <a:t>hether the gender division of labour could be the result of social conditioning — particularly the idea that women are confined to the household (private sphere) while men deal with the outside world (public sphere)</a:t>
            </a:r>
            <a:r>
              <a:rPr lang="en-US" sz="3200"/>
              <a:t>?</a:t>
            </a:r>
            <a:endParaRPr lang="en-US" sz="3200"/>
          </a:p>
          <a:p>
            <a:pPr algn="just"/>
            <a:endParaRPr sz="3200"/>
          </a:p>
          <a:p>
            <a:pPr algn="just"/>
            <a:r>
              <a:rPr sz="3200"/>
              <a:t>To answer this, we must first understand the </a:t>
            </a:r>
            <a:r>
              <a:rPr sz="3200" b="1"/>
              <a:t>private–public dichotomy.</a:t>
            </a:r>
            <a:endParaRPr sz="3200" b="1"/>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80035" y="344170"/>
            <a:ext cx="11350625" cy="5901055"/>
          </a:xfrm>
          <a:prstGeom prst="rect">
            <a:avLst/>
          </a:prstGeom>
        </p:spPr>
        <p:txBody>
          <a:bodyPr wrap="square">
            <a:spAutoFit/>
          </a:bodyPr>
          <a:p>
            <a:pPr>
              <a:spcAft>
                <a:spcPct val="60000"/>
              </a:spcAft>
            </a:pPr>
            <a:r>
              <a:rPr sz="2400" b="1"/>
              <a:t>What Is the Private–Public Dichotomy?</a:t>
            </a:r>
            <a:endParaRPr sz="2400" b="1"/>
          </a:p>
          <a:p>
            <a:r>
              <a:rPr sz="2400"/>
              <a:t>It refers to the division between:</a:t>
            </a:r>
            <a:endParaRPr sz="2400"/>
          </a:p>
          <a:p>
            <a:endParaRPr sz="2400"/>
          </a:p>
          <a:p>
            <a:pPr>
              <a:buFont typeface="Arial" panose="020B0604020202020204"/>
              <a:buChar char="•"/>
            </a:pPr>
            <a:r>
              <a:rPr sz="2400"/>
              <a:t>The private domain — the household, family, reproduction, caregiving.</a:t>
            </a:r>
            <a:endParaRPr sz="2400"/>
          </a:p>
          <a:p>
            <a:pPr>
              <a:buFont typeface="Arial" panose="020B0604020202020204"/>
              <a:buChar char="•"/>
            </a:pPr>
            <a:endParaRPr sz="2400"/>
          </a:p>
          <a:p>
            <a:pPr>
              <a:buFont typeface="Arial" panose="020B0604020202020204"/>
              <a:buChar char="•"/>
            </a:pPr>
            <a:r>
              <a:rPr sz="2400"/>
              <a:t>The public domain — work outside the home, politics, trade, governance, social institutions.</a:t>
            </a:r>
            <a:endParaRPr sz="2400"/>
          </a:p>
          <a:p>
            <a:r>
              <a:rPr sz="2400"/>
              <a:t>In many societies:</a:t>
            </a:r>
            <a:endParaRPr sz="2400"/>
          </a:p>
          <a:p>
            <a:endParaRPr sz="2400"/>
          </a:p>
          <a:p>
            <a:pPr>
              <a:buFont typeface="Arial" panose="020B0604020202020204"/>
              <a:buChar char="•"/>
            </a:pPr>
            <a:r>
              <a:rPr sz="2400"/>
              <a:t>Women are expected to remain in the private domain.</a:t>
            </a:r>
            <a:endParaRPr sz="2400"/>
          </a:p>
          <a:p>
            <a:pPr>
              <a:buFont typeface="Arial" panose="020B0604020202020204"/>
              <a:buChar char="•"/>
            </a:pPr>
            <a:endParaRPr sz="2400"/>
          </a:p>
          <a:p>
            <a:pPr>
              <a:buFont typeface="Arial" panose="020B0604020202020204"/>
              <a:buChar char="•"/>
            </a:pPr>
            <a:r>
              <a:rPr sz="2400"/>
              <a:t>Men function in the public domain.</a:t>
            </a:r>
            <a:endParaRPr sz="2400"/>
          </a:p>
          <a:p>
            <a:pPr>
              <a:buFont typeface="Arial" panose="020B0604020202020204"/>
              <a:buChar char="•"/>
            </a:pPr>
            <a:endParaRPr sz="2400"/>
          </a:p>
          <a:p>
            <a:pPr>
              <a:buFont typeface="Arial" panose="020B0604020202020204"/>
              <a:buChar char="•"/>
            </a:pPr>
            <a:r>
              <a:rPr sz="2400"/>
              <a:t>Men often control both domains — public authority and private household decisions.</a:t>
            </a:r>
            <a:endParaRPr sz="2400"/>
          </a:p>
          <a:p>
            <a:r>
              <a:rPr sz="2400"/>
              <a:t>This division is socially constructed, not natural.</a:t>
            </a:r>
            <a:endParaRPr sz="24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09600" y="507365"/>
            <a:ext cx="11184890" cy="5162550"/>
          </a:xfrm>
          <a:prstGeom prst="rect">
            <a:avLst/>
          </a:prstGeom>
        </p:spPr>
        <p:txBody>
          <a:bodyPr wrap="square">
            <a:spAutoFit/>
          </a:bodyPr>
          <a:p>
            <a:pPr>
              <a:spcAft>
                <a:spcPct val="60000"/>
              </a:spcAft>
            </a:pPr>
            <a:r>
              <a:rPr sz="2400" b="1"/>
              <a:t>2. Was This Division Always Present?</a:t>
            </a:r>
            <a:endParaRPr sz="2400" b="1"/>
          </a:p>
          <a:p>
            <a:r>
              <a:rPr sz="2400"/>
              <a:t>No.</a:t>
            </a:r>
            <a:endParaRPr sz="2400"/>
          </a:p>
          <a:p>
            <a:pPr marL="457200" indent="-457200">
              <a:buFont typeface="Arial" panose="020B0604020202020204" pitchFamily="34" charset="0"/>
              <a:buChar char="•"/>
            </a:pPr>
            <a:r>
              <a:rPr lang="en-US" altLang="en-US" sz="2400"/>
              <a:t>Before Industrialisation (Pre-18th/19th century Europe and North America)</a:t>
            </a:r>
            <a:endParaRPr lang="en-US" altLang="en-US" sz="2400"/>
          </a:p>
          <a:p>
            <a:endParaRPr lang="en-US" altLang="en-US" sz="2400"/>
          </a:p>
          <a:p>
            <a:pPr marL="457200" indent="-457200">
              <a:buFont typeface="Arial" panose="020B0604020202020204" pitchFamily="34" charset="0"/>
              <a:buChar char="•"/>
            </a:pPr>
            <a:r>
              <a:rPr lang="en-US" altLang="en-US" sz="2400"/>
              <a:t>Most production took place within or near the household.</a:t>
            </a:r>
            <a:endParaRPr lang="en-US" altLang="en-US" sz="2400"/>
          </a:p>
          <a:p>
            <a:endParaRPr lang="en-US" altLang="en-US" sz="2400"/>
          </a:p>
          <a:p>
            <a:pPr marL="457200" indent="-457200">
              <a:buFont typeface="Arial" panose="020B0604020202020204" pitchFamily="34" charset="0"/>
              <a:buChar char="•"/>
            </a:pPr>
            <a:r>
              <a:rPr lang="en-US" altLang="en-US" sz="2400"/>
              <a:t>Farms, artisan workshops, weaving, food processing — all were family-based.</a:t>
            </a:r>
            <a:endParaRPr sz="2400"/>
          </a:p>
          <a:p>
            <a:pPr>
              <a:buFont typeface="Arial" panose="020B0604020202020204"/>
              <a:buChar char="•"/>
            </a:pPr>
            <a:r>
              <a:rPr sz="2400"/>
              <a:t>The household was both:</a:t>
            </a:r>
            <a:endParaRPr sz="2400"/>
          </a:p>
          <a:p>
            <a:pPr>
              <a:buFont typeface="Arial" panose="020B0604020202020204"/>
              <a:buChar char="•"/>
            </a:pPr>
            <a:endParaRPr sz="2400"/>
          </a:p>
          <a:p>
            <a:pPr lvl="1">
              <a:buFont typeface="Arial" panose="020B0604020202020204"/>
              <a:buChar char="◦"/>
            </a:pPr>
            <a:r>
              <a:rPr sz="2400"/>
              <a:t>A site of production (economic activity)</a:t>
            </a:r>
            <a:endParaRPr sz="2400"/>
          </a:p>
          <a:p>
            <a:pPr lvl="1">
              <a:buFont typeface="Arial" panose="020B0604020202020204"/>
              <a:buChar char="◦"/>
            </a:pPr>
            <a:endParaRPr sz="2400"/>
          </a:p>
          <a:p>
            <a:pPr lvl="1">
              <a:buFont typeface="Arial" panose="020B0604020202020204"/>
              <a:buChar char="◦"/>
            </a:pPr>
            <a:r>
              <a:rPr sz="2400"/>
              <a:t>A site of reproduction (childbearing and caregiving)</a:t>
            </a:r>
            <a:endParaRPr sz="2400"/>
          </a:p>
          <a:p>
            <a:r>
              <a:rPr sz="2400"/>
              <a:t>All members — men, women, and children — participated in economic work.</a:t>
            </a:r>
            <a:endParaRPr sz="24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26415" y="391160"/>
            <a:ext cx="11104245" cy="5015865"/>
          </a:xfrm>
          <a:prstGeom prst="rect">
            <a:avLst/>
          </a:prstGeom>
        </p:spPr>
        <p:txBody>
          <a:bodyPr wrap="square">
            <a:spAutoFit/>
          </a:bodyPr>
          <a:p>
            <a:r>
              <a:rPr sz="3200"/>
              <a:t>Everyone could be considered a “breadwinner.”</a:t>
            </a:r>
            <a:endParaRPr sz="3200"/>
          </a:p>
          <a:p>
            <a:r>
              <a:rPr sz="3200"/>
              <a:t>There was:</a:t>
            </a:r>
            <a:endParaRPr sz="3200"/>
          </a:p>
          <a:p>
            <a:endParaRPr sz="3200"/>
          </a:p>
          <a:p>
            <a:pPr>
              <a:buFont typeface="Arial" panose="020B0604020202020204"/>
              <a:buChar char="•"/>
            </a:pPr>
            <a:r>
              <a:rPr sz="3200"/>
              <a:t>Cooperation</a:t>
            </a:r>
            <a:endParaRPr sz="3200"/>
          </a:p>
          <a:p>
            <a:pPr>
              <a:buFont typeface="Arial" panose="020B0604020202020204"/>
              <a:buChar char="•"/>
            </a:pPr>
            <a:endParaRPr sz="3200"/>
          </a:p>
          <a:p>
            <a:pPr>
              <a:buFont typeface="Arial" panose="020B0604020202020204"/>
              <a:buChar char="•"/>
            </a:pPr>
            <a:r>
              <a:rPr sz="3200"/>
              <a:t>Complementarity</a:t>
            </a:r>
            <a:endParaRPr sz="3200"/>
          </a:p>
          <a:p>
            <a:pPr>
              <a:buFont typeface="Arial" panose="020B0604020202020204"/>
              <a:buChar char="•"/>
            </a:pPr>
            <a:endParaRPr sz="3200"/>
          </a:p>
          <a:p>
            <a:pPr>
              <a:buFont typeface="Arial" panose="020B0604020202020204"/>
              <a:buChar char="•"/>
            </a:pPr>
            <a:r>
              <a:rPr sz="3200"/>
              <a:t>Shared responsibility</a:t>
            </a:r>
            <a:endParaRPr sz="3200"/>
          </a:p>
          <a:p>
            <a:r>
              <a:rPr sz="3200"/>
              <a:t>Thus, the strict separation between private and public was not strongly marked.</a:t>
            </a:r>
            <a:endParaRPr sz="32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14960" y="706120"/>
            <a:ext cx="11362055" cy="5162550"/>
          </a:xfrm>
          <a:prstGeom prst="rect">
            <a:avLst/>
          </a:prstGeom>
        </p:spPr>
        <p:txBody>
          <a:bodyPr wrap="square">
            <a:spAutoFit/>
          </a:bodyPr>
          <a:p>
            <a:pPr>
              <a:spcAft>
                <a:spcPct val="60000"/>
              </a:spcAft>
            </a:pPr>
            <a:r>
              <a:rPr sz="2400" b="1"/>
              <a:t>3. Value of Women’s Labour in Earlier Periods</a:t>
            </a:r>
            <a:endParaRPr sz="2400" b="1"/>
          </a:p>
          <a:p>
            <a:r>
              <a:rPr sz="2400"/>
              <a:t>Women’s:</a:t>
            </a:r>
            <a:endParaRPr sz="2400"/>
          </a:p>
          <a:p>
            <a:endParaRPr sz="2400"/>
          </a:p>
          <a:p>
            <a:pPr>
              <a:buFont typeface="Arial" panose="020B0604020202020204"/>
              <a:buChar char="•"/>
            </a:pPr>
            <a:r>
              <a:rPr sz="2400"/>
              <a:t>Skills</a:t>
            </a:r>
            <a:endParaRPr sz="2400"/>
          </a:p>
          <a:p>
            <a:pPr>
              <a:buFont typeface="Arial" panose="020B0604020202020204"/>
              <a:buChar char="•"/>
            </a:pPr>
            <a:endParaRPr sz="2400"/>
          </a:p>
          <a:p>
            <a:pPr>
              <a:buFont typeface="Arial" panose="020B0604020202020204"/>
              <a:buChar char="•"/>
            </a:pPr>
            <a:r>
              <a:rPr sz="2400"/>
              <a:t>Knowledge</a:t>
            </a:r>
            <a:endParaRPr sz="2400"/>
          </a:p>
          <a:p>
            <a:pPr>
              <a:buFont typeface="Arial" panose="020B0604020202020204"/>
              <a:buChar char="•"/>
            </a:pPr>
            <a:endParaRPr sz="2400"/>
          </a:p>
          <a:p>
            <a:pPr>
              <a:buFont typeface="Arial" panose="020B0604020202020204"/>
              <a:buChar char="•"/>
            </a:pPr>
            <a:r>
              <a:rPr sz="2400"/>
              <a:t>Productive abilities</a:t>
            </a:r>
            <a:endParaRPr sz="2400"/>
          </a:p>
          <a:p>
            <a:pPr>
              <a:buFont typeface="Arial" panose="020B0604020202020204"/>
              <a:buChar char="•"/>
            </a:pPr>
            <a:endParaRPr sz="2400"/>
          </a:p>
          <a:p>
            <a:pPr>
              <a:buFont typeface="Arial" panose="020B0604020202020204"/>
              <a:buChar char="•"/>
            </a:pPr>
            <a:r>
              <a:rPr sz="2400"/>
              <a:t>Reproductive capacity</a:t>
            </a:r>
            <a:endParaRPr sz="2400"/>
          </a:p>
          <a:p>
            <a:r>
              <a:rPr sz="2400"/>
              <a:t>Were considered indispensable for survival.</a:t>
            </a:r>
            <a:endParaRPr sz="2400"/>
          </a:p>
          <a:p>
            <a:r>
              <a:rPr sz="2400"/>
              <a:t>In many contexts, the household economy had strong </a:t>
            </a:r>
            <a:r>
              <a:rPr sz="2400" b="1"/>
              <a:t>gynecocentric (woman-centred) </a:t>
            </a:r>
            <a:r>
              <a:rPr sz="2400"/>
              <a:t>features</a:t>
            </a:r>
            <a:r>
              <a:rPr sz="1600"/>
              <a:t>.</a:t>
            </a:r>
            <a:endParaRPr sz="16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61975" y="855980"/>
            <a:ext cx="10845800" cy="5146040"/>
          </a:xfrm>
          <a:prstGeom prst="rect">
            <a:avLst/>
          </a:prstGeom>
        </p:spPr>
        <p:txBody>
          <a:bodyPr wrap="square">
            <a:spAutoFit/>
          </a:bodyPr>
          <a:p>
            <a:pPr>
              <a:spcAft>
                <a:spcPct val="60000"/>
              </a:spcAft>
            </a:pPr>
            <a:r>
              <a:rPr sz="2800" b="1"/>
              <a:t>Example:</a:t>
            </a:r>
            <a:endParaRPr sz="2800" b="1"/>
          </a:p>
          <a:p>
            <a:r>
              <a:rPr sz="2800"/>
              <a:t>In colonial America, the term “husband-woman” referred to a woman who:</a:t>
            </a:r>
            <a:endParaRPr sz="2800"/>
          </a:p>
          <a:p>
            <a:endParaRPr sz="2800"/>
          </a:p>
          <a:p>
            <a:pPr>
              <a:buFont typeface="Arial" panose="020B0604020202020204"/>
              <a:buChar char="•"/>
            </a:pPr>
            <a:r>
              <a:rPr sz="2800"/>
              <a:t>Managed household resources.</a:t>
            </a:r>
            <a:endParaRPr sz="2800"/>
          </a:p>
          <a:p>
            <a:pPr>
              <a:buFont typeface="Arial" panose="020B0604020202020204"/>
              <a:buChar char="•"/>
            </a:pPr>
            <a:endParaRPr sz="2800"/>
          </a:p>
          <a:p>
            <a:pPr>
              <a:buFont typeface="Arial" panose="020B0604020202020204"/>
              <a:buChar char="•"/>
            </a:pPr>
            <a:r>
              <a:rPr sz="2800"/>
              <a:t>Looked after finances.</a:t>
            </a:r>
            <a:endParaRPr sz="2800"/>
          </a:p>
          <a:p>
            <a:pPr>
              <a:buFont typeface="Arial" panose="020B0604020202020204"/>
              <a:buChar char="•"/>
            </a:pPr>
            <a:endParaRPr sz="2800"/>
          </a:p>
          <a:p>
            <a:pPr>
              <a:buFont typeface="Arial" panose="020B0604020202020204"/>
              <a:buChar char="•"/>
            </a:pPr>
            <a:r>
              <a:rPr sz="2800"/>
              <a:t>Controlled and administered domestic affairs.</a:t>
            </a:r>
            <a:endParaRPr sz="2800"/>
          </a:p>
          <a:p>
            <a:r>
              <a:rPr sz="2800"/>
              <a:t>This shows that women exercised authority within the household economy</a:t>
            </a:r>
            <a:r>
              <a:rPr sz="1600"/>
              <a:t>.</a:t>
            </a:r>
            <a:endParaRPr sz="16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78815" y="175895"/>
            <a:ext cx="11128375" cy="5856605"/>
          </a:xfrm>
          <a:prstGeom prst="rect">
            <a:avLst/>
          </a:prstGeom>
        </p:spPr>
        <p:txBody>
          <a:bodyPr wrap="square">
            <a:spAutoFit/>
          </a:bodyPr>
          <a:p>
            <a:pPr algn="just">
              <a:spcAft>
                <a:spcPct val="60000"/>
              </a:spcAft>
            </a:pPr>
            <a:r>
              <a:rPr sz="2000" b="1"/>
              <a:t>After Industrialisation</a:t>
            </a:r>
            <a:endParaRPr sz="2000" b="1"/>
          </a:p>
          <a:p>
            <a:pPr algn="just"/>
            <a:r>
              <a:rPr sz="2000"/>
              <a:t>Industrial capitalism shifted:</a:t>
            </a:r>
            <a:endParaRPr sz="2000"/>
          </a:p>
          <a:p>
            <a:pPr algn="just"/>
            <a:endParaRPr sz="2000"/>
          </a:p>
          <a:p>
            <a:pPr algn="just">
              <a:buFont typeface="Arial" panose="020B0604020202020204"/>
              <a:buChar char="•"/>
            </a:pPr>
            <a:r>
              <a:rPr sz="2000"/>
              <a:t>Production from home → factories.</a:t>
            </a:r>
            <a:endParaRPr sz="2000"/>
          </a:p>
          <a:p>
            <a:pPr algn="just">
              <a:buFont typeface="Arial" panose="020B0604020202020204"/>
              <a:buChar char="•"/>
            </a:pPr>
            <a:endParaRPr sz="2000"/>
          </a:p>
          <a:p>
            <a:pPr algn="just">
              <a:buFont typeface="Arial" panose="020B0604020202020204"/>
              <a:buChar char="•"/>
            </a:pPr>
            <a:r>
              <a:rPr sz="2000"/>
              <a:t>Work from family-based → wage-based.</a:t>
            </a:r>
            <a:endParaRPr sz="2000"/>
          </a:p>
          <a:p>
            <a:pPr algn="just">
              <a:buFont typeface="Arial" panose="020B0604020202020204"/>
              <a:buChar char="•"/>
            </a:pPr>
            <a:endParaRPr sz="2000"/>
          </a:p>
          <a:p>
            <a:pPr algn="just">
              <a:buFont typeface="Arial" panose="020B0604020202020204"/>
              <a:buChar char="•"/>
            </a:pPr>
            <a:r>
              <a:rPr sz="2000"/>
              <a:t>Income from household unit → individual male wage earner.</a:t>
            </a:r>
            <a:endParaRPr sz="2000"/>
          </a:p>
          <a:p>
            <a:pPr algn="just"/>
            <a:r>
              <a:rPr sz="2000"/>
              <a:t>This created:</a:t>
            </a:r>
            <a:endParaRPr sz="2000"/>
          </a:p>
          <a:p>
            <a:pPr algn="just"/>
            <a:endParaRPr sz="2000"/>
          </a:p>
          <a:p>
            <a:pPr algn="just">
              <a:buFont typeface="Arial" panose="020B0604020202020204"/>
              <a:buChar char="•"/>
            </a:pPr>
            <a:r>
              <a:rPr sz="2000"/>
              <a:t>A clearer distinction between workplace and home.</a:t>
            </a:r>
            <a:endParaRPr sz="2000"/>
          </a:p>
          <a:p>
            <a:pPr algn="just">
              <a:buFont typeface="Arial" panose="020B0604020202020204"/>
              <a:buChar char="•"/>
            </a:pPr>
            <a:endParaRPr sz="2000"/>
          </a:p>
          <a:p>
            <a:pPr algn="just">
              <a:buFont typeface="Arial" panose="020B0604020202020204"/>
              <a:buChar char="•"/>
            </a:pPr>
            <a:r>
              <a:rPr sz="2000"/>
              <a:t>A new ideology of the “male breadwinner.”</a:t>
            </a:r>
            <a:endParaRPr sz="2000"/>
          </a:p>
          <a:p>
            <a:pPr algn="just">
              <a:buFont typeface="Arial" panose="020B0604020202020204"/>
              <a:buChar char="•"/>
            </a:pPr>
            <a:endParaRPr sz="2000"/>
          </a:p>
          <a:p>
            <a:pPr algn="just">
              <a:buFont typeface="Arial" panose="020B0604020202020204"/>
              <a:buChar char="•"/>
            </a:pPr>
            <a:r>
              <a:rPr sz="2000"/>
              <a:t>The idea of the “domestic woman” (particularly in middle-class contexts).</a:t>
            </a:r>
            <a:endParaRPr sz="2000"/>
          </a:p>
          <a:p>
            <a:pPr algn="just"/>
            <a:r>
              <a:rPr sz="2000"/>
              <a:t>This is often called the “separate spheres ideology.”</a:t>
            </a:r>
            <a:endParaRPr sz="2000"/>
          </a:p>
          <a:p>
            <a:pPr algn="just"/>
            <a:r>
              <a:rPr sz="2000"/>
              <a:t>Men → Public sphere (work, politics, market)</a:t>
            </a:r>
            <a:endParaRPr sz="2000"/>
          </a:p>
          <a:p>
            <a:pPr algn="just"/>
            <a:r>
              <a:rPr sz="2000"/>
              <a:t> Women → Private sphere (home, care, morality)</a:t>
            </a:r>
            <a:endParaRPr sz="2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188845" y="190500"/>
            <a:ext cx="7825105" cy="583565"/>
          </a:xfrm>
          <a:prstGeom prst="rect">
            <a:avLst/>
          </a:prstGeom>
        </p:spPr>
        <p:txBody>
          <a:bodyPr wrap="square">
            <a:spAutoFit/>
          </a:bodyPr>
          <a:p>
            <a:r>
              <a:rPr sz="3200"/>
              <a:t>Production and Gender Division of Labour</a:t>
            </a:r>
            <a:endParaRPr sz="3200"/>
          </a:p>
        </p:txBody>
      </p:sp>
      <p:sp>
        <p:nvSpPr>
          <p:cNvPr id="5" name="Text Box 4"/>
          <p:cNvSpPr txBox="1"/>
          <p:nvPr/>
        </p:nvSpPr>
        <p:spPr>
          <a:xfrm>
            <a:off x="295275" y="963930"/>
            <a:ext cx="11176000" cy="5240655"/>
          </a:xfrm>
          <a:prstGeom prst="rect">
            <a:avLst/>
          </a:prstGeom>
        </p:spPr>
        <p:txBody>
          <a:bodyPr wrap="square">
            <a:spAutoFit/>
          </a:bodyPr>
          <a:p>
            <a:pPr>
              <a:spcAft>
                <a:spcPct val="60000"/>
              </a:spcAft>
            </a:pPr>
            <a:r>
              <a:rPr sz="2000" b="1"/>
              <a:t>What is Production?</a:t>
            </a:r>
            <a:endParaRPr sz="2000" b="1"/>
          </a:p>
          <a:p>
            <a:r>
              <a:rPr sz="2000"/>
              <a:t>Production refers to activities that create goods and services for consumption and trade.</a:t>
            </a:r>
            <a:endParaRPr sz="2000"/>
          </a:p>
          <a:p>
            <a:r>
              <a:rPr sz="2000"/>
              <a:t>This includes work done in:</a:t>
            </a:r>
            <a:endParaRPr sz="2000"/>
          </a:p>
          <a:p>
            <a:endParaRPr sz="2000"/>
          </a:p>
          <a:p>
            <a:pPr>
              <a:buFont typeface="Arial" panose="020B0604020202020204"/>
              <a:buChar char="•"/>
            </a:pPr>
            <a:r>
              <a:rPr sz="2000"/>
              <a:t>Factories</a:t>
            </a:r>
            <a:endParaRPr sz="2000"/>
          </a:p>
          <a:p>
            <a:pPr>
              <a:buFont typeface="Arial" panose="020B0604020202020204"/>
              <a:buChar char="•"/>
            </a:pPr>
            <a:endParaRPr sz="2000"/>
          </a:p>
          <a:p>
            <a:pPr>
              <a:buFont typeface="Arial" panose="020B0604020202020204"/>
              <a:buChar char="•"/>
            </a:pPr>
            <a:r>
              <a:rPr sz="2000"/>
              <a:t>Offices</a:t>
            </a:r>
            <a:endParaRPr sz="2000"/>
          </a:p>
          <a:p>
            <a:pPr>
              <a:buFont typeface="Arial" panose="020B0604020202020204"/>
              <a:buChar char="•"/>
            </a:pPr>
            <a:endParaRPr sz="2000"/>
          </a:p>
          <a:p>
            <a:pPr>
              <a:buFont typeface="Arial" panose="020B0604020202020204"/>
              <a:buChar char="•"/>
            </a:pPr>
            <a:r>
              <a:rPr sz="2000"/>
              <a:t>Farms</a:t>
            </a:r>
            <a:endParaRPr sz="2000"/>
          </a:p>
          <a:p>
            <a:pPr>
              <a:buFont typeface="Arial" panose="020B0604020202020204"/>
              <a:buChar char="•"/>
            </a:pPr>
            <a:endParaRPr sz="2000"/>
          </a:p>
          <a:p>
            <a:pPr>
              <a:buFont typeface="Arial" panose="020B0604020202020204"/>
              <a:buChar char="•"/>
            </a:pPr>
            <a:r>
              <a:rPr sz="2000"/>
              <a:t>Businesses</a:t>
            </a:r>
            <a:endParaRPr sz="2000"/>
          </a:p>
          <a:p>
            <a:pPr>
              <a:buFont typeface="Arial" panose="020B0604020202020204"/>
              <a:buChar char="•"/>
            </a:pPr>
            <a:endParaRPr sz="2000"/>
          </a:p>
          <a:p>
            <a:pPr>
              <a:buFont typeface="Arial" panose="020B0604020202020204"/>
              <a:buChar char="•"/>
            </a:pPr>
            <a:r>
              <a:rPr sz="2000"/>
              <a:t>Service sectors</a:t>
            </a:r>
            <a:endParaRPr sz="2000"/>
          </a:p>
          <a:p>
            <a:r>
              <a:rPr sz="2000"/>
              <a:t>Only these activities are generally recognised as economic work and counted in measures such as the Gross National Product (GNP) or GDP of a country.</a:t>
            </a:r>
            <a:endParaRPr sz="2000"/>
          </a:p>
          <a:p>
            <a:r>
              <a:rPr sz="2000"/>
              <a:t>Thus, production is officially treated as the backbone of the economy.</a:t>
            </a:r>
            <a:endParaRPr sz="20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80060" y="663575"/>
            <a:ext cx="11232515" cy="5015865"/>
          </a:xfrm>
          <a:prstGeom prst="rect">
            <a:avLst/>
          </a:prstGeom>
        </p:spPr>
        <p:txBody>
          <a:bodyPr wrap="square">
            <a:spAutoFit/>
          </a:bodyPr>
          <a:p>
            <a:pPr marL="285750" indent="-285750">
              <a:buFont typeface="Arial" panose="020B0604020202020204" pitchFamily="34" charset="0"/>
              <a:buChar char="•"/>
            </a:pPr>
            <a:r>
              <a:rPr sz="2000"/>
              <a:t>Earlier, production was primarily for subsistence, meaning families produced goods mainly to meet their own needs. Food, clothing, tools, and daily necessities were made within or near the household.</a:t>
            </a:r>
            <a:endParaRPr sz="2000"/>
          </a:p>
          <a:p>
            <a:pPr marL="285750" indent="-285750">
              <a:buFont typeface="Arial" panose="020B0604020202020204" pitchFamily="34" charset="0"/>
              <a:buChar char="•"/>
            </a:pPr>
            <a:endParaRPr sz="2000"/>
          </a:p>
          <a:p>
            <a:pPr marL="285750" indent="-285750">
              <a:buFont typeface="Arial" panose="020B0604020202020204" pitchFamily="34" charset="0"/>
              <a:buChar char="•"/>
            </a:pPr>
            <a:r>
              <a:rPr sz="2000"/>
              <a:t>Production was guided by survival requirements, not by market demand. A farming household grew crops mainly to feed itself. Craft production ensured household use first, not commercial sale.</a:t>
            </a:r>
            <a:endParaRPr sz="2000"/>
          </a:p>
          <a:p>
            <a:pPr marL="285750" indent="-285750">
              <a:buFont typeface="Arial" panose="020B0604020202020204" pitchFamily="34" charset="0"/>
              <a:buChar char="•"/>
            </a:pPr>
            <a:endParaRPr sz="2000"/>
          </a:p>
          <a:p>
            <a:pPr marL="285750" indent="-285750">
              <a:buFont typeface="Arial" panose="020B0604020202020204" pitchFamily="34" charset="0"/>
              <a:buChar char="•"/>
            </a:pPr>
            <a:r>
              <a:rPr sz="2000"/>
              <a:t>Nature regulated production patterns. Agricultural cycles depended on seasons, rainfall, and soil conditions rather than price fluctuations.</a:t>
            </a:r>
            <a:endParaRPr sz="2000"/>
          </a:p>
          <a:p>
            <a:pPr marL="285750" indent="-285750">
              <a:buFont typeface="Arial" panose="020B0604020202020204" pitchFamily="34" charset="0"/>
              <a:buChar char="•"/>
            </a:pPr>
            <a:endParaRPr sz="2000"/>
          </a:p>
          <a:p>
            <a:pPr marL="285750" indent="-285750">
              <a:buFont typeface="Arial" panose="020B0604020202020204" pitchFamily="34" charset="0"/>
              <a:buChar char="•"/>
            </a:pPr>
            <a:r>
              <a:rPr sz="2000"/>
              <a:t>With the advent of the market economy and industrialisation, this unity between household production and daily survival began to break.</a:t>
            </a:r>
            <a:endParaRPr sz="2000"/>
          </a:p>
          <a:p>
            <a:pPr marL="285750" indent="-285750">
              <a:buFont typeface="Arial" panose="020B0604020202020204" pitchFamily="34" charset="0"/>
              <a:buChar char="•"/>
            </a:pPr>
            <a:endParaRPr sz="2000"/>
          </a:p>
          <a:p>
            <a:pPr marL="285750" indent="-285750">
              <a:buFont typeface="Arial" panose="020B0604020202020204" pitchFamily="34" charset="0"/>
              <a:buChar char="•"/>
            </a:pPr>
            <a:r>
              <a:rPr sz="2000"/>
              <a:t>Production gradually shifted from “for use” to “for exchange.” Goods were now produced not merely to consume but to sell in markets.</a:t>
            </a:r>
            <a:endParaRPr sz="2000"/>
          </a:p>
          <a:p>
            <a:pPr marL="285750" indent="-285750">
              <a:buFont typeface="Arial" panose="020B0604020202020204" pitchFamily="34" charset="0"/>
              <a:buChar char="•"/>
            </a:pPr>
            <a:endParaRPr sz="2000"/>
          </a:p>
          <a:p>
            <a:pPr marL="285750" indent="-285750">
              <a:buFont typeface="Arial" panose="020B0604020202020204" pitchFamily="34" charset="0"/>
              <a:buChar char="•"/>
            </a:pPr>
            <a:r>
              <a:rPr sz="2000"/>
              <a:t>The aim of production increasingly became profit generation rather than subsistence maintenance.</a:t>
            </a:r>
            <a:endParaRPr sz="20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55905" y="182880"/>
            <a:ext cx="11668125" cy="6554470"/>
          </a:xfrm>
          <a:prstGeom prst="rect">
            <a:avLst/>
          </a:prstGeom>
        </p:spPr>
        <p:txBody>
          <a:bodyPr wrap="square">
            <a:spAutoFit/>
          </a:bodyPr>
          <a:p>
            <a:pPr marL="342900" indent="-342900">
              <a:buFont typeface="Arial" panose="020B0604020202020204" pitchFamily="34" charset="0"/>
              <a:buChar char="•"/>
            </a:pPr>
            <a:r>
              <a:rPr sz="2000"/>
              <a:t>Economic activity moved out of the household and into:</a:t>
            </a:r>
            <a:endParaRPr sz="2000"/>
          </a:p>
          <a:p>
            <a:pPr marL="342900" indent="-342900">
              <a:buFont typeface="Arial" panose="020B0604020202020204" pitchFamily="34" charset="0"/>
              <a:buChar char="•"/>
            </a:pPr>
            <a:endParaRPr sz="2000"/>
          </a:p>
          <a:p>
            <a:pPr marL="342900" indent="-342900">
              <a:buFont typeface="Wingdings" panose="05000000000000000000" charset="0"/>
              <a:buChar char="Ø"/>
            </a:pPr>
            <a:r>
              <a:rPr sz="2000"/>
              <a:t>Factories</a:t>
            </a:r>
            <a:endParaRPr sz="2000"/>
          </a:p>
          <a:p>
            <a:pPr marL="342900" indent="-342900">
              <a:buFont typeface="Wingdings" panose="05000000000000000000" charset="0"/>
              <a:buChar char="Ø"/>
            </a:pPr>
            <a:endParaRPr sz="2000"/>
          </a:p>
          <a:p>
            <a:pPr marL="342900" indent="-342900">
              <a:buFont typeface="Wingdings" panose="05000000000000000000" charset="0"/>
              <a:buChar char="Ø"/>
            </a:pPr>
            <a:r>
              <a:rPr sz="2000"/>
              <a:t>Commercial farms</a:t>
            </a:r>
            <a:endParaRPr sz="2000"/>
          </a:p>
          <a:p>
            <a:pPr marL="342900" indent="-342900">
              <a:buFont typeface="Wingdings" panose="05000000000000000000" charset="0"/>
              <a:buChar char="Ø"/>
            </a:pPr>
            <a:endParaRPr sz="2000"/>
          </a:p>
          <a:p>
            <a:pPr marL="342900" indent="-342900">
              <a:buFont typeface="Wingdings" panose="05000000000000000000" charset="0"/>
              <a:buChar char="Ø"/>
            </a:pPr>
            <a:r>
              <a:rPr sz="2000"/>
              <a:t>Workshops organised for mass production</a:t>
            </a:r>
            <a:endParaRPr sz="2000"/>
          </a:p>
          <a:p>
            <a:pPr marL="342900" indent="-342900">
              <a:buFont typeface="Arial" panose="020B0604020202020204"/>
              <a:buChar char="•"/>
            </a:pPr>
            <a:endParaRPr sz="2000"/>
          </a:p>
          <a:p>
            <a:pPr marL="342900" indent="-342900">
              <a:buFont typeface="Arial" panose="020B0604020202020204" pitchFamily="34" charset="0"/>
              <a:buChar char="•"/>
            </a:pPr>
            <a:r>
              <a:rPr sz="2000"/>
              <a:t>The market replaced nature as the controlling force in people’s lives. Instead of asking, “What do we need?” producers now asked, “What will sell?” or “What yields higher profit?”</a:t>
            </a:r>
            <a:endParaRPr sz="2000"/>
          </a:p>
          <a:p>
            <a:pPr marL="342900" indent="-342900">
              <a:buFont typeface="Arial" panose="020B0604020202020204" pitchFamily="34" charset="0"/>
              <a:buChar char="•"/>
            </a:pPr>
            <a:endParaRPr sz="2000"/>
          </a:p>
          <a:p>
            <a:pPr marL="342900" indent="-342900">
              <a:buFont typeface="Arial" panose="020B0604020202020204" pitchFamily="34" charset="0"/>
              <a:buChar char="•"/>
            </a:pPr>
            <a:r>
              <a:rPr sz="2000"/>
              <a:t>Farmers began growing cash crops instead of diverse food crops needed for family consumption.</a:t>
            </a:r>
            <a:endParaRPr sz="2000"/>
          </a:p>
          <a:p>
            <a:pPr marL="342900" indent="-342900">
              <a:buFont typeface="Arial" panose="020B0604020202020204" pitchFamily="34" charset="0"/>
              <a:buChar char="•"/>
            </a:pPr>
            <a:endParaRPr sz="2000"/>
          </a:p>
          <a:p>
            <a:pPr marL="342900" indent="-342900">
              <a:buFont typeface="Arial" panose="020B0604020202020204" pitchFamily="34" charset="0"/>
              <a:buChar char="•"/>
            </a:pPr>
            <a:r>
              <a:rPr sz="2000"/>
              <a:t>Industrial workers no longer produced for their own families but worked for wages in factories, producing goods for anonymous markets.</a:t>
            </a:r>
            <a:endParaRPr sz="2000"/>
          </a:p>
          <a:p>
            <a:pPr marL="342900" indent="-342900">
              <a:buFont typeface="Arial" panose="020B0604020202020204" pitchFamily="34" charset="0"/>
              <a:buChar char="•"/>
            </a:pPr>
            <a:endParaRPr sz="2000"/>
          </a:p>
          <a:p>
            <a:pPr marL="342900" indent="-342900">
              <a:buFont typeface="Arial" panose="020B0604020202020204" pitchFamily="34" charset="0"/>
              <a:buChar char="•"/>
            </a:pPr>
            <a:r>
              <a:rPr sz="2000"/>
              <a:t>The household ceased to be the primary unit of economic production and became increasingly a site of consumption.</a:t>
            </a:r>
            <a:endParaRPr sz="2000"/>
          </a:p>
          <a:p>
            <a:pPr marL="342900" indent="-342900">
              <a:buFont typeface="Arial" panose="020B0604020202020204" pitchFamily="34" charset="0"/>
              <a:buChar char="•"/>
            </a:pPr>
            <a:endParaRPr sz="2000"/>
          </a:p>
          <a:p>
            <a:pPr marL="342900" indent="-342900">
              <a:buFont typeface="Arial" panose="020B0604020202020204" pitchFamily="34" charset="0"/>
              <a:buChar char="•"/>
            </a:pPr>
            <a:r>
              <a:rPr sz="2000"/>
              <a:t>This transformation created the figure of the “economic man”, whose primary identity was linked to wage labour and market participation.</a:t>
            </a:r>
            <a:endParaRPr sz="200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37870" y="2092325"/>
            <a:ext cx="10704195" cy="3853180"/>
          </a:xfrm>
          <a:prstGeom prst="rect">
            <a:avLst/>
          </a:prstGeom>
        </p:spPr>
        <p:txBody>
          <a:bodyPr wrap="square">
            <a:spAutoFit/>
          </a:bodyPr>
          <a:p>
            <a:pPr algn="just">
              <a:spcAft>
                <a:spcPct val="60000"/>
              </a:spcAft>
            </a:pPr>
            <a:r>
              <a:rPr sz="2800" b="1"/>
              <a:t>Core Structural Shift</a:t>
            </a:r>
            <a:endParaRPr sz="2800" b="1"/>
          </a:p>
          <a:p>
            <a:pPr algn="just"/>
            <a:r>
              <a:rPr sz="2800"/>
              <a:t>Subsistence economy → Production for need → Household-centred → Nature-regulated</a:t>
            </a:r>
            <a:endParaRPr sz="2800"/>
          </a:p>
          <a:p>
            <a:pPr algn="just"/>
            <a:r>
              <a:rPr sz="2800"/>
              <a:t>Market economy → Production for profit → Factory-centred → Market-regulated</a:t>
            </a:r>
            <a:endParaRPr sz="2800"/>
          </a:p>
          <a:p>
            <a:pPr algn="just"/>
            <a:r>
              <a:rPr sz="2800"/>
              <a:t>This shift fundamentally altered social relations, including gender roles, because economic authority became linked to participation in the public, wage-based, market-driven sphere.</a:t>
            </a:r>
            <a:endParaRPr sz="280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984250" y="3260725"/>
            <a:ext cx="10434955" cy="1445260"/>
          </a:xfrm>
          <a:prstGeom prst="rect">
            <a:avLst/>
          </a:prstGeom>
        </p:spPr>
        <p:txBody>
          <a:bodyPr wrap="square">
            <a:spAutoFit/>
          </a:bodyPr>
          <a:p>
            <a:r>
              <a:rPr sz="4400"/>
              <a:t>Consequences of the Public–Private Separation</a:t>
            </a:r>
            <a:endParaRPr sz="440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37845" y="316865"/>
            <a:ext cx="11115675" cy="5901055"/>
          </a:xfrm>
          <a:prstGeom prst="rect">
            <a:avLst/>
          </a:prstGeom>
        </p:spPr>
        <p:txBody>
          <a:bodyPr wrap="square">
            <a:spAutoFit/>
          </a:bodyPr>
          <a:p>
            <a:pPr>
              <a:spcAft>
                <a:spcPct val="60000"/>
              </a:spcAft>
            </a:pPr>
            <a:r>
              <a:rPr sz="2400" b="1"/>
              <a:t>. New Opportunities for Men</a:t>
            </a:r>
            <a:endParaRPr sz="2400" b="1"/>
          </a:p>
          <a:p>
            <a:pPr>
              <a:buFont typeface="Arial" panose="020B0604020202020204"/>
              <a:buChar char="•"/>
            </a:pPr>
            <a:r>
              <a:rPr sz="2400"/>
              <a:t>The distinction between the “public” and the “private” spheres opened up new horizons for men.</a:t>
            </a:r>
            <a:endParaRPr sz="2400"/>
          </a:p>
          <a:p>
            <a:pPr>
              <a:buFont typeface="Arial" panose="020B0604020202020204"/>
              <a:buChar char="•"/>
            </a:pPr>
            <a:endParaRPr sz="2400"/>
          </a:p>
          <a:p>
            <a:pPr>
              <a:buFont typeface="Arial" panose="020B0604020202020204"/>
              <a:buChar char="•"/>
            </a:pPr>
            <a:r>
              <a:rPr sz="2400"/>
              <a:t>Men gained access to:</a:t>
            </a:r>
            <a:endParaRPr sz="2400"/>
          </a:p>
          <a:p>
            <a:pPr>
              <a:buFont typeface="Arial" panose="020B0604020202020204"/>
              <a:buChar char="•"/>
            </a:pPr>
            <a:endParaRPr sz="2400"/>
          </a:p>
          <a:p>
            <a:pPr lvl="1">
              <a:buFont typeface="Arial" panose="020B0604020202020204"/>
              <a:buChar char="◦"/>
            </a:pPr>
            <a:r>
              <a:rPr sz="2400"/>
              <a:t>Market-based work</a:t>
            </a:r>
            <a:endParaRPr sz="2400"/>
          </a:p>
          <a:p>
            <a:pPr lvl="1">
              <a:buFont typeface="Arial" panose="020B0604020202020204"/>
              <a:buChar char="◦"/>
            </a:pPr>
            <a:endParaRPr sz="2400"/>
          </a:p>
          <a:p>
            <a:pPr lvl="1">
              <a:buFont typeface="Arial" panose="020B0604020202020204"/>
              <a:buChar char="◦"/>
            </a:pPr>
            <a:r>
              <a:rPr sz="2400"/>
              <a:t>Political participation</a:t>
            </a:r>
            <a:endParaRPr sz="2400"/>
          </a:p>
          <a:p>
            <a:pPr lvl="1">
              <a:buFont typeface="Arial" panose="020B0604020202020204"/>
              <a:buChar char="◦"/>
            </a:pPr>
            <a:endParaRPr sz="2400"/>
          </a:p>
          <a:p>
            <a:pPr lvl="1">
              <a:buFont typeface="Arial" panose="020B0604020202020204"/>
              <a:buChar char="◦"/>
            </a:pPr>
            <a:r>
              <a:rPr sz="2400"/>
              <a:t>Education and skill development</a:t>
            </a:r>
            <a:endParaRPr sz="2400"/>
          </a:p>
          <a:p>
            <a:pPr lvl="1">
              <a:buFont typeface="Arial" panose="020B0604020202020204"/>
              <a:buChar char="◦"/>
            </a:pPr>
            <a:endParaRPr sz="2400"/>
          </a:p>
          <a:p>
            <a:pPr lvl="1">
              <a:buFont typeface="Arial" panose="020B0604020202020204"/>
              <a:buChar char="◦"/>
            </a:pPr>
            <a:r>
              <a:rPr sz="2400"/>
              <a:t>Economic mobility</a:t>
            </a:r>
            <a:endParaRPr sz="2400"/>
          </a:p>
          <a:p>
            <a:pPr lvl="1">
              <a:buFont typeface="Arial" panose="020B0604020202020204"/>
              <a:buChar char="◦"/>
            </a:pPr>
            <a:endParaRPr sz="2400"/>
          </a:p>
          <a:p>
            <a:pPr>
              <a:buFont typeface="Arial" panose="020B0604020202020204"/>
              <a:buChar char="•"/>
            </a:pPr>
            <a:r>
              <a:rPr sz="2400"/>
              <a:t>The public sphere became the space of visibility, authority, and recognition.</a:t>
            </a:r>
            <a:endParaRPr sz="24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85445" y="781050"/>
            <a:ext cx="10881360" cy="5901055"/>
          </a:xfrm>
          <a:prstGeom prst="rect">
            <a:avLst/>
          </a:prstGeom>
        </p:spPr>
        <p:txBody>
          <a:bodyPr wrap="square">
            <a:spAutoFit/>
          </a:bodyPr>
          <a:p>
            <a:pPr>
              <a:spcAft>
                <a:spcPct val="60000"/>
              </a:spcAft>
            </a:pPr>
            <a:r>
              <a:rPr sz="2400" b="1"/>
              <a:t> Limitation of Women’s Place and Functions</a:t>
            </a:r>
            <a:endParaRPr sz="2400" b="1"/>
          </a:p>
          <a:p>
            <a:pPr>
              <a:buFont typeface="Arial" panose="020B0604020202020204"/>
              <a:buChar char="•"/>
            </a:pPr>
            <a:r>
              <a:rPr sz="2400"/>
              <a:t>While men moved into the expanding public sphere, women remained confined to the private domain.</a:t>
            </a:r>
            <a:endParaRPr sz="2400"/>
          </a:p>
          <a:p>
            <a:pPr>
              <a:buFont typeface="Arial" panose="020B0604020202020204"/>
              <a:buChar char="•"/>
            </a:pPr>
            <a:endParaRPr sz="2400"/>
          </a:p>
          <a:p>
            <a:pPr>
              <a:buFont typeface="Arial" panose="020B0604020202020204"/>
              <a:buChar char="•"/>
            </a:pPr>
            <a:r>
              <a:rPr sz="2400"/>
              <a:t>Women’s activities became restricted to:</a:t>
            </a:r>
            <a:endParaRPr sz="2400"/>
          </a:p>
          <a:p>
            <a:pPr>
              <a:buFont typeface="Arial" panose="020B0604020202020204"/>
              <a:buChar char="•"/>
            </a:pPr>
            <a:endParaRPr sz="2400"/>
          </a:p>
          <a:p>
            <a:pPr lvl="1">
              <a:buFont typeface="Arial" panose="020B0604020202020204"/>
              <a:buChar char="◦"/>
            </a:pPr>
            <a:r>
              <a:rPr sz="2400"/>
              <a:t>Household management</a:t>
            </a:r>
            <a:endParaRPr sz="2400"/>
          </a:p>
          <a:p>
            <a:pPr lvl="1">
              <a:buFont typeface="Arial" panose="020B0604020202020204"/>
              <a:buChar char="◦"/>
            </a:pPr>
            <a:endParaRPr sz="2400"/>
          </a:p>
          <a:p>
            <a:pPr lvl="1">
              <a:buFont typeface="Arial" panose="020B0604020202020204"/>
              <a:buChar char="◦"/>
            </a:pPr>
            <a:r>
              <a:rPr sz="2400"/>
              <a:t>Care work</a:t>
            </a:r>
            <a:endParaRPr sz="2400"/>
          </a:p>
          <a:p>
            <a:pPr lvl="1">
              <a:buFont typeface="Arial" panose="020B0604020202020204"/>
              <a:buChar char="◦"/>
            </a:pPr>
            <a:endParaRPr sz="2400"/>
          </a:p>
          <a:p>
            <a:pPr lvl="1">
              <a:buFont typeface="Arial" panose="020B0604020202020204"/>
              <a:buChar char="◦"/>
            </a:pPr>
            <a:r>
              <a:rPr sz="2400"/>
              <a:t>Domestic responsibilities</a:t>
            </a:r>
            <a:endParaRPr sz="2400"/>
          </a:p>
          <a:p>
            <a:pPr lvl="1">
              <a:buFont typeface="Arial" panose="020B0604020202020204"/>
              <a:buChar char="◦"/>
            </a:pPr>
            <a:endParaRPr sz="2400"/>
          </a:p>
          <a:p>
            <a:pPr>
              <a:buFont typeface="Arial" panose="020B0604020202020204"/>
              <a:buChar char="•"/>
            </a:pPr>
            <a:r>
              <a:rPr sz="2400"/>
              <a:t>Their sphere of action narrowed rather than expanded.</a:t>
            </a:r>
            <a:endParaRPr sz="2400"/>
          </a:p>
          <a:p>
            <a:pPr>
              <a:buFont typeface="Arial" panose="020B0604020202020204"/>
              <a:buChar char="•"/>
            </a:pPr>
            <a:endParaRPr sz="2400"/>
          </a:p>
          <a:p>
            <a:pPr>
              <a:buFont typeface="Arial" panose="020B0604020202020204"/>
              <a:buChar char="•"/>
            </a:pPr>
            <a:r>
              <a:rPr sz="2400"/>
              <a:t>In this sense, the earlier gynecocentric (woman-centred) order came to an end.</a:t>
            </a:r>
            <a:endParaRPr sz="240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68020" y="1073785"/>
            <a:ext cx="10962640" cy="4792980"/>
          </a:xfrm>
          <a:prstGeom prst="rect">
            <a:avLst/>
          </a:prstGeom>
        </p:spPr>
        <p:txBody>
          <a:bodyPr wrap="square">
            <a:spAutoFit/>
          </a:bodyPr>
          <a:p>
            <a:pPr>
              <a:spcAft>
                <a:spcPct val="60000"/>
              </a:spcAft>
            </a:pPr>
            <a:r>
              <a:rPr sz="2400" b="1"/>
              <a:t>Seclusion and Isolation of Women</a:t>
            </a:r>
            <a:endParaRPr sz="2400" b="1"/>
          </a:p>
          <a:p>
            <a:pPr>
              <a:buFont typeface="Arial" panose="020B0604020202020204"/>
              <a:buChar char="•"/>
            </a:pPr>
            <a:r>
              <a:rPr sz="2400"/>
              <a:t>The separation of spheres led to the relative isolation of women.</a:t>
            </a:r>
            <a:endParaRPr sz="2400"/>
          </a:p>
          <a:p>
            <a:pPr>
              <a:buFont typeface="Arial" panose="020B0604020202020204"/>
              <a:buChar char="•"/>
            </a:pPr>
            <a:endParaRPr sz="2400"/>
          </a:p>
          <a:p>
            <a:pPr>
              <a:buFont typeface="Arial" panose="020B0604020202020204"/>
              <a:buChar char="•"/>
            </a:pPr>
            <a:r>
              <a:rPr sz="2400"/>
              <a:t>Women became:</a:t>
            </a:r>
            <a:endParaRPr sz="2400"/>
          </a:p>
          <a:p>
            <a:pPr>
              <a:buFont typeface="Arial" panose="020B0604020202020204"/>
              <a:buChar char="•"/>
            </a:pPr>
            <a:endParaRPr sz="2400"/>
          </a:p>
          <a:p>
            <a:pPr lvl="1">
              <a:buFont typeface="Arial" panose="020B0604020202020204"/>
              <a:buChar char="◦"/>
            </a:pPr>
            <a:r>
              <a:rPr sz="2400"/>
              <a:t>Separated from broader society.</a:t>
            </a:r>
            <a:endParaRPr sz="2400"/>
          </a:p>
          <a:p>
            <a:pPr lvl="1">
              <a:buFont typeface="Arial" panose="020B0604020202020204"/>
              <a:buChar char="◦"/>
            </a:pPr>
            <a:endParaRPr sz="2400"/>
          </a:p>
          <a:p>
            <a:pPr lvl="1">
              <a:buFont typeface="Arial" panose="020B0604020202020204"/>
              <a:buChar char="◦"/>
            </a:pPr>
            <a:r>
              <a:rPr sz="2400"/>
              <a:t>Excluded from public interaction.</a:t>
            </a:r>
            <a:endParaRPr sz="2400"/>
          </a:p>
          <a:p>
            <a:pPr lvl="1">
              <a:buFont typeface="Arial" panose="020B0604020202020204"/>
              <a:buChar char="◦"/>
            </a:pPr>
            <a:endParaRPr sz="2400"/>
          </a:p>
          <a:p>
            <a:pPr lvl="1">
              <a:buFont typeface="Arial" panose="020B0604020202020204"/>
              <a:buChar char="◦"/>
            </a:pPr>
            <a:r>
              <a:rPr sz="2400"/>
              <a:t>Cut off from collective networks of both men and other women.</a:t>
            </a:r>
            <a:endParaRPr sz="2400"/>
          </a:p>
          <a:p>
            <a:pPr lvl="1">
              <a:buFont typeface="Arial" panose="020B0604020202020204"/>
              <a:buChar char="◦"/>
            </a:pPr>
            <a:endParaRPr sz="2400"/>
          </a:p>
          <a:p>
            <a:pPr>
              <a:buFont typeface="Arial" panose="020B0604020202020204"/>
              <a:buChar char="•"/>
            </a:pPr>
            <a:r>
              <a:rPr sz="2400"/>
              <a:t>The household became a space of confinement rather than shared production.</a:t>
            </a:r>
            <a:endParaRPr sz="240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971675" y="2353310"/>
            <a:ext cx="10363200" cy="1772920"/>
          </a:xfrm>
          <a:prstGeom prst="rect">
            <a:avLst/>
          </a:prstGeom>
        </p:spPr>
        <p:txBody>
          <a:bodyPr wrap="square">
            <a:spAutoFit/>
          </a:bodyPr>
          <a:p>
            <a:pPr>
              <a:spcAft>
                <a:spcPct val="60000"/>
              </a:spcAft>
            </a:pPr>
            <a:r>
              <a:rPr sz="4000" b="1"/>
              <a:t>Did This Sharpen Inequality?</a:t>
            </a:r>
            <a:endParaRPr sz="4000" b="1"/>
          </a:p>
          <a:p>
            <a:pPr>
              <a:spcAft>
                <a:spcPct val="60000"/>
              </a:spcAft>
            </a:pPr>
            <a:r>
              <a:rPr sz="4000" b="1"/>
              <a:t>Yes, It Did.</a:t>
            </a:r>
            <a:endParaRPr sz="4000" b="1"/>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61365" y="860425"/>
            <a:ext cx="10657840" cy="4154170"/>
          </a:xfrm>
          <a:prstGeom prst="rect">
            <a:avLst/>
          </a:prstGeom>
        </p:spPr>
        <p:txBody>
          <a:bodyPr wrap="square">
            <a:spAutoFit/>
          </a:bodyPr>
          <a:p>
            <a:pPr marL="342900" indent="-342900">
              <a:buFont typeface="Wingdings" panose="05000000000000000000" charset="0"/>
              <a:buChar char="q"/>
            </a:pPr>
            <a:r>
              <a:rPr sz="2400"/>
              <a:t>With the separation of public and private, a hierarchy developed between them.</a:t>
            </a:r>
            <a:endParaRPr sz="2400"/>
          </a:p>
          <a:p>
            <a:pPr marL="342900" indent="-342900">
              <a:buFont typeface="Wingdings" panose="05000000000000000000" charset="0"/>
              <a:buChar char="q"/>
            </a:pPr>
            <a:endParaRPr sz="2400"/>
          </a:p>
          <a:p>
            <a:pPr marL="342900" indent="-342900">
              <a:buFont typeface="Wingdings" panose="05000000000000000000" charset="0"/>
              <a:buChar char="q"/>
            </a:pPr>
            <a:r>
              <a:rPr sz="2400"/>
              <a:t>The public sphere became superior.</a:t>
            </a:r>
            <a:endParaRPr sz="2400"/>
          </a:p>
          <a:p>
            <a:endParaRPr sz="2400"/>
          </a:p>
          <a:p>
            <a:r>
              <a:rPr sz="2400" b="1"/>
              <a:t>The private sphere lost:</a:t>
            </a:r>
            <a:endParaRPr sz="2400" b="1"/>
          </a:p>
          <a:p>
            <a:endParaRPr sz="2400"/>
          </a:p>
          <a:p>
            <a:pPr>
              <a:buFont typeface="Arial" panose="020B0604020202020204"/>
              <a:buChar char="•"/>
            </a:pPr>
            <a:r>
              <a:rPr sz="2400"/>
              <a:t>Economic significance</a:t>
            </a:r>
            <a:endParaRPr sz="2400"/>
          </a:p>
          <a:p>
            <a:pPr>
              <a:buFont typeface="Arial" panose="020B0604020202020204"/>
              <a:buChar char="•"/>
            </a:pPr>
            <a:endParaRPr sz="2400"/>
          </a:p>
          <a:p>
            <a:pPr>
              <a:buFont typeface="Arial" panose="020B0604020202020204"/>
              <a:buChar char="•"/>
            </a:pPr>
            <a:r>
              <a:rPr sz="2400"/>
              <a:t>Political importance</a:t>
            </a:r>
            <a:endParaRPr sz="2400"/>
          </a:p>
          <a:p>
            <a:pPr>
              <a:buFont typeface="Arial" panose="020B0604020202020204"/>
              <a:buChar char="•"/>
            </a:pPr>
            <a:endParaRPr sz="2400"/>
          </a:p>
          <a:p>
            <a:pPr>
              <a:buFont typeface="Arial" panose="020B0604020202020204"/>
              <a:buChar char="•"/>
            </a:pPr>
            <a:r>
              <a:rPr sz="2400"/>
              <a:t>Historical value</a:t>
            </a:r>
            <a:endParaRPr sz="240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21640" y="950595"/>
            <a:ext cx="11372850" cy="5162550"/>
          </a:xfrm>
          <a:prstGeom prst="rect">
            <a:avLst/>
          </a:prstGeom>
        </p:spPr>
        <p:txBody>
          <a:bodyPr wrap="square">
            <a:spAutoFit/>
          </a:bodyPr>
          <a:p>
            <a:pPr>
              <a:spcAft>
                <a:spcPct val="60000"/>
              </a:spcAft>
            </a:pPr>
            <a:r>
              <a:rPr sz="2400" b="1"/>
              <a:t>Redefinition of “Work”</a:t>
            </a:r>
            <a:endParaRPr sz="2400" b="1"/>
          </a:p>
          <a:p>
            <a:pPr>
              <a:buFont typeface="Arial" panose="020B0604020202020204"/>
              <a:buChar char="•"/>
            </a:pPr>
            <a:r>
              <a:rPr sz="2400"/>
              <a:t>Activities that entered the market were recognised as “work.”</a:t>
            </a:r>
            <a:endParaRPr sz="2400"/>
          </a:p>
          <a:p>
            <a:pPr>
              <a:buFont typeface="Arial" panose="020B0604020202020204"/>
              <a:buChar char="•"/>
            </a:pPr>
            <a:endParaRPr sz="2400"/>
          </a:p>
          <a:p>
            <a:pPr>
              <a:buFont typeface="Arial" panose="020B0604020202020204"/>
              <a:buChar char="•"/>
            </a:pPr>
            <a:r>
              <a:rPr sz="2400"/>
              <a:t>Activities that remained outside the market were not considered economic.</a:t>
            </a:r>
            <a:endParaRPr sz="2400"/>
          </a:p>
          <a:p>
            <a:pPr>
              <a:buFont typeface="Arial" panose="020B0604020202020204"/>
              <a:buChar char="•"/>
            </a:pPr>
            <a:endParaRPr sz="2400"/>
          </a:p>
          <a:p>
            <a:pPr>
              <a:buFont typeface="Arial" panose="020B0604020202020204"/>
              <a:buChar char="•"/>
            </a:pPr>
            <a:r>
              <a:rPr sz="2400"/>
              <a:t>Those who did not operate in the market were seen as lacking economic worth.</a:t>
            </a:r>
            <a:endParaRPr sz="2400"/>
          </a:p>
          <a:p>
            <a:r>
              <a:rPr sz="2400"/>
              <a:t>Since women largely remained in the domestic sphere:</a:t>
            </a:r>
            <a:endParaRPr sz="2400"/>
          </a:p>
          <a:p>
            <a:endParaRPr sz="2400"/>
          </a:p>
          <a:p>
            <a:pPr>
              <a:buFont typeface="Arial" panose="020B0604020202020204"/>
              <a:buChar char="•"/>
            </a:pPr>
            <a:r>
              <a:rPr sz="2400"/>
              <a:t>Their work was devalued.</a:t>
            </a:r>
            <a:endParaRPr sz="2400"/>
          </a:p>
          <a:p>
            <a:pPr>
              <a:buFont typeface="Arial" panose="020B0604020202020204"/>
              <a:buChar char="•"/>
            </a:pPr>
            <a:endParaRPr sz="2400"/>
          </a:p>
          <a:p>
            <a:pPr>
              <a:buFont typeface="Arial" panose="020B0604020202020204"/>
              <a:buChar char="•"/>
            </a:pPr>
            <a:r>
              <a:rPr sz="2400"/>
              <a:t>Their economic contribution became invisible.</a:t>
            </a:r>
            <a:endParaRPr sz="2400"/>
          </a:p>
          <a:p>
            <a:pPr>
              <a:buFont typeface="Arial" panose="020B0604020202020204"/>
              <a:buChar char="•"/>
            </a:pPr>
            <a:endParaRPr sz="2400"/>
          </a:p>
          <a:p>
            <a:pPr>
              <a:buFont typeface="Arial" panose="020B0604020202020204"/>
              <a:buChar char="•"/>
            </a:pPr>
            <a:r>
              <a:rPr sz="2400"/>
              <a:t>Their social status declined.</a:t>
            </a:r>
            <a:endParaRPr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51155" y="269240"/>
            <a:ext cx="11489690" cy="6753225"/>
          </a:xfrm>
          <a:prstGeom prst="rect">
            <a:avLst/>
          </a:prstGeom>
        </p:spPr>
        <p:txBody>
          <a:bodyPr wrap="square">
            <a:spAutoFit/>
          </a:bodyPr>
          <a:p>
            <a:pPr>
              <a:spcAft>
                <a:spcPct val="60000"/>
              </a:spcAft>
            </a:pPr>
            <a:r>
              <a:rPr sz="2800" b="1"/>
              <a:t>2. Gender Inequality Within Production</a:t>
            </a:r>
            <a:endParaRPr sz="2800" b="1"/>
          </a:p>
          <a:p>
            <a:r>
              <a:rPr sz="2800"/>
              <a:t>Although both men and women participate in productive activities, the gender division of labour persists even within the formal economy.</a:t>
            </a:r>
            <a:endParaRPr sz="2800"/>
          </a:p>
          <a:p>
            <a:pPr>
              <a:spcAft>
                <a:spcPct val="60000"/>
              </a:spcAft>
            </a:pPr>
            <a:r>
              <a:rPr sz="2800" b="1"/>
              <a:t>A. Skill and Wage Hierarchy</a:t>
            </a:r>
            <a:endParaRPr sz="2800" b="1"/>
          </a:p>
          <a:p>
            <a:pPr>
              <a:buFont typeface="Arial" panose="020B0604020202020204"/>
              <a:buChar char="•"/>
            </a:pPr>
            <a:r>
              <a:rPr sz="2800"/>
              <a:t>Men are often concentrated in jobs that are:</a:t>
            </a:r>
            <a:endParaRPr sz="2800"/>
          </a:p>
          <a:p>
            <a:pPr lvl="1">
              <a:buFont typeface="Arial" panose="020B0604020202020204"/>
              <a:buChar char="◦"/>
            </a:pPr>
            <a:r>
              <a:rPr sz="2800"/>
              <a:t>Considered more skilled</a:t>
            </a:r>
            <a:endParaRPr sz="2800"/>
          </a:p>
          <a:p>
            <a:pPr lvl="1">
              <a:buFont typeface="Arial" panose="020B0604020202020204"/>
              <a:buChar char="◦"/>
            </a:pPr>
            <a:r>
              <a:rPr sz="2800"/>
              <a:t>Better pai</a:t>
            </a:r>
            <a:r>
              <a:rPr lang="en-US" sz="2800"/>
              <a:t>d</a:t>
            </a:r>
            <a:endParaRPr lang="en-US" sz="2800"/>
          </a:p>
          <a:p>
            <a:pPr lvl="1">
              <a:buFont typeface="Arial" panose="020B0604020202020204"/>
              <a:buChar char="◦"/>
            </a:pPr>
            <a:r>
              <a:rPr sz="2800"/>
              <a:t>More prestigious</a:t>
            </a:r>
            <a:endParaRPr sz="2800"/>
          </a:p>
          <a:p>
            <a:pPr lvl="1">
              <a:buFont typeface="Arial" panose="020B0604020202020204"/>
              <a:buChar char="◦"/>
            </a:pPr>
            <a:endParaRPr sz="2800"/>
          </a:p>
          <a:p>
            <a:pPr>
              <a:buFont typeface="Arial" panose="020B0604020202020204"/>
              <a:buChar char="•"/>
            </a:pPr>
            <a:r>
              <a:rPr sz="2800"/>
              <a:t>Women are often concentrated in:</a:t>
            </a:r>
            <a:endParaRPr sz="2800"/>
          </a:p>
          <a:p>
            <a:pPr lvl="1">
              <a:buFont typeface="Arial" panose="020B0604020202020204"/>
              <a:buChar char="◦"/>
            </a:pPr>
            <a:r>
              <a:rPr sz="2800"/>
              <a:t>Lower-paid sectors</a:t>
            </a:r>
            <a:endParaRPr sz="2800"/>
          </a:p>
          <a:p>
            <a:pPr lvl="1">
              <a:buFont typeface="Arial" panose="020B0604020202020204"/>
              <a:buChar char="◦"/>
            </a:pPr>
            <a:r>
              <a:rPr sz="2800"/>
              <a:t>Informal or temporary employment</a:t>
            </a:r>
            <a:endParaRPr sz="2800"/>
          </a:p>
          <a:p>
            <a:pPr lvl="1">
              <a:buFont typeface="Arial" panose="020B0604020202020204"/>
              <a:buChar char="◦"/>
            </a:pPr>
            <a:r>
              <a:rPr sz="2800"/>
              <a:t>Occupations considered “extensions” of domestic work</a:t>
            </a:r>
            <a:endParaRPr sz="2800"/>
          </a:p>
          <a:p>
            <a:pPr>
              <a:spcAft>
                <a:spcPct val="60000"/>
              </a:spcAft>
            </a:pPr>
            <a:endParaRPr sz="28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961390" y="2092325"/>
            <a:ext cx="10105390" cy="3853180"/>
          </a:xfrm>
          <a:prstGeom prst="rect">
            <a:avLst/>
          </a:prstGeom>
        </p:spPr>
        <p:txBody>
          <a:bodyPr wrap="square">
            <a:spAutoFit/>
          </a:bodyPr>
          <a:p>
            <a:pPr algn="just">
              <a:spcAft>
                <a:spcPct val="60000"/>
              </a:spcAft>
            </a:pPr>
            <a:r>
              <a:rPr sz="2800" b="1"/>
              <a:t>Core Structural Outcome</a:t>
            </a:r>
            <a:endParaRPr sz="2800" b="1"/>
          </a:p>
          <a:p>
            <a:pPr algn="just"/>
            <a:r>
              <a:rPr sz="2800"/>
              <a:t>Public sphere → Economically valued → Male-dominated</a:t>
            </a:r>
            <a:endParaRPr sz="2800"/>
          </a:p>
          <a:p>
            <a:pPr algn="just"/>
            <a:r>
              <a:rPr sz="2800"/>
              <a:t> Private sphere → Economically devalued → Female-dominated</a:t>
            </a:r>
            <a:endParaRPr sz="2800"/>
          </a:p>
          <a:p>
            <a:pPr algn="just"/>
            <a:endParaRPr sz="2800"/>
          </a:p>
          <a:p>
            <a:pPr algn="just"/>
            <a:r>
              <a:rPr sz="2800" b="1"/>
              <a:t>As the private sphere lost recognition, women lost centrality, visibility, and power, while men’s authority expanded.</a:t>
            </a:r>
            <a:endParaRPr sz="2800" b="1"/>
          </a:p>
          <a:p>
            <a:pPr algn="just"/>
            <a:r>
              <a:rPr sz="2800" b="1"/>
              <a:t>This is how the public–private separation deepened gender inequality.</a:t>
            </a:r>
            <a:endParaRPr sz="2800" b="1"/>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68020" y="1698625"/>
            <a:ext cx="10891520" cy="3736975"/>
          </a:xfrm>
          <a:prstGeom prst="rect">
            <a:avLst/>
          </a:prstGeom>
        </p:spPr>
        <p:txBody>
          <a:bodyPr wrap="square">
            <a:spAutoFit/>
          </a:bodyPr>
          <a:p>
            <a:pPr algn="just">
              <a:spcAft>
                <a:spcPct val="60000"/>
              </a:spcAft>
            </a:pPr>
            <a:r>
              <a:rPr sz="2800" b="1"/>
              <a:t>Divergence of Values Between the Private and Public Spheres</a:t>
            </a:r>
            <a:endParaRPr sz="2800" b="1"/>
          </a:p>
          <a:p>
            <a:pPr algn="just">
              <a:spcAft>
                <a:spcPct val="60000"/>
              </a:spcAft>
            </a:pPr>
            <a:r>
              <a:rPr sz="2800" b="1"/>
              <a:t>1. Sharp Division of Basic Values</a:t>
            </a:r>
            <a:endParaRPr sz="2800" b="1"/>
          </a:p>
          <a:p>
            <a:pPr algn="just">
              <a:buFont typeface="Arial" panose="020B0604020202020204"/>
              <a:buChar char="•"/>
            </a:pPr>
            <a:r>
              <a:rPr sz="2800"/>
              <a:t>The domestic (private) and public spheres are not merely separate in space; they are governed by different — almost opposing — value systems.</a:t>
            </a:r>
            <a:endParaRPr sz="2800"/>
          </a:p>
          <a:p>
            <a:pPr algn="just">
              <a:buFont typeface="Arial" panose="020B0604020202020204"/>
              <a:buChar char="•"/>
            </a:pPr>
            <a:endParaRPr sz="2800"/>
          </a:p>
          <a:p>
            <a:pPr algn="just">
              <a:buFont typeface="Arial" panose="020B0604020202020204"/>
              <a:buChar char="•"/>
            </a:pPr>
            <a:r>
              <a:rPr sz="2800"/>
              <a:t>The divide is moral and cultural, not just economic.</a:t>
            </a:r>
            <a:endParaRPr sz="280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14350" y="456565"/>
            <a:ext cx="11163300" cy="6007735"/>
          </a:xfrm>
          <a:prstGeom prst="rect">
            <a:avLst/>
          </a:prstGeom>
        </p:spPr>
        <p:txBody>
          <a:bodyPr wrap="square">
            <a:spAutoFit/>
          </a:bodyPr>
          <a:p>
            <a:pPr>
              <a:spcAft>
                <a:spcPct val="60000"/>
              </a:spcAft>
            </a:pPr>
            <a:r>
              <a:rPr sz="2800" b="1"/>
              <a:t>2. Values of the Private Sphere</a:t>
            </a:r>
            <a:endParaRPr sz="2800" b="1"/>
          </a:p>
          <a:p>
            <a:r>
              <a:rPr sz="2800"/>
              <a:t>The private sphere (home and family) values:</a:t>
            </a:r>
            <a:endParaRPr sz="2800"/>
          </a:p>
          <a:p>
            <a:endParaRPr sz="2800"/>
          </a:p>
          <a:p>
            <a:pPr>
              <a:buFont typeface="Arial" panose="020B0604020202020204"/>
              <a:buChar char="•"/>
            </a:pPr>
            <a:r>
              <a:rPr sz="2800"/>
              <a:t>Love</a:t>
            </a:r>
            <a:endParaRPr sz="2800"/>
          </a:p>
          <a:p>
            <a:pPr>
              <a:buFont typeface="Arial" panose="020B0604020202020204"/>
              <a:buChar char="•"/>
            </a:pPr>
            <a:endParaRPr sz="2800"/>
          </a:p>
          <a:p>
            <a:pPr>
              <a:buFont typeface="Arial" panose="020B0604020202020204"/>
              <a:buChar char="•"/>
            </a:pPr>
            <a:r>
              <a:rPr sz="2800"/>
              <a:t>Caring</a:t>
            </a:r>
            <a:endParaRPr sz="2800"/>
          </a:p>
          <a:p>
            <a:pPr>
              <a:buFont typeface="Arial" panose="020B0604020202020204"/>
              <a:buChar char="•"/>
            </a:pPr>
            <a:endParaRPr sz="2800"/>
          </a:p>
          <a:p>
            <a:pPr>
              <a:buFont typeface="Arial" panose="020B0604020202020204"/>
              <a:buChar char="•"/>
            </a:pPr>
            <a:r>
              <a:rPr sz="2800"/>
              <a:t>Selflessness</a:t>
            </a:r>
            <a:endParaRPr sz="2800"/>
          </a:p>
          <a:p>
            <a:pPr>
              <a:buFont typeface="Arial" panose="020B0604020202020204"/>
              <a:buChar char="•"/>
            </a:pPr>
            <a:endParaRPr sz="2800"/>
          </a:p>
          <a:p>
            <a:pPr>
              <a:buFont typeface="Arial" panose="020B0604020202020204"/>
              <a:buChar char="•"/>
            </a:pPr>
            <a:r>
              <a:rPr sz="2800"/>
              <a:t>Understanding</a:t>
            </a:r>
            <a:endParaRPr sz="2800"/>
          </a:p>
          <a:p>
            <a:pPr>
              <a:buFont typeface="Arial" panose="020B0604020202020204"/>
              <a:buChar char="•"/>
            </a:pPr>
            <a:endParaRPr sz="2800"/>
          </a:p>
          <a:p>
            <a:pPr>
              <a:buFont typeface="Arial" panose="020B0604020202020204"/>
              <a:buChar char="•"/>
            </a:pPr>
            <a:r>
              <a:rPr sz="2800"/>
              <a:t>Emotional support</a:t>
            </a:r>
            <a:endParaRPr sz="2800"/>
          </a:p>
          <a:p>
            <a:r>
              <a:rPr sz="2800"/>
              <a:t>It is constructed as a moral refuge — a space of affection and sacrifice.</a:t>
            </a:r>
            <a:endParaRPr sz="280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27025" y="860425"/>
            <a:ext cx="11221085" cy="3969385"/>
          </a:xfrm>
          <a:prstGeom prst="rect">
            <a:avLst/>
          </a:prstGeom>
        </p:spPr>
        <p:txBody>
          <a:bodyPr wrap="square">
            <a:spAutoFit/>
          </a:bodyPr>
          <a:p>
            <a:r>
              <a:rPr sz="2800" b="1"/>
              <a:t>Women are expected to:</a:t>
            </a:r>
            <a:endParaRPr sz="2800" b="1"/>
          </a:p>
          <a:p>
            <a:endParaRPr sz="2800"/>
          </a:p>
          <a:p>
            <a:pPr>
              <a:buFont typeface="Arial" panose="020B0604020202020204"/>
              <a:buChar char="•"/>
            </a:pPr>
            <a:r>
              <a:rPr sz="2800"/>
              <a:t>Sustain these values.</a:t>
            </a:r>
            <a:endParaRPr sz="2800"/>
          </a:p>
          <a:p>
            <a:pPr>
              <a:buFont typeface="Arial" panose="020B0604020202020204"/>
              <a:buChar char="•"/>
            </a:pPr>
            <a:endParaRPr sz="2800"/>
          </a:p>
          <a:p>
            <a:pPr>
              <a:buFont typeface="Arial" panose="020B0604020202020204"/>
              <a:buChar char="•"/>
            </a:pPr>
            <a:r>
              <a:rPr sz="2800"/>
              <a:t>Maintain harmony.</a:t>
            </a:r>
            <a:endParaRPr sz="2800"/>
          </a:p>
          <a:p>
            <a:pPr>
              <a:buFont typeface="Arial" panose="020B0604020202020204"/>
              <a:buChar char="•"/>
            </a:pPr>
            <a:endParaRPr sz="2800"/>
          </a:p>
          <a:p>
            <a:pPr>
              <a:buFont typeface="Arial" panose="020B0604020202020204"/>
              <a:buChar char="•"/>
            </a:pPr>
            <a:r>
              <a:rPr sz="2800"/>
              <a:t>Provide emotional stability.</a:t>
            </a:r>
            <a:endParaRPr sz="2800"/>
          </a:p>
          <a:p>
            <a:pPr>
              <a:buFont typeface="Arial" panose="020B0604020202020204"/>
              <a:buChar char="•"/>
            </a:pPr>
            <a:endParaRPr sz="2800"/>
          </a:p>
          <a:p>
            <a:pPr>
              <a:buFont typeface="Arial" panose="020B0604020202020204"/>
              <a:buChar char="•"/>
            </a:pPr>
            <a:r>
              <a:rPr sz="2800"/>
              <a:t>Create a haven for men returning from the competitive marketplace.</a:t>
            </a:r>
            <a:endParaRPr sz="280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14350" y="315595"/>
            <a:ext cx="11574145" cy="5576570"/>
          </a:xfrm>
          <a:prstGeom prst="rect">
            <a:avLst/>
          </a:prstGeom>
        </p:spPr>
        <p:txBody>
          <a:bodyPr wrap="square">
            <a:spAutoFit/>
          </a:bodyPr>
          <a:p>
            <a:pPr>
              <a:spcAft>
                <a:spcPct val="60000"/>
              </a:spcAft>
            </a:pPr>
            <a:r>
              <a:rPr sz="2800" b="1"/>
              <a:t>3. Values of the Public Sphere</a:t>
            </a:r>
            <a:endParaRPr sz="2800" b="1"/>
          </a:p>
          <a:p>
            <a:r>
              <a:rPr sz="2800"/>
              <a:t>The public sphere (market, economy, politics) values:</a:t>
            </a:r>
            <a:endParaRPr sz="2800"/>
          </a:p>
          <a:p>
            <a:endParaRPr sz="2800"/>
          </a:p>
          <a:p>
            <a:pPr>
              <a:buFont typeface="Arial" panose="020B0604020202020204"/>
              <a:buChar char="•"/>
            </a:pPr>
            <a:r>
              <a:rPr sz="2800"/>
              <a:t>Competition</a:t>
            </a:r>
            <a:endParaRPr sz="2800"/>
          </a:p>
          <a:p>
            <a:pPr>
              <a:buFont typeface="Arial" panose="020B0604020202020204"/>
              <a:buChar char="•"/>
            </a:pPr>
            <a:endParaRPr sz="2800"/>
          </a:p>
          <a:p>
            <a:pPr>
              <a:buFont typeface="Arial" panose="020B0604020202020204"/>
              <a:buChar char="•"/>
            </a:pPr>
            <a:r>
              <a:rPr sz="2800"/>
              <a:t>Ambition</a:t>
            </a:r>
            <a:endParaRPr sz="2800"/>
          </a:p>
          <a:p>
            <a:pPr>
              <a:buFont typeface="Arial" panose="020B0604020202020204"/>
              <a:buChar char="•"/>
            </a:pPr>
            <a:endParaRPr sz="2800"/>
          </a:p>
          <a:p>
            <a:pPr>
              <a:buFont typeface="Arial" panose="020B0604020202020204"/>
              <a:buChar char="•"/>
            </a:pPr>
            <a:r>
              <a:rPr sz="2800"/>
              <a:t>Aggression</a:t>
            </a:r>
            <a:endParaRPr sz="2800"/>
          </a:p>
          <a:p>
            <a:pPr>
              <a:buFont typeface="Arial" panose="020B0604020202020204"/>
              <a:buChar char="•"/>
            </a:pPr>
            <a:endParaRPr sz="2800"/>
          </a:p>
          <a:p>
            <a:pPr>
              <a:buFont typeface="Arial" panose="020B0604020202020204"/>
              <a:buChar char="•"/>
            </a:pPr>
            <a:r>
              <a:rPr sz="2800"/>
              <a:t>Individualism</a:t>
            </a:r>
            <a:endParaRPr sz="2800"/>
          </a:p>
          <a:p>
            <a:pPr>
              <a:buFont typeface="Arial" panose="020B0604020202020204"/>
              <a:buChar char="•"/>
            </a:pPr>
            <a:endParaRPr sz="2800"/>
          </a:p>
          <a:p>
            <a:pPr>
              <a:buFont typeface="Arial" panose="020B0604020202020204"/>
              <a:buChar char="•"/>
            </a:pPr>
            <a:r>
              <a:rPr sz="2800"/>
              <a:t>Profit-seeking</a:t>
            </a:r>
            <a:endParaRPr sz="280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820420" y="560070"/>
            <a:ext cx="10986135" cy="2676525"/>
          </a:xfrm>
          <a:prstGeom prst="rect">
            <a:avLst/>
          </a:prstGeom>
        </p:spPr>
        <p:txBody>
          <a:bodyPr wrap="square">
            <a:spAutoFit/>
          </a:bodyPr>
          <a:p>
            <a:r>
              <a:rPr sz="2400" b="1"/>
              <a:t>Success in this sphere requires:</a:t>
            </a:r>
            <a:endParaRPr sz="2400" b="1"/>
          </a:p>
          <a:p>
            <a:endParaRPr sz="2400"/>
          </a:p>
          <a:p>
            <a:pPr>
              <a:buFont typeface="Arial" panose="020B0604020202020204"/>
              <a:buChar char="•"/>
            </a:pPr>
            <a:r>
              <a:rPr sz="2400"/>
              <a:t>Strategic self-interest.</a:t>
            </a:r>
            <a:endParaRPr sz="2400"/>
          </a:p>
          <a:p>
            <a:pPr>
              <a:buFont typeface="Arial" panose="020B0604020202020204"/>
              <a:buChar char="•"/>
            </a:pPr>
            <a:endParaRPr sz="2400"/>
          </a:p>
          <a:p>
            <a:pPr>
              <a:buFont typeface="Arial" panose="020B0604020202020204"/>
              <a:buChar char="•"/>
            </a:pPr>
            <a:r>
              <a:rPr sz="2400"/>
              <a:t>Rivalry.</a:t>
            </a:r>
            <a:endParaRPr sz="2400"/>
          </a:p>
          <a:p>
            <a:pPr>
              <a:buFont typeface="Arial" panose="020B0604020202020204"/>
              <a:buChar char="•"/>
            </a:pPr>
            <a:endParaRPr sz="2400"/>
          </a:p>
          <a:p>
            <a:pPr>
              <a:buFont typeface="Arial" panose="020B0604020202020204"/>
              <a:buChar char="•"/>
            </a:pPr>
            <a:r>
              <a:rPr sz="2400"/>
              <a:t>Market calculation rather than emotional attachment.</a:t>
            </a:r>
            <a:endParaRPr sz="240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97535" y="508635"/>
            <a:ext cx="10962005" cy="5375910"/>
          </a:xfrm>
          <a:prstGeom prst="rect">
            <a:avLst/>
          </a:prstGeom>
        </p:spPr>
        <p:txBody>
          <a:bodyPr wrap="square">
            <a:spAutoFit/>
          </a:bodyPr>
          <a:p>
            <a:pPr>
              <a:spcAft>
                <a:spcPct val="60000"/>
              </a:spcAft>
            </a:pPr>
            <a:r>
              <a:rPr sz="3200" b="1"/>
              <a:t>4. Moral Rupture Between Old and New Orders</a:t>
            </a:r>
            <a:endParaRPr sz="3200" b="1"/>
          </a:p>
          <a:p>
            <a:r>
              <a:rPr sz="3200"/>
              <a:t>Earlier (in religious and pre-market moral systems):</a:t>
            </a:r>
            <a:endParaRPr sz="3200"/>
          </a:p>
          <a:p>
            <a:endParaRPr sz="3200"/>
          </a:p>
          <a:p>
            <a:pPr>
              <a:buFont typeface="Arial" panose="020B0604020202020204"/>
              <a:buChar char="•"/>
            </a:pPr>
            <a:r>
              <a:rPr sz="3200"/>
              <a:t>Altruism and selflessness were exalted.</a:t>
            </a:r>
            <a:endParaRPr sz="3200"/>
          </a:p>
          <a:p>
            <a:pPr>
              <a:buFont typeface="Arial" panose="020B0604020202020204"/>
              <a:buChar char="•"/>
            </a:pPr>
            <a:endParaRPr sz="3200"/>
          </a:p>
          <a:p>
            <a:pPr>
              <a:buFont typeface="Arial" panose="020B0604020202020204"/>
              <a:buChar char="•"/>
            </a:pPr>
            <a:r>
              <a:rPr sz="3200"/>
              <a:t>Greed and covetousness were morally condemned.</a:t>
            </a:r>
            <a:endParaRPr sz="3200"/>
          </a:p>
          <a:p>
            <a:pPr>
              <a:buFont typeface="Arial" panose="020B0604020202020204"/>
              <a:buChar char="•"/>
            </a:pPr>
            <a:endParaRPr sz="3200"/>
          </a:p>
          <a:p>
            <a:pPr>
              <a:buFont typeface="Arial" panose="020B0604020202020204"/>
              <a:buChar char="•"/>
            </a:pPr>
            <a:r>
              <a:rPr sz="3200"/>
              <a:t>Commerce was sometimes viewed with suspicion.</a:t>
            </a:r>
            <a:endParaRPr sz="3200"/>
          </a:p>
          <a:p>
            <a:pPr>
              <a:buFont typeface="Arial" panose="020B0604020202020204"/>
              <a:buChar char="•"/>
            </a:pPr>
            <a:endParaRPr sz="3200"/>
          </a:p>
          <a:p>
            <a:pPr>
              <a:buFont typeface="Arial" panose="020B0604020202020204"/>
              <a:buChar char="•"/>
            </a:pPr>
            <a:r>
              <a:rPr sz="3200"/>
              <a:t>Lending money at interest was criticised as usury.</a:t>
            </a:r>
            <a:endParaRPr sz="320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62585" y="513715"/>
            <a:ext cx="11292205" cy="3969385"/>
          </a:xfrm>
          <a:prstGeom prst="rect">
            <a:avLst/>
          </a:prstGeom>
        </p:spPr>
        <p:txBody>
          <a:bodyPr wrap="square">
            <a:spAutoFit/>
          </a:bodyPr>
          <a:p>
            <a:r>
              <a:rPr sz="3600"/>
              <a:t>In the new market order:</a:t>
            </a:r>
            <a:endParaRPr sz="3600"/>
          </a:p>
          <a:p>
            <a:endParaRPr sz="3600"/>
          </a:p>
          <a:p>
            <a:pPr>
              <a:buFont typeface="Arial" panose="020B0604020202020204"/>
              <a:buChar char="•"/>
            </a:pPr>
            <a:r>
              <a:rPr sz="3600"/>
              <a:t>Profit becomes the central organising principle.</a:t>
            </a:r>
            <a:endParaRPr sz="3600"/>
          </a:p>
          <a:p>
            <a:pPr>
              <a:buFont typeface="Arial" panose="020B0604020202020204"/>
              <a:buChar char="•"/>
            </a:pPr>
            <a:endParaRPr sz="3600"/>
          </a:p>
          <a:p>
            <a:pPr>
              <a:buFont typeface="Arial" panose="020B0604020202020204"/>
              <a:buChar char="•"/>
            </a:pPr>
            <a:r>
              <a:rPr sz="3600"/>
              <a:t>Moral categories are sidelined.</a:t>
            </a:r>
            <a:endParaRPr sz="3600"/>
          </a:p>
          <a:p>
            <a:pPr>
              <a:buFont typeface="Arial" panose="020B0604020202020204"/>
              <a:buChar char="•"/>
            </a:pPr>
            <a:endParaRPr sz="3600"/>
          </a:p>
          <a:p>
            <a:pPr>
              <a:buFont typeface="Arial" panose="020B0604020202020204"/>
              <a:buChar char="•"/>
            </a:pPr>
            <a:r>
              <a:rPr sz="3600"/>
              <a:t>Economic success overrides ethical considerations.</a:t>
            </a:r>
            <a:endParaRPr sz="360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74015" y="478155"/>
            <a:ext cx="10986770" cy="5146040"/>
          </a:xfrm>
          <a:prstGeom prst="rect">
            <a:avLst/>
          </a:prstGeom>
        </p:spPr>
        <p:txBody>
          <a:bodyPr wrap="square">
            <a:spAutoFit/>
          </a:bodyPr>
          <a:p>
            <a:pPr algn="just">
              <a:spcAft>
                <a:spcPct val="60000"/>
              </a:spcAft>
            </a:pPr>
            <a:r>
              <a:rPr sz="2800" b="1"/>
              <a:t>Core Insight</a:t>
            </a:r>
            <a:endParaRPr sz="2800" b="1"/>
          </a:p>
          <a:p>
            <a:pPr algn="just"/>
            <a:r>
              <a:rPr sz="2800"/>
              <a:t>The separation between public and private is not simply organisational; it represents:</a:t>
            </a:r>
            <a:endParaRPr sz="2800"/>
          </a:p>
          <a:p>
            <a:pPr algn="just"/>
            <a:endParaRPr sz="2800"/>
          </a:p>
          <a:p>
            <a:pPr algn="just">
              <a:buFont typeface="Arial" panose="020B0604020202020204"/>
              <a:buChar char="•"/>
            </a:pPr>
            <a:r>
              <a:rPr sz="2800"/>
              <a:t>A clash of value systems.</a:t>
            </a:r>
            <a:endParaRPr sz="2800"/>
          </a:p>
          <a:p>
            <a:pPr algn="just">
              <a:buFont typeface="Arial" panose="020B0604020202020204"/>
              <a:buChar char="•"/>
            </a:pPr>
            <a:endParaRPr sz="2800"/>
          </a:p>
          <a:p>
            <a:pPr algn="just">
              <a:buFont typeface="Arial" panose="020B0604020202020204"/>
              <a:buChar char="•"/>
            </a:pPr>
            <a:r>
              <a:rPr sz="2800"/>
              <a:t>A redefinition of morality under market capitalism.</a:t>
            </a:r>
            <a:endParaRPr sz="2800"/>
          </a:p>
          <a:p>
            <a:pPr algn="just">
              <a:buFont typeface="Arial" panose="020B0604020202020204"/>
              <a:buChar char="•"/>
            </a:pPr>
            <a:endParaRPr sz="2800"/>
          </a:p>
          <a:p>
            <a:pPr algn="just">
              <a:buFont typeface="Arial" panose="020B0604020202020204"/>
              <a:buChar char="•"/>
            </a:pPr>
            <a:r>
              <a:rPr sz="2800"/>
              <a:t>A gendered allocation of emotional versus economic labour.</a:t>
            </a:r>
            <a:endParaRPr sz="2800"/>
          </a:p>
          <a:p>
            <a:pPr algn="just"/>
            <a:r>
              <a:rPr sz="2800"/>
              <a:t>Thus, the division of spheres reshapes both economic structures and moral expectations in society</a:t>
            </a:r>
            <a:r>
              <a:rPr sz="1600"/>
              <a:t>.</a:t>
            </a:r>
            <a:endParaRPr sz="160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59435" y="2334895"/>
            <a:ext cx="11291570" cy="953135"/>
          </a:xfrm>
          <a:prstGeom prst="rect">
            <a:avLst/>
          </a:prstGeom>
          <a:noFill/>
        </p:spPr>
        <p:txBody>
          <a:bodyPr wrap="square" rtlCol="0" anchor="t">
            <a:spAutoFit/>
          </a:bodyPr>
          <a:p>
            <a:pPr>
              <a:spcAft>
                <a:spcPct val="60000"/>
              </a:spcAft>
            </a:pPr>
            <a:r>
              <a:rPr sz="2800" b="1">
                <a:sym typeface="+mn-ea"/>
              </a:rPr>
              <a:t>Does the Private–Public Separation Conceal Household Inequality</a:t>
            </a:r>
            <a:r>
              <a:rPr lang="en-US" sz="2800" b="1">
                <a:sym typeface="+mn-ea"/>
              </a:rPr>
              <a:t>, Violence and Discrimination: </a:t>
            </a:r>
            <a:r>
              <a:rPr lang="en-US" altLang="en-US" sz="2800" b="1">
                <a:sym typeface="+mn-ea"/>
              </a:rPr>
              <a:t>Problematic of the Private–Public Distinction</a:t>
            </a:r>
            <a:endParaRPr lang="en-US" altLang="en-US" sz="2800" b="1">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64795" y="28575"/>
            <a:ext cx="11787505" cy="6696710"/>
          </a:xfrm>
          <a:prstGeom prst="rect">
            <a:avLst/>
          </a:prstGeom>
        </p:spPr>
        <p:txBody>
          <a:bodyPr wrap="square">
            <a:spAutoFit/>
          </a:bodyPr>
          <a:p>
            <a:pPr>
              <a:spcAft>
                <a:spcPct val="60000"/>
              </a:spcAft>
            </a:pPr>
            <a:r>
              <a:rPr sz="2000" b="1"/>
              <a:t>3. Extension of Domestic Work</a:t>
            </a:r>
            <a:endParaRPr sz="2000" b="1"/>
          </a:p>
          <a:p>
            <a:r>
              <a:rPr sz="2000"/>
              <a:t>Many women’s productive activities are treated as an extension of their domestic roles.</a:t>
            </a:r>
            <a:endParaRPr sz="2000"/>
          </a:p>
          <a:p>
            <a:pPr>
              <a:spcAft>
                <a:spcPct val="60000"/>
              </a:spcAft>
            </a:pPr>
            <a:r>
              <a:rPr sz="2000" b="1"/>
              <a:t>Example in Agriculture</a:t>
            </a:r>
            <a:r>
              <a:rPr lang="en-US" sz="2000" b="1"/>
              <a:t>:</a:t>
            </a:r>
            <a:endParaRPr sz="2000" b="1"/>
          </a:p>
          <a:p>
            <a:pPr>
              <a:buFont typeface="Arial" panose="020B0604020202020204"/>
              <a:buChar char="•"/>
            </a:pPr>
            <a:r>
              <a:rPr sz="2000"/>
              <a:t>Women may:</a:t>
            </a:r>
            <a:endParaRPr sz="2000"/>
          </a:p>
          <a:p>
            <a:pPr>
              <a:buFont typeface="Arial" panose="020B0604020202020204"/>
              <a:buChar char="•"/>
            </a:pPr>
            <a:endParaRPr sz="2000"/>
          </a:p>
          <a:p>
            <a:pPr lvl="1">
              <a:buFont typeface="Arial" panose="020B0604020202020204"/>
              <a:buChar char="◦"/>
            </a:pPr>
            <a:r>
              <a:rPr sz="2000"/>
              <a:t>Sow seeds</a:t>
            </a:r>
            <a:endParaRPr sz="2000"/>
          </a:p>
          <a:p>
            <a:pPr lvl="1">
              <a:buFont typeface="Arial" panose="020B0604020202020204"/>
              <a:buChar char="◦"/>
            </a:pPr>
            <a:endParaRPr sz="2000"/>
          </a:p>
          <a:p>
            <a:pPr lvl="1">
              <a:buFont typeface="Arial" panose="020B0604020202020204"/>
              <a:buChar char="◦"/>
            </a:pPr>
            <a:r>
              <a:rPr sz="2000"/>
              <a:t>Transplant crops</a:t>
            </a:r>
            <a:endParaRPr sz="2000"/>
          </a:p>
          <a:p>
            <a:pPr lvl="1">
              <a:buFont typeface="Arial" panose="020B0604020202020204"/>
              <a:buChar char="◦"/>
            </a:pPr>
            <a:endParaRPr sz="2000"/>
          </a:p>
          <a:p>
            <a:pPr lvl="1">
              <a:buFont typeface="Arial" panose="020B0604020202020204"/>
              <a:buChar char="◦"/>
            </a:pPr>
            <a:r>
              <a:rPr sz="2000"/>
              <a:t>Harvest produce</a:t>
            </a:r>
            <a:endParaRPr sz="2000"/>
          </a:p>
          <a:p>
            <a:pPr lvl="1">
              <a:buFont typeface="Arial" panose="020B0604020202020204"/>
              <a:buChar char="◦"/>
            </a:pPr>
            <a:endParaRPr sz="2000"/>
          </a:p>
          <a:p>
            <a:pPr lvl="1">
              <a:buFont typeface="Arial" panose="020B0604020202020204"/>
              <a:buChar char="◦"/>
            </a:pPr>
            <a:r>
              <a:rPr sz="2000"/>
              <a:t>Care for livestock</a:t>
            </a:r>
            <a:endParaRPr sz="2000"/>
          </a:p>
          <a:p>
            <a:r>
              <a:rPr sz="2000"/>
              <a:t>Yet this work is often:</a:t>
            </a:r>
            <a:endParaRPr sz="2000"/>
          </a:p>
          <a:p>
            <a:endParaRPr sz="2000"/>
          </a:p>
          <a:p>
            <a:pPr>
              <a:buFont typeface="Arial" panose="020B0604020202020204"/>
              <a:buChar char="•"/>
            </a:pPr>
            <a:r>
              <a:rPr sz="2000"/>
              <a:t>Not formally recorded</a:t>
            </a:r>
            <a:endParaRPr sz="2000"/>
          </a:p>
          <a:p>
            <a:pPr>
              <a:buFont typeface="Arial" panose="020B0604020202020204"/>
              <a:buChar char="•"/>
            </a:pPr>
            <a:endParaRPr sz="2000"/>
          </a:p>
          <a:p>
            <a:pPr>
              <a:buFont typeface="Arial" panose="020B0604020202020204"/>
              <a:buChar char="•"/>
            </a:pPr>
            <a:r>
              <a:rPr sz="2000"/>
              <a:t>Considered “helping” rather than working</a:t>
            </a:r>
            <a:endParaRPr sz="2000"/>
          </a:p>
          <a:p>
            <a:pPr>
              <a:buFont typeface="Arial" panose="020B0604020202020204"/>
              <a:buChar char="•"/>
            </a:pPr>
            <a:endParaRPr sz="2000"/>
          </a:p>
          <a:p>
            <a:pPr>
              <a:buFont typeface="Arial" panose="020B0604020202020204"/>
              <a:buChar char="•"/>
            </a:pPr>
            <a:r>
              <a:rPr sz="2000"/>
              <a:t>Excluded from economic accounting</a:t>
            </a:r>
            <a:endParaRPr sz="2000"/>
          </a:p>
          <a:p>
            <a:r>
              <a:rPr sz="2000"/>
              <a:t>Because it resembles household responsibility, it is undervalued.</a:t>
            </a:r>
            <a:endParaRPr sz="200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ext Box 4"/>
          <p:cNvSpPr txBox="1"/>
          <p:nvPr/>
        </p:nvSpPr>
        <p:spPr>
          <a:xfrm>
            <a:off x="267970" y="131445"/>
            <a:ext cx="11150600" cy="6369685"/>
          </a:xfrm>
          <a:prstGeom prst="rect">
            <a:avLst/>
          </a:prstGeom>
        </p:spPr>
        <p:txBody>
          <a:bodyPr wrap="square">
            <a:spAutoFit/>
          </a:bodyPr>
          <a:p>
            <a:pPr marL="342900" indent="-342900" algn="just">
              <a:buFont typeface="Wingdings" panose="05000000000000000000" charset="0"/>
              <a:buChar char="q"/>
            </a:pPr>
            <a:r>
              <a:rPr sz="2400" b="1"/>
              <a:t>The idea that the State should not interfere in the “private” realm protects the household from scrutiny.</a:t>
            </a:r>
            <a:r>
              <a:rPr sz="2400"/>
              <a:t> Many political thinkers have argued that family life is a personal matter and should remain free from government regulation. When the home is treated as a sacred, inviolable space, what happens inside it becomes shielded from legal and social accountability.</a:t>
            </a:r>
            <a:endParaRPr sz="2400"/>
          </a:p>
          <a:p>
            <a:pPr marL="342900" indent="-342900" algn="just">
              <a:buFont typeface="Wingdings" panose="05000000000000000000" charset="0"/>
              <a:buChar char="q"/>
            </a:pPr>
            <a:endParaRPr sz="2400"/>
          </a:p>
          <a:p>
            <a:pPr marL="342900" indent="-342900" algn="just">
              <a:buFont typeface="Wingdings" panose="05000000000000000000" charset="0"/>
              <a:buChar char="q"/>
            </a:pPr>
            <a:r>
              <a:rPr lang="en-US" altLang="en-US" sz="2400" b="1"/>
              <a:t>This privacy can conceal serious inequalities and violence. </a:t>
            </a:r>
            <a:r>
              <a:rPr lang="en-US" altLang="en-US" sz="2400"/>
              <a:t>When domestic life is beyond public scrutiny, practices such as wife-beating, marital rape, sexual abuse of girls, mental torture, and systematic deprivation can continue unchecked. For a long time, such acts were dismissed as “family matters” rather than crimes.</a:t>
            </a:r>
            <a:endParaRPr lang="en-US" altLang="en-US" sz="2400"/>
          </a:p>
          <a:p>
            <a:pPr marL="342900" indent="-342900" algn="just">
              <a:buFont typeface="Wingdings" panose="05000000000000000000" charset="0"/>
              <a:buChar char="q"/>
            </a:pPr>
            <a:r>
              <a:rPr sz="2400" b="1">
                <a:sym typeface="+mn-ea"/>
              </a:rPr>
              <a:t>When the family is treated as a “private matter,” injustice inside it may go unpunished</a:t>
            </a:r>
            <a:r>
              <a:rPr sz="2400">
                <a:sym typeface="+mn-ea"/>
              </a:rPr>
              <a:t>.</a:t>
            </a:r>
            <a:endParaRPr sz="2400"/>
          </a:p>
          <a:p>
            <a:pPr indent="0" algn="just">
              <a:buFont typeface="Wingdings" panose="05000000000000000000" charset="0"/>
              <a:buNone/>
            </a:pPr>
            <a:r>
              <a:rPr sz="2400">
                <a:sym typeface="+mn-ea"/>
              </a:rPr>
              <a:t> In the case of Phulmonee, a 10–11-year-old girl who was raped by her husband during British India and later died from injuries, the court did not hold the husband fully guilty because marriage was considered a private domain. The judge claimed the law could not interfere inside the household. This shows how the idea of privacy protected male authority instead of protecting the girl child.</a:t>
            </a:r>
            <a:endParaRPr lang="en-US" altLang="en-US" sz="240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ext Box 4"/>
          <p:cNvSpPr txBox="1"/>
          <p:nvPr/>
        </p:nvSpPr>
        <p:spPr>
          <a:xfrm>
            <a:off x="555625" y="347345"/>
            <a:ext cx="10840085" cy="6000750"/>
          </a:xfrm>
          <a:prstGeom prst="rect">
            <a:avLst/>
          </a:prstGeom>
        </p:spPr>
        <p:txBody>
          <a:bodyPr wrap="square">
            <a:spAutoFit/>
          </a:bodyPr>
          <a:p>
            <a:pPr algn="just"/>
            <a:r>
              <a:rPr sz="2400" b="1"/>
              <a:t>The idea of privacy was used to resist reform in child marriage.</a:t>
            </a:r>
            <a:endParaRPr sz="2400" b="1"/>
          </a:p>
          <a:p>
            <a:pPr algn="just"/>
            <a:r>
              <a:rPr sz="2400"/>
              <a:t> When social reformers demanded raising the age of marriage, many nationalists argued that the British government had no right to interfere in “Indian family customs.” So the concept of private family life was used to defend male control rather than protect young girls.</a:t>
            </a:r>
            <a:endParaRPr sz="2400"/>
          </a:p>
          <a:p>
            <a:pPr algn="just"/>
            <a:endParaRPr sz="2400"/>
          </a:p>
          <a:p>
            <a:pPr algn="just"/>
            <a:r>
              <a:rPr lang="en-US" altLang="en-US" sz="2400" b="1"/>
              <a:t>What happens in the private sphere affects public life.</a:t>
            </a:r>
            <a:endParaRPr lang="en-US" altLang="en-US" sz="2400" b="1"/>
          </a:p>
          <a:p>
            <a:pPr algn="just"/>
            <a:r>
              <a:rPr lang="en-US" altLang="en-US" sz="2400"/>
              <a:t>A woman facing domestic violence may suffer depression or trauma and withdraw from work. For example, many survivors of domestic abuse leave their jobs due to stress or fear, affecting their economic independence. So something “private” directly affects economic productivity and public participation.</a:t>
            </a:r>
            <a:endParaRPr lang="en-US" altLang="en-US" sz="2400"/>
          </a:p>
          <a:p>
            <a:pPr algn="just"/>
            <a:endParaRPr lang="en-US" altLang="en-US" sz="2400" b="1"/>
          </a:p>
          <a:p>
            <a:pPr algn="just"/>
            <a:r>
              <a:rPr lang="en-US" altLang="en-US" sz="2400" b="1"/>
              <a:t>A girl child’s education depends on family power structures</a:t>
            </a:r>
            <a:r>
              <a:rPr lang="en-US" altLang="en-US" sz="2400"/>
              <a:t>.</a:t>
            </a:r>
            <a:endParaRPr lang="en-US" altLang="en-US" sz="2400"/>
          </a:p>
          <a:p>
            <a:pPr algn="just"/>
            <a:r>
              <a:rPr lang="en-US" altLang="en-US" sz="2400"/>
              <a:t>If parents prefer sons, daughters may receive less nutrition, healthcare, and schooling. This private decision shapes public outcomes — fewer women in higher education and leadership.</a:t>
            </a:r>
            <a:endParaRPr lang="en-US" altLang="en-US" sz="240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04800" y="247650"/>
            <a:ext cx="11352530" cy="5569585"/>
          </a:xfrm>
          <a:prstGeom prst="rect">
            <a:avLst/>
          </a:prstGeom>
        </p:spPr>
        <p:txBody>
          <a:bodyPr wrap="square">
            <a:spAutoFit/>
          </a:bodyPr>
          <a:p>
            <a:pPr algn="just"/>
            <a:r>
              <a:rPr sz="3600" b="1"/>
              <a:t>The state sometimes interferes in women’s bodies in the name of public interest.</a:t>
            </a:r>
            <a:endParaRPr sz="3600" b="1"/>
          </a:p>
          <a:p>
            <a:pPr algn="just"/>
            <a:r>
              <a:rPr sz="3600"/>
              <a:t> During aggressive family planning campaigns in parts of the Global South, contraceptive policies targeted women heavily, sometimes without proper consent. Here the state entered the “private” sphere of reproduction to control population growth. This shows that the boundary between private and public is not fixed — it shifts when powerful actors benefit.</a:t>
            </a:r>
            <a:endParaRPr sz="3600"/>
          </a:p>
          <a:p>
            <a:pPr algn="just"/>
            <a:endParaRPr sz="1600"/>
          </a:p>
          <a:p>
            <a:pPr algn="just"/>
            <a:endParaRPr sz="160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73990" y="62230"/>
            <a:ext cx="11890375" cy="5901055"/>
          </a:xfrm>
          <a:prstGeom prst="rect">
            <a:avLst/>
          </a:prstGeom>
        </p:spPr>
        <p:txBody>
          <a:bodyPr wrap="square">
            <a:spAutoFit/>
          </a:bodyPr>
          <a:p>
            <a:pPr indent="0" algn="just">
              <a:spcAft>
                <a:spcPct val="60000"/>
              </a:spcAft>
              <a:buFont typeface="Wingdings" panose="05000000000000000000" charset="0"/>
              <a:buNone/>
            </a:pPr>
            <a:r>
              <a:rPr sz="2400" b="1"/>
              <a:t>The Double Burden of Working Women</a:t>
            </a:r>
            <a:endParaRPr sz="2400" b="1"/>
          </a:p>
          <a:p>
            <a:pPr marL="342900" indent="-342900" algn="just">
              <a:buFont typeface="Wingdings" panose="05000000000000000000" charset="0"/>
              <a:buChar char="q"/>
            </a:pPr>
            <a:r>
              <a:rPr sz="2400" b="1"/>
              <a:t>The separation creates conflicting expectations for women who enter the public sphere.</a:t>
            </a:r>
            <a:r>
              <a:rPr sz="2400"/>
              <a:t> Jobs outside the home demand independence, mobility, ambition, competitiveness, and long working hours. At the same time, the family expects women to remain obedient, nurturing, cooperative, and service-oriented.</a:t>
            </a:r>
            <a:endParaRPr sz="2400"/>
          </a:p>
          <a:p>
            <a:pPr marL="342900" indent="-342900" algn="just">
              <a:buFont typeface="Wingdings" panose="05000000000000000000" charset="0"/>
              <a:buChar char="q"/>
            </a:pPr>
            <a:endParaRPr sz="2400"/>
          </a:p>
          <a:p>
            <a:pPr marL="342900" indent="-342900" algn="just">
              <a:buFont typeface="Wingdings" panose="05000000000000000000" charset="0"/>
              <a:buChar char="q"/>
            </a:pPr>
            <a:r>
              <a:rPr sz="2400" b="1"/>
              <a:t>Women experience almost irreconcilable pressures between these two spheres</a:t>
            </a:r>
            <a:r>
              <a:rPr sz="2400"/>
              <a:t>. A woman may be expected to function as an efficient professional at work while simultaneously fulfilling the ideal of a self-sacrificing wife and mother at home. The emotional and physical strain of managing these competing roles often results in stress and exhaustion.</a:t>
            </a:r>
            <a:endParaRPr sz="2400"/>
          </a:p>
          <a:p>
            <a:pPr marL="342900" indent="-342900" algn="just">
              <a:buFont typeface="Wingdings" panose="05000000000000000000" charset="0"/>
              <a:buChar char="q"/>
            </a:pPr>
            <a:endParaRPr sz="2400"/>
          </a:p>
          <a:p>
            <a:pPr marL="342900" indent="-342900" algn="just">
              <a:buFont typeface="Wingdings" panose="05000000000000000000" charset="0"/>
              <a:buChar char="q"/>
            </a:pPr>
            <a:r>
              <a:rPr sz="2400" b="1"/>
              <a:t>Men are rarely subjected to similar dual expectations. S</a:t>
            </a:r>
            <a:r>
              <a:rPr sz="2400"/>
              <a:t>ociety does not generally demand that men simultaneously prove themselves as emotionally devoted caregivers while also excelling professionally. The expectation to combine “good husband” and “effective boss” roles does not carry the same intensity or contradiction.</a:t>
            </a:r>
            <a:endParaRPr sz="240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55905" y="500380"/>
            <a:ext cx="11492230" cy="5432425"/>
          </a:xfrm>
          <a:prstGeom prst="rect">
            <a:avLst/>
          </a:prstGeom>
        </p:spPr>
        <p:txBody>
          <a:bodyPr wrap="square">
            <a:spAutoFit/>
          </a:bodyPr>
          <a:p>
            <a:pPr algn="just">
              <a:spcAft>
                <a:spcPct val="60000"/>
              </a:spcAft>
            </a:pPr>
            <a:r>
              <a:rPr sz="2400" b="1"/>
              <a:t>Feminist Critique of the Private–Public Divide</a:t>
            </a:r>
            <a:endParaRPr sz="2400" b="1"/>
          </a:p>
          <a:p>
            <a:pPr marL="342900" indent="-342900" algn="just">
              <a:spcAft>
                <a:spcPct val="60000"/>
              </a:spcAft>
              <a:buFont typeface="Wingdings" panose="05000000000000000000" charset="0"/>
              <a:buChar char="q"/>
            </a:pPr>
            <a:r>
              <a:rPr sz="2400"/>
              <a:t>Feminists argue that the strict division between private and public sustains male dominance. By placing women in the private sphere and men in the public sphere, the system institutionalises inequality.</a:t>
            </a:r>
            <a:endParaRPr sz="2400"/>
          </a:p>
          <a:p>
            <a:pPr marL="342900" indent="-342900" algn="just">
              <a:buFont typeface="Wingdings" panose="05000000000000000000" charset="0"/>
              <a:buChar char="q"/>
            </a:pPr>
            <a:endParaRPr sz="2400"/>
          </a:p>
          <a:p>
            <a:pPr marL="342900" indent="-342900" algn="just">
              <a:buFont typeface="Wingdings" panose="05000000000000000000" charset="0"/>
              <a:buChar char="q"/>
            </a:pPr>
            <a:r>
              <a:rPr sz="2400"/>
              <a:t>The slogan “The personal is the political” challenges this separation. Feminist movements emphasised that domestic violence, unpaid labour, and unequal power relations within the family are not merely personal issues — they are political problems rooted in structural inequality.</a:t>
            </a:r>
            <a:endParaRPr sz="2400"/>
          </a:p>
          <a:p>
            <a:pPr marL="342900" indent="-342900" algn="just">
              <a:buFont typeface="Wingdings" panose="05000000000000000000" charset="0"/>
              <a:buChar char="q"/>
            </a:pPr>
            <a:endParaRPr sz="2400"/>
          </a:p>
          <a:p>
            <a:pPr marL="342900" indent="-342900" algn="just">
              <a:buFont typeface="Wingdings" panose="05000000000000000000" charset="0"/>
              <a:buChar char="q"/>
            </a:pPr>
            <a:r>
              <a:rPr sz="2400"/>
              <a:t>Bringing the domestic sphere into public discussion exposed hidden oppression. Once issues such as marital rape, domestic violence, and unequal housework distribution entered public debate, they could be addressed through law, policy, and collective action.</a:t>
            </a:r>
            <a:endParaRPr sz="240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647190" y="3013710"/>
            <a:ext cx="9817100" cy="583565"/>
          </a:xfrm>
          <a:prstGeom prst="rect">
            <a:avLst/>
          </a:prstGeom>
          <a:noFill/>
        </p:spPr>
        <p:txBody>
          <a:bodyPr wrap="square" rtlCol="0" anchor="t">
            <a:spAutoFit/>
          </a:bodyPr>
          <a:p>
            <a:pPr algn="just"/>
            <a:r>
              <a:rPr sz="3200" b="1">
                <a:sym typeface="+mn-ea"/>
              </a:rPr>
              <a:t>Governance: Dismantling the Private–Public Distinction</a:t>
            </a:r>
            <a:endParaRPr lang="en-US" sz="3200" b="1">
              <a:sym typeface="+mn-ea"/>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25755" y="218440"/>
            <a:ext cx="11405235" cy="460375"/>
          </a:xfrm>
          <a:prstGeom prst="rect">
            <a:avLst/>
          </a:prstGeom>
        </p:spPr>
        <p:txBody>
          <a:bodyPr wrap="square">
            <a:spAutoFit/>
          </a:bodyPr>
          <a:p>
            <a:endParaRPr sz="2400" b="1"/>
          </a:p>
        </p:txBody>
      </p:sp>
      <p:sp>
        <p:nvSpPr>
          <p:cNvPr id="5" name="Text Box 4"/>
          <p:cNvSpPr txBox="1"/>
          <p:nvPr/>
        </p:nvSpPr>
        <p:spPr>
          <a:xfrm>
            <a:off x="325755" y="890905"/>
            <a:ext cx="11405235" cy="5631180"/>
          </a:xfrm>
          <a:prstGeom prst="rect">
            <a:avLst/>
          </a:prstGeom>
        </p:spPr>
        <p:txBody>
          <a:bodyPr wrap="square">
            <a:spAutoFit/>
          </a:bodyPr>
          <a:p>
            <a:pPr marL="285750" indent="-285750" algn="just">
              <a:buFont typeface="Wingdings" panose="05000000000000000000" charset="0"/>
              <a:buChar char="q"/>
            </a:pPr>
            <a:r>
              <a:rPr sz="2400" b="1"/>
              <a:t>Women’s participation in governance challenges the old division</a:t>
            </a:r>
            <a:r>
              <a:rPr sz="2400"/>
              <a:t>.</a:t>
            </a:r>
            <a:endParaRPr sz="2400"/>
          </a:p>
          <a:p>
            <a:pPr algn="just"/>
            <a:r>
              <a:rPr sz="2400"/>
              <a:t> When women enter Panchayats, municipalities, and legislative bodies, they bring issues like domestic violence, sanitation, drinking water, maternal health, and girl-child education into public policy discussions. This transforms private concerns into public matters.</a:t>
            </a:r>
            <a:endParaRPr sz="2400"/>
          </a:p>
          <a:p>
            <a:pPr algn="just"/>
            <a:endParaRPr sz="2400"/>
          </a:p>
          <a:p>
            <a:pPr marL="285750" indent="-285750" algn="just">
              <a:buFont typeface="Wingdings" panose="05000000000000000000" charset="0"/>
              <a:buChar char="q"/>
            </a:pPr>
            <a:r>
              <a:rPr lang="en-US" altLang="en-US" sz="2400" b="1"/>
              <a:t>Reservation policies are practical tools for dismantling inequality.</a:t>
            </a:r>
            <a:endParaRPr lang="en-US" altLang="en-US" sz="2400" b="1"/>
          </a:p>
          <a:p>
            <a:pPr algn="just"/>
            <a:r>
              <a:rPr lang="en-US" altLang="en-US" sz="2400"/>
              <a:t>In India, reserving one-third of Panchayat seats for women has increased female political participation. Initially, people doubted women’s capability, but over time many women leaders proved effective administrators and advocates for social welfare.</a:t>
            </a:r>
            <a:endParaRPr lang="en-US" altLang="en-US" sz="2400"/>
          </a:p>
          <a:p>
            <a:pPr algn="just"/>
            <a:endParaRPr lang="en-US" altLang="en-US" sz="2400"/>
          </a:p>
          <a:p>
            <a:pPr marL="285750" indent="-285750" algn="just">
              <a:buFont typeface="Wingdings" panose="05000000000000000000" charset="0"/>
              <a:buChar char="q"/>
            </a:pPr>
            <a:r>
              <a:rPr lang="en-US" altLang="en-US" sz="2400" b="1"/>
              <a:t>Education strengthens women’s governance role.</a:t>
            </a:r>
            <a:endParaRPr lang="en-US" altLang="en-US" sz="2400" b="1"/>
          </a:p>
          <a:p>
            <a:pPr algn="just"/>
            <a:r>
              <a:rPr lang="en-US" altLang="en-US" sz="2400"/>
              <a:t>Literate women are better able to understand laws, budgets, and policies. Education enables them to demand equal wages, access reproductive rights, and participate meaningfully in governance. In villages with active women leaders, girl-child education often increases.</a:t>
            </a:r>
            <a:endParaRPr lang="en-US" altLang="en-US" sz="240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98780" y="354965"/>
            <a:ext cx="11278870" cy="6000750"/>
          </a:xfrm>
          <a:prstGeom prst="rect">
            <a:avLst/>
          </a:prstGeom>
        </p:spPr>
        <p:txBody>
          <a:bodyPr wrap="square">
            <a:spAutoFit/>
          </a:bodyPr>
          <a:p>
            <a:pPr marL="285750" indent="-285750" algn="just">
              <a:buFont typeface="Wingdings" panose="05000000000000000000" charset="0"/>
              <a:buChar char="q"/>
            </a:pPr>
            <a:r>
              <a:rPr sz="2400" b="1"/>
              <a:t>Women’s activism can translate into institutional power.</a:t>
            </a:r>
            <a:endParaRPr sz="2400" b="1"/>
          </a:p>
          <a:p>
            <a:pPr algn="just"/>
            <a:r>
              <a:rPr sz="2400"/>
              <a:t> In Vitner Panchayat (Maharashtra), a panel of nine women contested elections and defeated a powerful political group. They later secured land rights for women in 271 families. This shows how activism in civil society can move into formal governance structures.</a:t>
            </a:r>
            <a:endParaRPr sz="2400"/>
          </a:p>
          <a:p>
            <a:pPr algn="just"/>
            <a:endParaRPr sz="2400"/>
          </a:p>
          <a:p>
            <a:pPr marL="285750" indent="-285750" algn="just">
              <a:buFont typeface="Wingdings" panose="05000000000000000000" charset="0"/>
              <a:buChar char="q"/>
            </a:pPr>
            <a:r>
              <a:rPr lang="en-US" altLang="en-US" sz="2400" b="1"/>
              <a:t>Health literacy programmes expand understanding beyond reproductive roles.</a:t>
            </a:r>
            <a:endParaRPr lang="en-US" altLang="en-US" sz="2400" b="1"/>
          </a:p>
          <a:p>
            <a:pPr algn="just"/>
            <a:r>
              <a:rPr lang="en-US" altLang="en-US" sz="2400"/>
              <a:t>Women’s health is often reduced to maternal care. However, health literacy programmes teach both women and men how to access healthcare systems, understand nutrition, sanitation, and disease prevention — moving health from a purely “domestic concern” to a broader public responsibility.</a:t>
            </a:r>
            <a:endParaRPr lang="en-US" altLang="en-US" sz="2400"/>
          </a:p>
          <a:p>
            <a:pPr algn="just"/>
            <a:endParaRPr lang="en-US" altLang="en-US" sz="2400"/>
          </a:p>
          <a:p>
            <a:pPr marL="285750" indent="-285750" algn="just">
              <a:buFont typeface="Wingdings" panose="05000000000000000000" charset="0"/>
              <a:buChar char="q"/>
            </a:pPr>
            <a:r>
              <a:rPr lang="en-US" altLang="en-US" sz="2400" b="1"/>
              <a:t>Education, representation, and activism weaken the rigid separation of spheres.</a:t>
            </a:r>
            <a:endParaRPr lang="en-US" altLang="en-US" sz="2400" b="1"/>
          </a:p>
          <a:p>
            <a:pPr algn="just"/>
            <a:r>
              <a:rPr lang="en-US" altLang="en-US" sz="2400"/>
              <a:t>When women are educated, politically represented, and active in NGOs or movements, the boundaries between home and governance become less rigid. The home is no longer isolated from law and policy.</a:t>
            </a:r>
            <a:endParaRPr lang="en-US" altLang="en-US" sz="2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24815" y="637540"/>
            <a:ext cx="11159490" cy="5548630"/>
          </a:xfrm>
          <a:prstGeom prst="rect">
            <a:avLst/>
          </a:prstGeom>
        </p:spPr>
        <p:txBody>
          <a:bodyPr wrap="square">
            <a:spAutoFit/>
          </a:bodyPr>
          <a:p>
            <a:pPr>
              <a:spcAft>
                <a:spcPct val="60000"/>
              </a:spcAft>
            </a:pPr>
            <a:r>
              <a:rPr sz="2000" b="1"/>
              <a:t>Example: Family Farming</a:t>
            </a:r>
            <a:endParaRPr sz="2000" b="1"/>
          </a:p>
          <a:p>
            <a:r>
              <a:rPr sz="2000"/>
              <a:t>Consider a rural household where:</a:t>
            </a:r>
            <a:endParaRPr sz="2000"/>
          </a:p>
          <a:p>
            <a:endParaRPr sz="2000"/>
          </a:p>
          <a:p>
            <a:pPr>
              <a:buFont typeface="Arial" panose="020B0604020202020204"/>
              <a:buChar char="•"/>
            </a:pPr>
            <a:r>
              <a:rPr sz="2000"/>
              <a:t>The land is legally owned in the husband’s name.</a:t>
            </a:r>
            <a:endParaRPr sz="2000"/>
          </a:p>
          <a:p>
            <a:pPr>
              <a:buFont typeface="Arial" panose="020B0604020202020204"/>
              <a:buChar char="•"/>
            </a:pPr>
            <a:endParaRPr sz="2000"/>
          </a:p>
          <a:p>
            <a:pPr>
              <a:buFont typeface="Arial" panose="020B0604020202020204"/>
              <a:buChar char="•"/>
            </a:pPr>
            <a:r>
              <a:rPr sz="2000"/>
              <a:t>The husband is officially recorded as the “farmer.”</a:t>
            </a:r>
            <a:endParaRPr sz="2000"/>
          </a:p>
          <a:p>
            <a:r>
              <a:rPr sz="2000"/>
              <a:t>However, the wife:</a:t>
            </a:r>
            <a:endParaRPr sz="2000"/>
          </a:p>
          <a:p>
            <a:endParaRPr sz="2000"/>
          </a:p>
          <a:p>
            <a:pPr>
              <a:buFont typeface="Arial" panose="020B0604020202020204"/>
              <a:buChar char="•"/>
            </a:pPr>
            <a:r>
              <a:rPr sz="2000"/>
              <a:t>Wakes early to prepare tools and seeds.</a:t>
            </a:r>
            <a:endParaRPr sz="2000"/>
          </a:p>
          <a:p>
            <a:pPr>
              <a:buFont typeface="Arial" panose="020B0604020202020204"/>
              <a:buChar char="•"/>
            </a:pPr>
            <a:endParaRPr sz="2000"/>
          </a:p>
          <a:p>
            <a:pPr>
              <a:buFont typeface="Arial" panose="020B0604020202020204"/>
              <a:buChar char="•"/>
            </a:pPr>
            <a:r>
              <a:rPr sz="2000"/>
              <a:t>Works in the field sowing and transplanting crops.</a:t>
            </a:r>
            <a:endParaRPr sz="2000"/>
          </a:p>
          <a:p>
            <a:pPr>
              <a:buFont typeface="Arial" panose="020B0604020202020204"/>
              <a:buChar char="•"/>
            </a:pPr>
            <a:endParaRPr sz="2000"/>
          </a:p>
          <a:p>
            <a:pPr>
              <a:buFont typeface="Arial" panose="020B0604020202020204"/>
              <a:buChar char="•"/>
            </a:pPr>
            <a:r>
              <a:rPr sz="2000"/>
              <a:t>Weeds and harvests produce.</a:t>
            </a:r>
            <a:endParaRPr sz="2000"/>
          </a:p>
          <a:p>
            <a:pPr>
              <a:buFont typeface="Arial" panose="020B0604020202020204"/>
              <a:buChar char="•"/>
            </a:pPr>
            <a:endParaRPr sz="2000"/>
          </a:p>
          <a:p>
            <a:pPr>
              <a:buFont typeface="Arial" panose="020B0604020202020204"/>
              <a:buChar char="•"/>
            </a:pPr>
            <a:r>
              <a:rPr sz="2000"/>
              <a:t>Feeds livestock and collects fodder.</a:t>
            </a:r>
            <a:endParaRPr sz="2000"/>
          </a:p>
          <a:p>
            <a:pPr>
              <a:buFont typeface="Arial" panose="020B0604020202020204"/>
              <a:buChar char="•"/>
            </a:pPr>
            <a:endParaRPr sz="2000"/>
          </a:p>
          <a:p>
            <a:pPr>
              <a:buFont typeface="Arial" panose="020B0604020202020204"/>
              <a:buChar char="•"/>
            </a:pPr>
            <a:r>
              <a:rPr sz="2000"/>
              <a:t>Stores and processes grains after harvest.</a:t>
            </a:r>
            <a:endParaRPr sz="2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34010" y="118745"/>
            <a:ext cx="11135360" cy="6739255"/>
          </a:xfrm>
          <a:prstGeom prst="rect">
            <a:avLst/>
          </a:prstGeom>
        </p:spPr>
        <p:txBody>
          <a:bodyPr wrap="square">
            <a:spAutoFit/>
          </a:bodyPr>
          <a:p>
            <a:r>
              <a:rPr sz="2400"/>
              <a:t>Yet:</a:t>
            </a:r>
            <a:endParaRPr sz="2400"/>
          </a:p>
          <a:p>
            <a:endParaRPr sz="2400"/>
          </a:p>
          <a:p>
            <a:pPr>
              <a:buFont typeface="Arial" panose="020B0604020202020204"/>
              <a:buChar char="•"/>
            </a:pPr>
            <a:r>
              <a:rPr sz="2400"/>
              <a:t>She receives no independent wage.</a:t>
            </a:r>
            <a:endParaRPr sz="2400"/>
          </a:p>
          <a:p>
            <a:pPr>
              <a:buFont typeface="Arial" panose="020B0604020202020204"/>
              <a:buChar char="•"/>
            </a:pPr>
            <a:endParaRPr sz="2400"/>
          </a:p>
          <a:p>
            <a:pPr>
              <a:buFont typeface="Arial" panose="020B0604020202020204"/>
              <a:buChar char="•"/>
            </a:pPr>
            <a:r>
              <a:rPr sz="2400"/>
              <a:t>Her name does not appear in land records.</a:t>
            </a:r>
            <a:endParaRPr sz="2400"/>
          </a:p>
          <a:p>
            <a:pPr>
              <a:buFont typeface="Arial" panose="020B0604020202020204"/>
              <a:buChar char="•"/>
            </a:pPr>
            <a:endParaRPr sz="2400"/>
          </a:p>
          <a:p>
            <a:pPr>
              <a:buFont typeface="Arial" panose="020B0604020202020204"/>
              <a:buChar char="•"/>
            </a:pPr>
            <a:r>
              <a:rPr sz="2400"/>
              <a:t>Government agricultural benefits are issued to the male landholder.</a:t>
            </a:r>
            <a:endParaRPr sz="2400"/>
          </a:p>
          <a:p>
            <a:pPr>
              <a:buFont typeface="Arial" panose="020B0604020202020204"/>
              <a:buChar char="•"/>
            </a:pPr>
            <a:endParaRPr sz="2400"/>
          </a:p>
          <a:p>
            <a:pPr>
              <a:buFont typeface="Arial" panose="020B0604020202020204"/>
              <a:buChar char="•"/>
            </a:pPr>
            <a:r>
              <a:rPr sz="2400"/>
              <a:t>Census data may record her as a “housewife.”</a:t>
            </a:r>
            <a:endParaRPr sz="2400"/>
          </a:p>
          <a:p>
            <a:r>
              <a:rPr sz="2400"/>
              <a:t>Even though she performs hours of physically demanding labour that directly contributes to market production, it is treated as:</a:t>
            </a:r>
            <a:endParaRPr sz="2400"/>
          </a:p>
          <a:p>
            <a:endParaRPr sz="2400"/>
          </a:p>
          <a:p>
            <a:pPr>
              <a:buFont typeface="Arial" panose="020B0604020202020204"/>
              <a:buChar char="•"/>
            </a:pPr>
            <a:r>
              <a:rPr sz="2400"/>
              <a:t>“Helping her husband.”</a:t>
            </a:r>
            <a:endParaRPr sz="2400"/>
          </a:p>
          <a:p>
            <a:pPr>
              <a:buFont typeface="Arial" panose="020B0604020202020204"/>
              <a:buChar char="•"/>
            </a:pPr>
            <a:endParaRPr sz="2400"/>
          </a:p>
          <a:p>
            <a:pPr>
              <a:buFont typeface="Arial" panose="020B0604020202020204"/>
              <a:buChar char="•"/>
            </a:pPr>
            <a:r>
              <a:rPr sz="2400"/>
              <a:t>An extension of her household role.</a:t>
            </a:r>
            <a:endParaRPr sz="2400"/>
          </a:p>
          <a:p>
            <a:pPr>
              <a:buFont typeface="Arial" panose="020B0604020202020204"/>
              <a:buChar char="•"/>
            </a:pPr>
            <a:endParaRPr sz="2400"/>
          </a:p>
          <a:p>
            <a:pPr>
              <a:buFont typeface="Arial" panose="020B0604020202020204"/>
              <a:buChar char="•"/>
            </a:pPr>
            <a:r>
              <a:rPr sz="2400"/>
              <a:t>Part of her duty as a wife.</a:t>
            </a:r>
            <a:endParaRPr sz="2400"/>
          </a:p>
          <a:p>
            <a:r>
              <a:rPr sz="2400" b="1"/>
              <a:t>Thus, it remains unpaid and economically invisible.</a:t>
            </a:r>
            <a:endParaRPr sz="2400" b="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70535" y="260350"/>
            <a:ext cx="10965180" cy="5146040"/>
          </a:xfrm>
          <a:prstGeom prst="rect">
            <a:avLst/>
          </a:prstGeom>
        </p:spPr>
        <p:txBody>
          <a:bodyPr wrap="square">
            <a:spAutoFit/>
          </a:bodyPr>
          <a:p>
            <a:pPr algn="just">
              <a:spcAft>
                <a:spcPct val="60000"/>
              </a:spcAft>
            </a:pPr>
            <a:r>
              <a:rPr sz="2800" b="1"/>
              <a:t>Core Insight</a:t>
            </a:r>
            <a:endParaRPr sz="2800" b="1"/>
          </a:p>
          <a:p>
            <a:pPr algn="just"/>
            <a:r>
              <a:rPr sz="2800"/>
              <a:t>The work is:</a:t>
            </a:r>
            <a:endParaRPr sz="2800"/>
          </a:p>
          <a:p>
            <a:pPr algn="just"/>
            <a:endParaRPr sz="2800"/>
          </a:p>
          <a:p>
            <a:pPr algn="just">
              <a:buFont typeface="Arial" panose="020B0604020202020204"/>
              <a:buChar char="•"/>
            </a:pPr>
            <a:r>
              <a:rPr sz="2800"/>
              <a:t>Productive (it creates goods or income),</a:t>
            </a:r>
            <a:endParaRPr sz="2800"/>
          </a:p>
          <a:p>
            <a:pPr algn="just">
              <a:buFont typeface="Arial" panose="020B0604020202020204"/>
              <a:buChar char="•"/>
            </a:pPr>
            <a:endParaRPr sz="2800"/>
          </a:p>
          <a:p>
            <a:pPr algn="just">
              <a:buFont typeface="Arial" panose="020B0604020202020204"/>
              <a:buChar char="•"/>
            </a:pPr>
            <a:r>
              <a:rPr sz="2800"/>
              <a:t>Essential (without it, production would decline),</a:t>
            </a:r>
            <a:endParaRPr sz="2800"/>
          </a:p>
          <a:p>
            <a:pPr algn="just">
              <a:buFont typeface="Arial" panose="020B0604020202020204"/>
              <a:buChar char="•"/>
            </a:pPr>
            <a:endParaRPr sz="2800"/>
          </a:p>
          <a:p>
            <a:pPr algn="just">
              <a:buFont typeface="Arial" panose="020B0604020202020204"/>
              <a:buChar char="•"/>
            </a:pPr>
            <a:r>
              <a:rPr sz="2800"/>
              <a:t>Yet unpaid and unrecorded.</a:t>
            </a:r>
            <a:endParaRPr sz="2800"/>
          </a:p>
          <a:p>
            <a:pPr algn="just"/>
            <a:r>
              <a:rPr sz="2800"/>
              <a:t>This is how productive activity becomes disguised as domestic responsibility — not because it lacks value, but because it is performed by women within the household structure.</a:t>
            </a:r>
            <a:endParaRPr sz="28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25689</Words>
  <Application>WPS Presentation</Application>
  <PresentationFormat>Widescreen</PresentationFormat>
  <Paragraphs>745</Paragraphs>
  <Slides>67</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67</vt:i4>
      </vt:variant>
    </vt:vector>
  </HeadingPairs>
  <TitlesOfParts>
    <vt:vector size="77" baseType="lpstr">
      <vt:lpstr>Arial</vt:lpstr>
      <vt:lpstr>SimSun</vt:lpstr>
      <vt:lpstr>Wingdings</vt:lpstr>
      <vt:lpstr>Wingdings</vt:lpstr>
      <vt:lpstr>Arial</vt:lpstr>
      <vt:lpstr>Calibri Light</vt:lpstr>
      <vt:lpstr>Calibri</vt:lpstr>
      <vt:lpstr>Microsoft YaHei</vt:lpstr>
      <vt:lpstr>Arial Unicode MS</vt:lpstr>
      <vt:lpstr>Office Theme</vt:lpstr>
      <vt:lpstr>Gendered Division of Labour and Private/Public Dichotomy</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ASUS</dc:creator>
  <cp:lastModifiedBy>WPS_1743332713</cp:lastModifiedBy>
  <cp:revision>6</cp:revision>
  <dcterms:created xsi:type="dcterms:W3CDTF">2025-07-23T00:59:00Z</dcterms:created>
  <dcterms:modified xsi:type="dcterms:W3CDTF">2026-02-21T06:25:10Z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53D98EA922644B478A13410A32A3BB50_13</vt:lpwstr>
  </property>
  <property fmtid="{D5CDD505-2E9C-101B-9397-08002B2CF9AE}" pid="3" name="KSOProductBuildVer">
    <vt:lpwstr>1033-12.2.0.23196</vt:lpwstr>
  </property>
</Properties>
</file>