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Understanding “Gender”</a:t>
            </a:r>
            <a:endParaRPr lang="en-US" b="1" dirty="0"/>
          </a:p>
        </p:txBody>
      </p:sp>
      <p:sp>
        <p:nvSpPr>
          <p:cNvPr id="3" name="Subtitle 2"/>
          <p:cNvSpPr>
            <a:spLocks noGrp="1"/>
          </p:cNvSpPr>
          <p:nvPr>
            <p:ph type="subTitle" idx="1"/>
          </p:nvPr>
        </p:nvSpPr>
        <p:spPr/>
        <p:txBody>
          <a:bodyPr/>
          <a:lstStyle/>
          <a:p>
            <a:r>
              <a:rPr lang="en-US">
                <a:sym typeface="+mn-ea"/>
              </a:rPr>
              <a:t>Prepared by </a:t>
            </a:r>
            <a:r>
              <a:rPr lang="en-US" b="1">
                <a:sym typeface="+mn-ea"/>
              </a:rPr>
              <a:t>Dr. Parismita Bhagawati</a:t>
            </a:r>
            <a:endParaRPr lang="en-US" b="1"/>
          </a:p>
          <a:p>
            <a:r>
              <a:rPr lang="en-US">
                <a:sym typeface="+mn-ea"/>
              </a:rPr>
              <a:t>(as digital teaching material for </a:t>
            </a:r>
            <a:r>
              <a:rPr lang="en-US" altLang="en-US">
                <a:sym typeface="+mn-ea"/>
              </a:rPr>
              <a:t>Semester: 6th Semester </a:t>
            </a:r>
            <a:endParaRPr lang="en-US" altLang="en-US"/>
          </a:p>
          <a:p>
            <a:r>
              <a:rPr lang="en-US" altLang="en-US">
                <a:sym typeface="+mn-ea"/>
              </a:rPr>
              <a:t>Course Name: POL060204: Feminism: Theory and Practice;  Unit 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3"/>
          <p:cNvPicPr>
            <a:picLocks noChangeAspect="1"/>
          </p:cNvPicPr>
          <p:nvPr/>
        </p:nvPicPr>
        <p:blipFill>
          <a:blip r:embed="rId1"/>
          <a:stretch>
            <a:fillRect/>
          </a:stretch>
        </p:blipFill>
        <p:spPr>
          <a:xfrm>
            <a:off x="1053465" y="2167890"/>
            <a:ext cx="10147300" cy="242760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11600" y="521653"/>
            <a:ext cx="5080000" cy="583565"/>
          </a:xfrm>
          <a:prstGeom prst="rect">
            <a:avLst/>
          </a:prstGeom>
        </p:spPr>
        <p:txBody>
          <a:bodyPr>
            <a:spAutoFit/>
          </a:bodyPr>
          <a:p>
            <a:r>
              <a:rPr sz="3200" b="1"/>
              <a:t>Nature–Nurture Debate</a:t>
            </a:r>
            <a:endParaRPr sz="3200" b="1"/>
          </a:p>
        </p:txBody>
      </p:sp>
      <p:sp>
        <p:nvSpPr>
          <p:cNvPr id="5" name="Text Box 4"/>
          <p:cNvSpPr txBox="1"/>
          <p:nvPr/>
        </p:nvSpPr>
        <p:spPr>
          <a:xfrm>
            <a:off x="890270" y="2090420"/>
            <a:ext cx="10170795" cy="2676525"/>
          </a:xfrm>
          <a:prstGeom prst="rect">
            <a:avLst/>
          </a:prstGeom>
        </p:spPr>
        <p:txBody>
          <a:bodyPr wrap="square">
            <a:spAutoFit/>
          </a:bodyPr>
          <a:p>
            <a:r>
              <a:rPr sz="2800"/>
              <a:t>The Nature–Nurture Debate is one of the most fundamental discussions in the social sciences, psychology, and gender studies. It asks a very basic question:</a:t>
            </a:r>
            <a:endParaRPr sz="2800"/>
          </a:p>
          <a:p>
            <a:endParaRPr sz="2800"/>
          </a:p>
          <a:p>
            <a:r>
              <a:rPr sz="2800" b="1"/>
              <a:t>Are human behaviour, abilities, and differences determined by biology (nature) or by environment and social experience (nurture)?</a:t>
            </a:r>
            <a:endParaRPr sz="28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37565" y="596900"/>
            <a:ext cx="10245090" cy="5466080"/>
          </a:xfrm>
          <a:prstGeom prst="rect">
            <a:avLst/>
          </a:prstGeom>
        </p:spPr>
        <p:txBody>
          <a:bodyPr>
            <a:noAutofit/>
          </a:bodyPr>
          <a:p>
            <a:pPr>
              <a:spcAft>
                <a:spcPct val="60000"/>
              </a:spcAft>
            </a:pPr>
            <a:r>
              <a:rPr sz="2800" b="1"/>
              <a:t>1. What is “Nature”?</a:t>
            </a:r>
            <a:endParaRPr sz="2800" b="1"/>
          </a:p>
          <a:p>
            <a:r>
              <a:rPr sz="2800"/>
              <a:t>Nature refers to biological and genetic factors.</a:t>
            </a:r>
            <a:endParaRPr sz="2800"/>
          </a:p>
          <a:p>
            <a:r>
              <a:rPr sz="2800"/>
              <a:t>It includes:</a:t>
            </a:r>
            <a:endParaRPr sz="2800"/>
          </a:p>
          <a:p>
            <a:endParaRPr sz="2800"/>
          </a:p>
          <a:p>
            <a:pPr>
              <a:buFont typeface="Arial" panose="020B0604020202020204"/>
              <a:buChar char="•"/>
            </a:pPr>
            <a:r>
              <a:rPr sz="2800"/>
              <a:t>Sex (male/female biological differences)</a:t>
            </a:r>
            <a:endParaRPr sz="2800"/>
          </a:p>
          <a:p>
            <a:pPr>
              <a:buFont typeface="Arial" panose="020B0604020202020204"/>
              <a:buChar char="•"/>
            </a:pPr>
            <a:endParaRPr sz="2800"/>
          </a:p>
          <a:p>
            <a:pPr>
              <a:buFont typeface="Arial" panose="020B0604020202020204"/>
              <a:buChar char="•"/>
            </a:pPr>
            <a:r>
              <a:rPr sz="2800"/>
              <a:t>Genes</a:t>
            </a:r>
            <a:endParaRPr sz="2800"/>
          </a:p>
          <a:p>
            <a:pPr>
              <a:buFont typeface="Arial" panose="020B0604020202020204"/>
              <a:buChar char="•"/>
            </a:pPr>
            <a:endParaRPr sz="2800"/>
          </a:p>
          <a:p>
            <a:pPr>
              <a:buFont typeface="Arial" panose="020B0604020202020204"/>
              <a:buChar char="•"/>
            </a:pPr>
            <a:r>
              <a:rPr sz="2800"/>
              <a:t>Hormones</a:t>
            </a:r>
            <a:endParaRPr sz="2800"/>
          </a:p>
          <a:p>
            <a:pPr>
              <a:buFont typeface="Arial" panose="020B0604020202020204"/>
              <a:buChar char="•"/>
            </a:pPr>
            <a:endParaRPr sz="2800"/>
          </a:p>
          <a:p>
            <a:pPr>
              <a:buFont typeface="Arial" panose="020B0604020202020204"/>
              <a:buChar char="•"/>
            </a:pPr>
            <a:r>
              <a:rPr sz="2800"/>
              <a:t>Brain structure</a:t>
            </a:r>
            <a:endParaRPr sz="2800"/>
          </a:p>
          <a:p>
            <a:pPr>
              <a:buFont typeface="Arial" panose="020B0604020202020204"/>
              <a:buChar char="•"/>
            </a:pPr>
            <a:endParaRPr sz="2800"/>
          </a:p>
          <a:p>
            <a:pPr>
              <a:buFont typeface="Arial" panose="020B0604020202020204"/>
              <a:buChar char="•"/>
            </a:pPr>
            <a:r>
              <a:rPr sz="2800"/>
              <a:t>Inherited traits</a:t>
            </a:r>
            <a:endParaRPr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28650" y="486410"/>
            <a:ext cx="10913110" cy="5875655"/>
          </a:xfrm>
          <a:prstGeom prst="rect">
            <a:avLst/>
          </a:prstGeom>
        </p:spPr>
        <p:txBody>
          <a:bodyPr>
            <a:noAutofit/>
          </a:bodyPr>
          <a:p>
            <a:r>
              <a:rPr sz="2400" b="1"/>
              <a:t>The nature position argues that:</a:t>
            </a:r>
            <a:endParaRPr sz="2400" b="1"/>
          </a:p>
          <a:p>
            <a:endParaRPr sz="2400"/>
          </a:p>
          <a:p>
            <a:pPr>
              <a:buFont typeface="Arial" panose="020B0604020202020204"/>
              <a:buChar char="•"/>
            </a:pPr>
            <a:r>
              <a:rPr sz="2400"/>
              <a:t>Behaviour and abilities are largely inborn.</a:t>
            </a:r>
            <a:endParaRPr sz="2400"/>
          </a:p>
          <a:p>
            <a:pPr>
              <a:buFont typeface="Arial" panose="020B0604020202020204"/>
              <a:buChar char="•"/>
            </a:pPr>
            <a:endParaRPr sz="2400"/>
          </a:p>
          <a:p>
            <a:pPr>
              <a:buFont typeface="Arial" panose="020B0604020202020204"/>
              <a:buChar char="•"/>
            </a:pPr>
            <a:r>
              <a:rPr sz="2400"/>
              <a:t>Differences between men and women are natural and biological.</a:t>
            </a:r>
            <a:endParaRPr sz="2400"/>
          </a:p>
          <a:p>
            <a:pPr>
              <a:buFont typeface="Arial" panose="020B0604020202020204"/>
              <a:buChar char="•"/>
            </a:pPr>
            <a:endParaRPr sz="2400"/>
          </a:p>
          <a:p>
            <a:pPr>
              <a:buFont typeface="Arial" panose="020B0604020202020204"/>
              <a:buChar char="•"/>
            </a:pPr>
            <a:r>
              <a:rPr sz="2400"/>
              <a:t>Masculinity and femininity are rooted in biology.</a:t>
            </a:r>
            <a:endParaRPr sz="2400"/>
          </a:p>
          <a:p>
            <a:pPr indent="0">
              <a:buFont typeface="Arial" panose="020B0604020202020204"/>
              <a:buNone/>
            </a:pPr>
            <a:endParaRPr sz="2400"/>
          </a:p>
          <a:p>
            <a:r>
              <a:rPr sz="2400" b="1"/>
              <a:t>For example:</a:t>
            </a:r>
            <a:endParaRPr sz="2400"/>
          </a:p>
          <a:p>
            <a:pPr>
              <a:buFont typeface="Arial" panose="020B0604020202020204"/>
              <a:buChar char="•"/>
            </a:pPr>
            <a:r>
              <a:rPr sz="2400"/>
              <a:t>Only women can menstruate and bear children.</a:t>
            </a:r>
            <a:endParaRPr sz="2400"/>
          </a:p>
          <a:p>
            <a:pPr>
              <a:buFont typeface="Arial" panose="020B0604020202020204"/>
              <a:buChar char="•"/>
            </a:pPr>
            <a:endParaRPr sz="2400"/>
          </a:p>
          <a:p>
            <a:pPr>
              <a:buFont typeface="Arial" panose="020B0604020202020204"/>
              <a:buChar char="•"/>
            </a:pPr>
            <a:r>
              <a:rPr sz="2400"/>
              <a:t>Testosterone may influence aggression.</a:t>
            </a:r>
            <a:endParaRPr sz="2400"/>
          </a:p>
          <a:p>
            <a:pPr>
              <a:buFont typeface="Arial" panose="020B0604020202020204"/>
              <a:buChar char="•"/>
            </a:pPr>
            <a:endParaRPr sz="2400"/>
          </a:p>
          <a:p>
            <a:pPr>
              <a:buFont typeface="Arial" panose="020B0604020202020204"/>
              <a:buChar char="•"/>
            </a:pPr>
            <a:r>
              <a:rPr sz="2400"/>
              <a:t>Physical strength differences are biological.</a:t>
            </a:r>
            <a:endParaRPr sz="2400"/>
          </a:p>
          <a:p>
            <a:pPr indent="0">
              <a:buFont typeface="Arial" panose="020B0604020202020204"/>
              <a:buNone/>
            </a:pPr>
            <a:endParaRPr sz="2400"/>
          </a:p>
          <a:p>
            <a:r>
              <a:rPr sz="2400"/>
              <a:t>I</a:t>
            </a:r>
            <a:r>
              <a:rPr sz="2400" b="1"/>
              <a:t>n this view, gender roles are seen as extensions of biological differences</a:t>
            </a:r>
            <a:r>
              <a:rPr sz="2400"/>
              <a:t>.</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86130" y="478155"/>
            <a:ext cx="10118725" cy="5901055"/>
          </a:xfrm>
          <a:prstGeom prst="rect">
            <a:avLst/>
          </a:prstGeom>
        </p:spPr>
        <p:txBody>
          <a:bodyPr wrap="square">
            <a:spAutoFit/>
          </a:bodyPr>
          <a:p>
            <a:pPr>
              <a:spcAft>
                <a:spcPct val="60000"/>
              </a:spcAft>
            </a:pPr>
            <a:r>
              <a:rPr sz="2400" b="1"/>
              <a:t>2. What is “Nurture”?</a:t>
            </a:r>
            <a:endParaRPr sz="2400" b="1"/>
          </a:p>
          <a:p>
            <a:r>
              <a:rPr sz="2400"/>
              <a:t>Nurture refers to environmental, social, cultural, and educational influences.</a:t>
            </a:r>
            <a:endParaRPr sz="2400"/>
          </a:p>
          <a:p>
            <a:r>
              <a:rPr sz="2400"/>
              <a:t>It includes:</a:t>
            </a:r>
            <a:endParaRPr sz="2400"/>
          </a:p>
          <a:p>
            <a:endParaRPr sz="2400"/>
          </a:p>
          <a:p>
            <a:pPr>
              <a:buFont typeface="Arial" panose="020B0604020202020204"/>
              <a:buChar char="•"/>
            </a:pPr>
            <a:r>
              <a:rPr sz="2400"/>
              <a:t>Family upbringing</a:t>
            </a:r>
            <a:endParaRPr sz="2400"/>
          </a:p>
          <a:p>
            <a:pPr>
              <a:buFont typeface="Arial" panose="020B0604020202020204"/>
              <a:buChar char="•"/>
            </a:pPr>
            <a:endParaRPr sz="2400"/>
          </a:p>
          <a:p>
            <a:pPr>
              <a:buFont typeface="Arial" panose="020B0604020202020204"/>
              <a:buChar char="•"/>
            </a:pPr>
            <a:r>
              <a:rPr sz="2400"/>
              <a:t>Schooling</a:t>
            </a:r>
            <a:endParaRPr sz="2400"/>
          </a:p>
          <a:p>
            <a:pPr>
              <a:buFont typeface="Arial" panose="020B0604020202020204"/>
              <a:buChar char="•"/>
            </a:pPr>
            <a:endParaRPr sz="2400"/>
          </a:p>
          <a:p>
            <a:pPr>
              <a:buFont typeface="Arial" panose="020B0604020202020204"/>
              <a:buChar char="•"/>
            </a:pPr>
            <a:r>
              <a:rPr sz="2400"/>
              <a:t>Religion</a:t>
            </a:r>
            <a:endParaRPr sz="2400"/>
          </a:p>
          <a:p>
            <a:pPr>
              <a:buFont typeface="Arial" panose="020B0604020202020204"/>
              <a:buChar char="•"/>
            </a:pPr>
            <a:endParaRPr sz="2400"/>
          </a:p>
          <a:p>
            <a:pPr>
              <a:buFont typeface="Arial" panose="020B0604020202020204"/>
              <a:buChar char="•"/>
            </a:pPr>
            <a:r>
              <a:rPr sz="2400"/>
              <a:t>Media</a:t>
            </a:r>
            <a:endParaRPr sz="2400"/>
          </a:p>
          <a:p>
            <a:pPr>
              <a:buFont typeface="Arial" panose="020B0604020202020204"/>
              <a:buChar char="•"/>
            </a:pPr>
            <a:endParaRPr sz="2400"/>
          </a:p>
          <a:p>
            <a:pPr>
              <a:buFont typeface="Arial" panose="020B0604020202020204"/>
              <a:buChar char="•"/>
            </a:pPr>
            <a:r>
              <a:rPr sz="2400"/>
              <a:t>Social norms</a:t>
            </a:r>
            <a:endParaRPr sz="2400"/>
          </a:p>
          <a:p>
            <a:pPr>
              <a:buFont typeface="Arial" panose="020B0604020202020204"/>
              <a:buChar char="•"/>
            </a:pPr>
            <a:endParaRPr sz="2400"/>
          </a:p>
          <a:p>
            <a:pPr>
              <a:buFont typeface="Arial" panose="020B0604020202020204"/>
              <a:buChar char="•"/>
            </a:pPr>
            <a:r>
              <a:rPr sz="2400"/>
              <a:t>Economic systems</a:t>
            </a: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65175" y="635000"/>
            <a:ext cx="10934700" cy="6000750"/>
          </a:xfrm>
          <a:prstGeom prst="rect">
            <a:avLst/>
          </a:prstGeom>
        </p:spPr>
        <p:txBody>
          <a:bodyPr wrap="square">
            <a:spAutoFit/>
          </a:bodyPr>
          <a:p>
            <a:r>
              <a:rPr sz="2400" b="1"/>
              <a:t>The nurture position argues that:</a:t>
            </a:r>
            <a:endParaRPr sz="2400" b="1"/>
          </a:p>
          <a:p>
            <a:endParaRPr sz="2400"/>
          </a:p>
          <a:p>
            <a:pPr>
              <a:buFont typeface="Arial" panose="020B0604020202020204"/>
              <a:buChar char="•"/>
            </a:pPr>
            <a:r>
              <a:rPr sz="2400"/>
              <a:t>Behaviour is learned.</a:t>
            </a:r>
            <a:endParaRPr sz="2400"/>
          </a:p>
          <a:p>
            <a:pPr>
              <a:buFont typeface="Arial" panose="020B0604020202020204"/>
              <a:buChar char="•"/>
            </a:pPr>
            <a:endParaRPr sz="2400"/>
          </a:p>
          <a:p>
            <a:pPr>
              <a:buFont typeface="Arial" panose="020B0604020202020204"/>
              <a:buChar char="•"/>
            </a:pPr>
            <a:r>
              <a:rPr sz="2400"/>
              <a:t>Gender roles are socially constructed.</a:t>
            </a:r>
            <a:endParaRPr sz="2400"/>
          </a:p>
          <a:p>
            <a:pPr>
              <a:buFont typeface="Arial" panose="020B0604020202020204"/>
              <a:buChar char="•"/>
            </a:pPr>
            <a:endParaRPr sz="2400"/>
          </a:p>
          <a:p>
            <a:pPr>
              <a:buFont typeface="Arial" panose="020B0604020202020204"/>
              <a:buChar char="•"/>
            </a:pPr>
            <a:r>
              <a:rPr sz="2400"/>
              <a:t>Society teaches boys and girls how to behave.</a:t>
            </a:r>
            <a:endParaRPr sz="2400"/>
          </a:p>
          <a:p>
            <a:r>
              <a:rPr sz="2400" b="1"/>
              <a:t>For example:</a:t>
            </a:r>
            <a:endParaRPr sz="2400" b="1"/>
          </a:p>
          <a:p>
            <a:endParaRPr sz="2400"/>
          </a:p>
          <a:p>
            <a:pPr>
              <a:buFont typeface="Arial" panose="020B0604020202020204"/>
              <a:buChar char="•"/>
            </a:pPr>
            <a:r>
              <a:rPr sz="2400"/>
              <a:t>Girls are given dolls; boys are given cars.</a:t>
            </a:r>
            <a:endParaRPr sz="2400"/>
          </a:p>
          <a:p>
            <a:pPr>
              <a:buFont typeface="Arial" panose="020B0604020202020204"/>
              <a:buChar char="•"/>
            </a:pPr>
            <a:endParaRPr sz="2400"/>
          </a:p>
          <a:p>
            <a:pPr>
              <a:buFont typeface="Arial" panose="020B0604020202020204"/>
              <a:buChar char="•"/>
            </a:pPr>
            <a:r>
              <a:rPr sz="2400"/>
              <a:t>Boys are encouraged to be brave; girls are told to be modest.</a:t>
            </a:r>
            <a:endParaRPr sz="2400"/>
          </a:p>
          <a:p>
            <a:pPr>
              <a:buFont typeface="Arial" panose="020B0604020202020204"/>
              <a:buChar char="•"/>
            </a:pPr>
            <a:endParaRPr sz="2400"/>
          </a:p>
          <a:p>
            <a:pPr>
              <a:buFont typeface="Arial" panose="020B0604020202020204"/>
              <a:buChar char="•"/>
            </a:pPr>
            <a:r>
              <a:rPr sz="2400"/>
              <a:t>In some societies women lead, in others they are restricted.</a:t>
            </a:r>
            <a:endParaRPr sz="2400"/>
          </a:p>
          <a:p>
            <a:pPr>
              <a:buFont typeface="Arial" panose="020B0604020202020204"/>
              <a:buChar char="•"/>
            </a:pPr>
            <a:endParaRPr sz="2400"/>
          </a:p>
          <a:p>
            <a:r>
              <a:rPr sz="2400" b="1"/>
              <a:t>In this view, gender differences are produced by society, not biology.</a:t>
            </a:r>
            <a:endParaRPr sz="24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56260" y="545465"/>
            <a:ext cx="10505440" cy="5532120"/>
          </a:xfrm>
          <a:prstGeom prst="rect">
            <a:avLst/>
          </a:prstGeom>
        </p:spPr>
        <p:txBody>
          <a:bodyPr wrap="square">
            <a:spAutoFit/>
          </a:bodyPr>
          <a:p>
            <a:pPr>
              <a:spcAft>
                <a:spcPct val="60000"/>
              </a:spcAft>
            </a:pPr>
            <a:r>
              <a:rPr sz="2300" b="1"/>
              <a:t>3. </a:t>
            </a:r>
            <a:r>
              <a:rPr sz="2400" b="1"/>
              <a:t>Why Is It Called a “Debate”?</a:t>
            </a:r>
            <a:endParaRPr sz="2400" b="1"/>
          </a:p>
          <a:p>
            <a:r>
              <a:rPr sz="2400"/>
              <a:t>It is called a debate because scholars have long argued:</a:t>
            </a:r>
            <a:endParaRPr sz="2400"/>
          </a:p>
          <a:p>
            <a:endParaRPr sz="2400"/>
          </a:p>
          <a:p>
            <a:pPr>
              <a:buFont typeface="Arial" panose="020B0604020202020204"/>
              <a:buChar char="•"/>
            </a:pPr>
            <a:r>
              <a:rPr sz="2400"/>
              <a:t>Is human behaviour primarily determined by biology?</a:t>
            </a:r>
            <a:endParaRPr sz="2400"/>
          </a:p>
          <a:p>
            <a:pPr>
              <a:buFont typeface="Arial" panose="020B0604020202020204"/>
              <a:buChar char="•"/>
            </a:pPr>
            <a:endParaRPr sz="2400"/>
          </a:p>
          <a:p>
            <a:pPr>
              <a:buFont typeface="Arial" panose="020B0604020202020204"/>
              <a:buChar char="•"/>
            </a:pPr>
            <a:r>
              <a:rPr sz="2400"/>
              <a:t>Or is it shaped mainly by social experience?</a:t>
            </a:r>
            <a:endParaRPr sz="2400"/>
          </a:p>
          <a:p>
            <a:r>
              <a:rPr sz="2400"/>
              <a:t>Earlier thinkers often took extreme positions:</a:t>
            </a:r>
            <a:endParaRPr sz="2400"/>
          </a:p>
          <a:p>
            <a:endParaRPr sz="2400"/>
          </a:p>
          <a:p>
            <a:pPr>
              <a:buFont typeface="Arial" panose="020B0604020202020204"/>
              <a:buChar char="•"/>
            </a:pPr>
            <a:r>
              <a:rPr sz="2400"/>
              <a:t>Some believed everything is biological.</a:t>
            </a:r>
            <a:endParaRPr sz="2400"/>
          </a:p>
          <a:p>
            <a:pPr>
              <a:buFont typeface="Arial" panose="020B0604020202020204"/>
              <a:buChar char="•"/>
            </a:pPr>
            <a:endParaRPr sz="2400"/>
          </a:p>
          <a:p>
            <a:pPr>
              <a:buFont typeface="Arial" panose="020B0604020202020204"/>
              <a:buChar char="•"/>
            </a:pPr>
            <a:r>
              <a:rPr sz="2400"/>
              <a:t>Others believed everything is socially constructed.</a:t>
            </a:r>
            <a:endParaRPr sz="2400"/>
          </a:p>
          <a:p>
            <a:r>
              <a:rPr sz="2400"/>
              <a:t>Today, most scholars accept that both nature and nurture interact, </a:t>
            </a:r>
            <a:r>
              <a:rPr sz="2400" b="1"/>
              <a:t>but in gender studies, the emphasis is on showing that social inequality is not biologically inevitable.</a:t>
            </a:r>
            <a:endParaRPr sz="24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44220" y="662940"/>
            <a:ext cx="10148570" cy="5532120"/>
          </a:xfrm>
          <a:prstGeom prst="rect">
            <a:avLst/>
          </a:prstGeom>
        </p:spPr>
        <p:txBody>
          <a:bodyPr wrap="square">
            <a:spAutoFit/>
          </a:bodyPr>
          <a:p>
            <a:pPr>
              <a:spcAft>
                <a:spcPct val="60000"/>
              </a:spcAft>
            </a:pPr>
            <a:r>
              <a:rPr sz="2400" b="1"/>
              <a:t>4. How It Connects to Gender</a:t>
            </a:r>
            <a:endParaRPr sz="2400" b="1"/>
          </a:p>
          <a:p>
            <a:r>
              <a:rPr sz="2400"/>
              <a:t>In gender studies, the nature–nurture debate helps clarify:</a:t>
            </a:r>
            <a:endParaRPr sz="2400"/>
          </a:p>
          <a:p>
            <a:endParaRPr sz="2400"/>
          </a:p>
          <a:p>
            <a:pPr>
              <a:buFont typeface="Arial" panose="020B0604020202020204"/>
              <a:buChar char="•"/>
            </a:pPr>
            <a:r>
              <a:rPr sz="2400"/>
              <a:t>Sex = Nature (biological differences)</a:t>
            </a:r>
            <a:endParaRPr sz="2400"/>
          </a:p>
          <a:p>
            <a:pPr>
              <a:buFont typeface="Arial" panose="020B0604020202020204"/>
              <a:buChar char="•"/>
            </a:pPr>
            <a:endParaRPr sz="2400"/>
          </a:p>
          <a:p>
            <a:pPr>
              <a:buFont typeface="Arial" panose="020B0604020202020204"/>
              <a:buChar char="•"/>
            </a:pPr>
            <a:r>
              <a:rPr sz="2400"/>
              <a:t>Gender = Nurture (social roles, expectations, hierarchy)</a:t>
            </a:r>
            <a:endParaRPr sz="2400"/>
          </a:p>
          <a:p>
            <a:r>
              <a:rPr sz="2400" b="1"/>
              <a:t>Kamla Bhasin’s argument challenges the idea that social inequality between men and women is natural. She shows that:</a:t>
            </a:r>
            <a:endParaRPr sz="2400" b="1"/>
          </a:p>
          <a:p>
            <a:endParaRPr sz="2400"/>
          </a:p>
          <a:p>
            <a:pPr>
              <a:buFont typeface="Arial" panose="020B0604020202020204"/>
              <a:buChar char="•"/>
            </a:pPr>
            <a:r>
              <a:rPr sz="2400"/>
              <a:t>Reproduction is biological.</a:t>
            </a:r>
            <a:endParaRPr sz="2400"/>
          </a:p>
          <a:p>
            <a:pPr>
              <a:buFont typeface="Arial" panose="020B0604020202020204"/>
              <a:buChar char="•"/>
            </a:pPr>
            <a:endParaRPr sz="2400"/>
          </a:p>
          <a:p>
            <a:pPr>
              <a:buFont typeface="Arial" panose="020B0604020202020204"/>
              <a:buChar char="•"/>
            </a:pPr>
            <a:r>
              <a:rPr sz="2400"/>
              <a:t>Caring, cooking, leadership, authority are social.</a:t>
            </a:r>
            <a:endParaRPr sz="2400"/>
          </a:p>
          <a:p>
            <a:pPr>
              <a:buFont typeface="Arial" panose="020B0604020202020204"/>
              <a:buChar char="•"/>
            </a:pPr>
            <a:endParaRPr sz="2400"/>
          </a:p>
          <a:p>
            <a:pPr>
              <a:buFont typeface="Arial" panose="020B0604020202020204"/>
              <a:buChar char="•"/>
            </a:pPr>
            <a:r>
              <a:rPr sz="2400"/>
              <a:t>Gender hierarchy is man-made, not natural.</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78865" y="1068070"/>
            <a:ext cx="10034905" cy="3538220"/>
          </a:xfrm>
          <a:prstGeom prst="rect">
            <a:avLst/>
          </a:prstGeom>
        </p:spPr>
        <p:txBody>
          <a:bodyPr wrap="square">
            <a:spAutoFit/>
          </a:bodyPr>
          <a:p>
            <a:pPr algn="just"/>
            <a:r>
              <a:rPr sz="3200"/>
              <a:t>So when someone says:</a:t>
            </a:r>
            <a:endParaRPr sz="3200"/>
          </a:p>
          <a:p>
            <a:pPr algn="just"/>
            <a:r>
              <a:rPr sz="3200"/>
              <a:t>“Women are naturally better at caregiving”</a:t>
            </a:r>
            <a:endParaRPr sz="3200"/>
          </a:p>
          <a:p>
            <a:pPr algn="just"/>
            <a:r>
              <a:rPr sz="3200"/>
              <a:t> or</a:t>
            </a:r>
            <a:endParaRPr sz="3200"/>
          </a:p>
          <a:p>
            <a:pPr algn="just"/>
            <a:r>
              <a:rPr sz="3200"/>
              <a:t> “Men are naturally leaders”</a:t>
            </a:r>
            <a:endParaRPr sz="3200"/>
          </a:p>
          <a:p>
            <a:pPr algn="just"/>
            <a:r>
              <a:rPr sz="3200" b="1"/>
              <a:t>That is invoking a nature argument.</a:t>
            </a:r>
            <a:endParaRPr sz="3200" b="1"/>
          </a:p>
          <a:p>
            <a:pPr algn="just"/>
            <a:r>
              <a:rPr sz="3200" b="1"/>
              <a:t>Gender theory asks:</a:t>
            </a:r>
            <a:endParaRPr sz="3200" b="1"/>
          </a:p>
          <a:p>
            <a:pPr algn="just"/>
            <a:r>
              <a:rPr sz="3200" b="1"/>
              <a:t> Is that truly biological? Or is it socially taught?</a:t>
            </a:r>
            <a:endParaRPr sz="32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8330" y="812800"/>
            <a:ext cx="10233025" cy="4792980"/>
          </a:xfrm>
          <a:prstGeom prst="rect">
            <a:avLst/>
          </a:prstGeom>
        </p:spPr>
        <p:txBody>
          <a:bodyPr wrap="square">
            <a:spAutoFit/>
          </a:bodyPr>
          <a:p>
            <a:pPr>
              <a:spcAft>
                <a:spcPct val="60000"/>
              </a:spcAft>
            </a:pPr>
            <a:r>
              <a:rPr sz="2400" b="1"/>
              <a:t>5. A Simple Illustration</a:t>
            </a:r>
            <a:endParaRPr sz="2400" b="1"/>
          </a:p>
          <a:p>
            <a:pPr algn="just"/>
            <a:r>
              <a:rPr sz="2400"/>
              <a:t>If strength difference were purely natural,</a:t>
            </a:r>
            <a:r>
              <a:rPr lang="en-US" sz="2400"/>
              <a:t> </a:t>
            </a:r>
            <a:r>
              <a:rPr sz="2400"/>
              <a:t>then all men everywhere would always dominate all women.</a:t>
            </a:r>
            <a:endParaRPr sz="2400"/>
          </a:p>
          <a:p>
            <a:pPr algn="just"/>
            <a:r>
              <a:rPr sz="2400"/>
              <a:t>But history shows:</a:t>
            </a:r>
            <a:endParaRPr sz="2400"/>
          </a:p>
          <a:p>
            <a:pPr algn="just"/>
            <a:endParaRPr sz="2400"/>
          </a:p>
          <a:p>
            <a:pPr algn="just">
              <a:buFont typeface="Arial" panose="020B0604020202020204"/>
              <a:buChar char="•"/>
            </a:pPr>
            <a:r>
              <a:rPr sz="2400"/>
              <a:t>In some societies women inherit property.</a:t>
            </a:r>
            <a:endParaRPr sz="2400"/>
          </a:p>
          <a:p>
            <a:pPr algn="just">
              <a:buFont typeface="Arial" panose="020B0604020202020204"/>
              <a:buChar char="•"/>
            </a:pPr>
            <a:endParaRPr sz="2400"/>
          </a:p>
          <a:p>
            <a:pPr algn="just">
              <a:buFont typeface="Arial" panose="020B0604020202020204"/>
              <a:buChar char="•"/>
            </a:pPr>
            <a:r>
              <a:rPr sz="2400"/>
              <a:t>In some tribes women move freely.</a:t>
            </a:r>
            <a:endParaRPr sz="2400"/>
          </a:p>
          <a:p>
            <a:pPr algn="just">
              <a:buFont typeface="Arial" panose="020B0604020202020204"/>
              <a:buChar char="•"/>
            </a:pPr>
            <a:endParaRPr sz="2400"/>
          </a:p>
          <a:p>
            <a:pPr algn="just">
              <a:buFont typeface="Arial" panose="020B0604020202020204"/>
              <a:buChar char="•"/>
            </a:pPr>
            <a:r>
              <a:rPr sz="2400"/>
              <a:t>In modern times women are army officers and pilots.</a:t>
            </a:r>
            <a:endParaRPr sz="2400"/>
          </a:p>
          <a:p>
            <a:pPr indent="0" algn="just">
              <a:buFont typeface="Arial" panose="020B0604020202020204"/>
              <a:buNone/>
            </a:pPr>
            <a:endParaRPr sz="2400"/>
          </a:p>
          <a:p>
            <a:pPr algn="just"/>
            <a:r>
              <a:rPr sz="2400" b="1"/>
              <a:t>This variability shows nurture plays a major role.</a:t>
            </a:r>
            <a:endParaRPr sz="24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ext Box 5"/>
          <p:cNvSpPr txBox="1"/>
          <p:nvPr/>
        </p:nvSpPr>
        <p:spPr>
          <a:xfrm>
            <a:off x="723265" y="1676400"/>
            <a:ext cx="10619740" cy="3853180"/>
          </a:xfrm>
          <a:prstGeom prst="rect">
            <a:avLst/>
          </a:prstGeom>
        </p:spPr>
        <p:txBody>
          <a:bodyPr wrap="square">
            <a:spAutoFit/>
          </a:bodyPr>
          <a:p>
            <a:pPr algn="just">
              <a:spcAft>
                <a:spcPct val="60000"/>
              </a:spcAft>
            </a:pPr>
            <a:r>
              <a:rPr sz="2800" b="1"/>
              <a:t> The New Meaning of Gender</a:t>
            </a:r>
            <a:endParaRPr sz="2800" b="1"/>
          </a:p>
          <a:p>
            <a:pPr algn="just"/>
            <a:r>
              <a:rPr sz="2800"/>
              <a:t>Although we have known the word gender in grammar, it is now used differently. Today, gender is used sociologically or as a conceptual category and has been given a very specific meaning. In this new sense, </a:t>
            </a:r>
            <a:r>
              <a:rPr sz="2800" b="1"/>
              <a:t>gender refers to the socio-cultural definition of man and woman — the way societies distinguish men and women and assign them social roles</a:t>
            </a:r>
            <a:r>
              <a:rPr sz="2800"/>
              <a:t>. Thus, gender becomes an analytical tool to understand social realities with regard to women and men.</a:t>
            </a:r>
            <a:endParaRPr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74725" y="1732280"/>
            <a:ext cx="10358755" cy="2991485"/>
          </a:xfrm>
          <a:prstGeom prst="rect">
            <a:avLst/>
          </a:prstGeom>
        </p:spPr>
        <p:txBody>
          <a:bodyPr wrap="square">
            <a:spAutoFit/>
          </a:bodyPr>
          <a:p>
            <a:pPr>
              <a:spcAft>
                <a:spcPct val="60000"/>
              </a:spcAft>
            </a:pPr>
            <a:r>
              <a:rPr sz="2800" b="1"/>
              <a:t>6. Why This Debate Matters</a:t>
            </a:r>
            <a:endParaRPr sz="2800" b="1"/>
          </a:p>
          <a:p>
            <a:r>
              <a:rPr sz="2800"/>
              <a:t>The nature–nurture debate is politically important because:</a:t>
            </a:r>
            <a:endParaRPr sz="2800"/>
          </a:p>
          <a:p>
            <a:r>
              <a:rPr sz="2800"/>
              <a:t>If inequality is natural → it seems justified.</a:t>
            </a:r>
            <a:endParaRPr sz="2800"/>
          </a:p>
          <a:p>
            <a:r>
              <a:rPr sz="2800"/>
              <a:t> If inequality is socially constructed → it can be changed.</a:t>
            </a:r>
            <a:endParaRPr sz="2800"/>
          </a:p>
          <a:p>
            <a:r>
              <a:rPr sz="2800"/>
              <a:t>Gender studies emphasizes that:</a:t>
            </a:r>
            <a:endParaRPr sz="2800"/>
          </a:p>
          <a:p>
            <a:r>
              <a:rPr sz="2800"/>
              <a:t> Biology does not justify social hierarchy.</a:t>
            </a:r>
            <a:endParaRPr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23875" y="2034540"/>
            <a:ext cx="10872470" cy="2875280"/>
          </a:xfrm>
          <a:prstGeom prst="rect">
            <a:avLst/>
          </a:prstGeom>
        </p:spPr>
        <p:txBody>
          <a:bodyPr wrap="square">
            <a:spAutoFit/>
          </a:bodyPr>
          <a:p>
            <a:pPr>
              <a:spcAft>
                <a:spcPct val="60000"/>
              </a:spcAft>
            </a:pPr>
            <a:r>
              <a:rPr sz="2800" b="1"/>
              <a:t>Is Gender Natural?</a:t>
            </a:r>
            <a:endParaRPr sz="2800" b="1"/>
          </a:p>
          <a:p>
            <a:pPr>
              <a:spcAft>
                <a:spcPct val="60000"/>
              </a:spcAft>
            </a:pPr>
            <a:r>
              <a:rPr sz="2800" b="1"/>
              <a:t>Understanding Gender through the Nature–Nurture Debate</a:t>
            </a:r>
            <a:endParaRPr sz="2800" b="1"/>
          </a:p>
          <a:p>
            <a:r>
              <a:rPr sz="2800"/>
              <a:t>A common question is:</a:t>
            </a:r>
            <a:endParaRPr sz="2800"/>
          </a:p>
          <a:p>
            <a:r>
              <a:rPr sz="2800"/>
              <a:t>Isn’t gender closely related to sex? Aren’t the roles and behaviour assigned to women and men based on their sexual differences?</a:t>
            </a:r>
            <a:endParaRPr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29285" y="930275"/>
            <a:ext cx="10629900" cy="5532120"/>
          </a:xfrm>
          <a:prstGeom prst="rect">
            <a:avLst/>
          </a:prstGeom>
        </p:spPr>
        <p:txBody>
          <a:bodyPr wrap="square">
            <a:spAutoFit/>
          </a:bodyPr>
          <a:p>
            <a:pPr>
              <a:spcAft>
                <a:spcPct val="60000"/>
              </a:spcAft>
            </a:pPr>
            <a:r>
              <a:rPr sz="2400" b="1"/>
              <a:t>I. The “Nature” Argument: What Comes from Biology?</a:t>
            </a:r>
            <a:endParaRPr sz="2400" b="1"/>
          </a:p>
          <a:p>
            <a:r>
              <a:rPr sz="2400"/>
              <a:t>Only to some extent are roles related to biological sex.</a:t>
            </a:r>
            <a:endParaRPr sz="2400"/>
          </a:p>
          <a:p>
            <a:r>
              <a:rPr sz="2400"/>
              <a:t>Because of their bodies, women — though not all women — bear children, feed them and menstruate. These are biological differences. These belong to nature.</a:t>
            </a:r>
            <a:endParaRPr sz="2400"/>
          </a:p>
          <a:p>
            <a:r>
              <a:rPr sz="2400"/>
              <a:t>However, apart from reproduction, there is nothing that women do that men cannot do, or that men do that women cannot do.</a:t>
            </a:r>
            <a:endParaRPr sz="2400"/>
          </a:p>
          <a:p>
            <a:endParaRPr sz="2400"/>
          </a:p>
          <a:p>
            <a:pPr>
              <a:buFont typeface="Arial" panose="020B0604020202020204"/>
              <a:buChar char="•"/>
            </a:pPr>
            <a:r>
              <a:rPr sz="2400"/>
              <a:t>Bearing children does not mean only women can or should look after them.</a:t>
            </a:r>
            <a:endParaRPr sz="2400"/>
          </a:p>
          <a:p>
            <a:pPr>
              <a:buFont typeface="Arial" panose="020B0604020202020204"/>
              <a:buChar char="•"/>
            </a:pPr>
            <a:endParaRPr sz="2400"/>
          </a:p>
          <a:p>
            <a:pPr>
              <a:buFont typeface="Arial" panose="020B0604020202020204"/>
              <a:buChar char="•"/>
            </a:pPr>
            <a:r>
              <a:rPr sz="2400"/>
              <a:t>Men can just as well do the caring.</a:t>
            </a:r>
            <a:endParaRPr sz="2400"/>
          </a:p>
          <a:p>
            <a:pPr>
              <a:buFont typeface="Arial" panose="020B0604020202020204"/>
              <a:buChar char="•"/>
            </a:pPr>
            <a:endParaRPr sz="2400"/>
          </a:p>
          <a:p>
            <a:pPr>
              <a:buFont typeface="Arial" panose="020B0604020202020204"/>
              <a:buChar char="•"/>
            </a:pPr>
            <a:r>
              <a:rPr sz="2400"/>
              <a:t>Having male or female bodies does not automatically determine characteristics, roles, or destinies.</a:t>
            </a:r>
            <a:endParaRPr sz="2400"/>
          </a:p>
          <a:p>
            <a:r>
              <a:rPr sz="2400"/>
              <a:t>Thus, biology explains reproduction — not social roles.</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26390" y="363855"/>
            <a:ext cx="11539220" cy="5773420"/>
          </a:xfrm>
          <a:prstGeom prst="rect">
            <a:avLst/>
          </a:prstGeom>
        </p:spPr>
        <p:txBody>
          <a:bodyPr wrap="square">
            <a:spAutoFit/>
          </a:bodyPr>
          <a:p>
            <a:pPr algn="just">
              <a:spcAft>
                <a:spcPct val="60000"/>
              </a:spcAft>
            </a:pPr>
            <a:r>
              <a:rPr sz="2000" b="1"/>
              <a:t>II. The “Nurture” Argument: How Society Produces Gender</a:t>
            </a:r>
            <a:endParaRPr sz="2000" b="1"/>
          </a:p>
          <a:p>
            <a:pPr algn="just"/>
            <a:r>
              <a:rPr sz="2000"/>
              <a:t>In reality, it is difficult to separate what is natural from what is socially constructed, because as soon as a child is born, the process of gendering begins.</a:t>
            </a:r>
            <a:endParaRPr sz="2000"/>
          </a:p>
          <a:p>
            <a:pPr algn="just"/>
            <a:r>
              <a:rPr sz="2000"/>
              <a:t>Families and society begin assigning meanings to biological difference.</a:t>
            </a:r>
            <a:endParaRPr sz="2000"/>
          </a:p>
          <a:p>
            <a:pPr algn="just">
              <a:spcAft>
                <a:spcPct val="60000"/>
              </a:spcAft>
            </a:pPr>
            <a:r>
              <a:rPr sz="2000" b="1"/>
              <a:t>Examples of Gendering:</a:t>
            </a:r>
            <a:endParaRPr sz="2000" b="1"/>
          </a:p>
          <a:p>
            <a:pPr algn="just">
              <a:buFont typeface="Arial" panose="020B0604020202020204"/>
              <a:buChar char="•"/>
            </a:pPr>
            <a:r>
              <a:rPr sz="2000"/>
              <a:t>In many South Asian cultures, the birth of a son is celebrated; the birth of a daughter is bemoaned.</a:t>
            </a:r>
            <a:endParaRPr sz="2000"/>
          </a:p>
          <a:p>
            <a:pPr algn="just">
              <a:buFont typeface="Arial" panose="020B0604020202020204"/>
              <a:buChar char="•"/>
            </a:pPr>
            <a:endParaRPr sz="2000"/>
          </a:p>
          <a:p>
            <a:pPr algn="just">
              <a:buFont typeface="Arial" panose="020B0604020202020204"/>
              <a:buChar char="•"/>
            </a:pPr>
            <a:r>
              <a:rPr sz="2000"/>
              <a:t>Sons are often given better food, better health care, more freedom.</a:t>
            </a:r>
            <a:endParaRPr sz="2000"/>
          </a:p>
          <a:p>
            <a:pPr algn="just">
              <a:buFont typeface="Arial" panose="020B0604020202020204"/>
              <a:buChar char="•"/>
            </a:pPr>
            <a:endParaRPr sz="2000"/>
          </a:p>
          <a:p>
            <a:pPr algn="just">
              <a:buFont typeface="Arial" panose="020B0604020202020204"/>
              <a:buChar char="•"/>
            </a:pPr>
            <a:r>
              <a:rPr sz="2000"/>
              <a:t>Boys are encouraged to be tough and outgoing.</a:t>
            </a:r>
            <a:endParaRPr sz="2000"/>
          </a:p>
          <a:p>
            <a:pPr algn="just">
              <a:buFont typeface="Arial" panose="020B0604020202020204"/>
              <a:buChar char="•"/>
            </a:pPr>
            <a:endParaRPr sz="2000"/>
          </a:p>
          <a:p>
            <a:pPr algn="just">
              <a:buFont typeface="Arial" panose="020B0604020202020204"/>
              <a:buChar char="•"/>
            </a:pPr>
            <a:r>
              <a:rPr sz="2000"/>
              <a:t>Girls are encouraged to be demure and home-bound.</a:t>
            </a:r>
            <a:endParaRPr sz="2000"/>
          </a:p>
          <a:p>
            <a:pPr algn="just">
              <a:buFont typeface="Arial" panose="020B0604020202020204"/>
              <a:buChar char="•"/>
            </a:pPr>
            <a:endParaRPr sz="2000"/>
          </a:p>
          <a:p>
            <a:pPr algn="just"/>
            <a:r>
              <a:rPr sz="2000"/>
              <a:t>There is nothing in a girl’s body that prevents her from wearing shorts, climbing trees, or riding bicycles.</a:t>
            </a:r>
            <a:endParaRPr sz="2000"/>
          </a:p>
          <a:p>
            <a:pPr algn="just"/>
            <a:r>
              <a:rPr sz="2000"/>
              <a:t>There is nothing in a boy’s body that prevents him from playing with dolls, caring for younger siblings, cooking, or cleaning.</a:t>
            </a:r>
            <a:endParaRPr sz="2000"/>
          </a:p>
          <a:p>
            <a:pPr algn="just"/>
            <a:r>
              <a:rPr sz="2000"/>
              <a:t>These are gender differences, created by society.</a:t>
            </a:r>
            <a:endParaRPr sz="2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53745" y="807085"/>
            <a:ext cx="10412095" cy="5901055"/>
          </a:xfrm>
          <a:prstGeom prst="rect">
            <a:avLst/>
          </a:prstGeom>
        </p:spPr>
        <p:txBody>
          <a:bodyPr wrap="square">
            <a:spAutoFit/>
          </a:bodyPr>
          <a:p>
            <a:pPr algn="just">
              <a:spcAft>
                <a:spcPct val="60000"/>
              </a:spcAft>
            </a:pPr>
            <a:r>
              <a:rPr sz="2400" b="1"/>
              <a:t>III. Proof that Gender is Social, Not Natural</a:t>
            </a:r>
            <a:endParaRPr sz="2400" b="1"/>
          </a:p>
          <a:p>
            <a:pPr algn="just"/>
            <a:r>
              <a:rPr sz="2400"/>
              <a:t>If gender were natural, it would not change. But it keeps changing:</a:t>
            </a:r>
            <a:endParaRPr sz="2400"/>
          </a:p>
          <a:p>
            <a:pPr algn="just"/>
            <a:endParaRPr sz="2400"/>
          </a:p>
          <a:p>
            <a:pPr algn="just">
              <a:buFont typeface="Arial" panose="020B0604020202020204"/>
              <a:buChar char="•"/>
            </a:pPr>
            <a:r>
              <a:rPr sz="2400"/>
              <a:t>Over time</a:t>
            </a:r>
            <a:endParaRPr sz="2400"/>
          </a:p>
          <a:p>
            <a:pPr algn="just">
              <a:buFont typeface="Arial" panose="020B0604020202020204"/>
              <a:buChar char="•"/>
            </a:pPr>
            <a:endParaRPr sz="2400"/>
          </a:p>
          <a:p>
            <a:pPr algn="just">
              <a:buFont typeface="Arial" panose="020B0604020202020204"/>
              <a:buChar char="•"/>
            </a:pPr>
            <a:r>
              <a:rPr sz="2400"/>
              <a:t>In different places</a:t>
            </a:r>
            <a:endParaRPr sz="2400"/>
          </a:p>
          <a:p>
            <a:pPr algn="just">
              <a:buFont typeface="Arial" panose="020B0604020202020204"/>
              <a:buChar char="•"/>
            </a:pPr>
            <a:endParaRPr sz="2400"/>
          </a:p>
          <a:p>
            <a:pPr algn="just">
              <a:buFont typeface="Arial" panose="020B0604020202020204"/>
              <a:buChar char="•"/>
            </a:pPr>
            <a:r>
              <a:rPr sz="2400"/>
              <a:t>Among different social groups</a:t>
            </a:r>
            <a:endParaRPr sz="2400"/>
          </a:p>
          <a:p>
            <a:pPr algn="just"/>
            <a:r>
              <a:rPr sz="2400"/>
              <a:t>For example:</a:t>
            </a:r>
            <a:endParaRPr sz="2400"/>
          </a:p>
          <a:p>
            <a:pPr algn="just"/>
            <a:endParaRPr sz="2400"/>
          </a:p>
          <a:p>
            <a:pPr algn="just">
              <a:buFont typeface="Arial" panose="020B0604020202020204"/>
              <a:buChar char="•"/>
            </a:pPr>
            <a:r>
              <a:rPr sz="2400"/>
              <a:t>A middle-class girl may be confined to home or school.</a:t>
            </a:r>
            <a:endParaRPr sz="2400"/>
          </a:p>
          <a:p>
            <a:pPr algn="just">
              <a:buFont typeface="Arial" panose="020B0604020202020204"/>
              <a:buChar char="•"/>
            </a:pPr>
            <a:endParaRPr sz="2400"/>
          </a:p>
          <a:p>
            <a:pPr algn="just">
              <a:buFont typeface="Arial" panose="020B0604020202020204"/>
              <a:buChar char="•"/>
            </a:pPr>
            <a:r>
              <a:rPr sz="2400"/>
              <a:t>A tribal girl may roam freely in forests, graze animals, climb trees.</a:t>
            </a:r>
            <a:endParaRPr sz="2400"/>
          </a:p>
          <a:p>
            <a:pPr algn="just"/>
            <a:r>
              <a:rPr sz="2400"/>
              <a:t>Both are girls. Their bodies are the same. But their capabilities, aspirations, and dreams develop differently because of social conditions.</a:t>
            </a:r>
            <a:endParaRPr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57910" y="1130300"/>
            <a:ext cx="9240520" cy="4831080"/>
          </a:xfrm>
          <a:prstGeom prst="rect">
            <a:avLst/>
          </a:prstGeom>
        </p:spPr>
        <p:txBody>
          <a:bodyPr wrap="square">
            <a:spAutoFit/>
          </a:bodyPr>
          <a:p>
            <a:r>
              <a:rPr sz="2800"/>
              <a:t>Similarly:</a:t>
            </a:r>
            <a:endParaRPr sz="2800"/>
          </a:p>
          <a:p>
            <a:endParaRPr sz="2800"/>
          </a:p>
          <a:p>
            <a:pPr>
              <a:buFont typeface="Arial" panose="020B0604020202020204"/>
              <a:buChar char="•"/>
            </a:pPr>
            <a:r>
              <a:rPr sz="2800"/>
              <a:t>In many families earlier, girls were not sent to school.</a:t>
            </a:r>
            <a:endParaRPr sz="2800"/>
          </a:p>
          <a:p>
            <a:pPr>
              <a:buFont typeface="Arial" panose="020B0604020202020204"/>
              <a:buChar char="•"/>
            </a:pPr>
            <a:endParaRPr sz="2800"/>
          </a:p>
          <a:p>
            <a:pPr>
              <a:buFont typeface="Arial" panose="020B0604020202020204"/>
              <a:buChar char="•"/>
            </a:pPr>
            <a:r>
              <a:rPr sz="2800"/>
              <a:t>They were married at puberty.</a:t>
            </a:r>
            <a:endParaRPr sz="2800"/>
          </a:p>
          <a:p>
            <a:pPr>
              <a:buFont typeface="Arial" panose="020B0604020202020204"/>
              <a:buChar char="•"/>
            </a:pPr>
            <a:endParaRPr sz="2800"/>
          </a:p>
          <a:p>
            <a:pPr>
              <a:buFont typeface="Arial" panose="020B0604020202020204"/>
              <a:buChar char="•"/>
            </a:pPr>
            <a:r>
              <a:rPr sz="2800"/>
              <a:t>They were not allowed to go out after age 10 or 11.</a:t>
            </a:r>
            <a:endParaRPr sz="2800"/>
          </a:p>
          <a:p>
            <a:r>
              <a:rPr sz="2800"/>
              <a:t>Now things have changed.</a:t>
            </a:r>
            <a:endParaRPr sz="2800"/>
          </a:p>
          <a:p>
            <a:r>
              <a:rPr sz="2800"/>
              <a:t>Even men’s education, roles and responsibilities have changed, though perhaps not as much.</a:t>
            </a:r>
            <a:endParaRPr sz="2800"/>
          </a:p>
          <a:p>
            <a:r>
              <a:rPr sz="2800"/>
              <a:t>This is what we mean when we say</a:t>
            </a:r>
            <a:r>
              <a:rPr sz="2800" b="1"/>
              <a:t> gender is variable.</a:t>
            </a:r>
            <a:endParaRPr sz="2800"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02920" y="491490"/>
            <a:ext cx="11184890" cy="5856605"/>
          </a:xfrm>
          <a:prstGeom prst="rect">
            <a:avLst/>
          </a:prstGeom>
        </p:spPr>
        <p:txBody>
          <a:bodyPr wrap="square">
            <a:spAutoFit/>
          </a:bodyPr>
          <a:p>
            <a:pPr>
              <a:spcAft>
                <a:spcPct val="60000"/>
              </a:spcAft>
            </a:pPr>
            <a:r>
              <a:rPr sz="2000" b="1"/>
              <a:t>IV. Even the Body Is Not Pure “Nature”</a:t>
            </a:r>
            <a:endParaRPr sz="2000" b="1"/>
          </a:p>
          <a:p>
            <a:r>
              <a:rPr sz="2000"/>
              <a:t>Even our bodies can be shaped or changed by us, society, or culture.</a:t>
            </a:r>
            <a:endParaRPr sz="2000"/>
          </a:p>
          <a:p>
            <a:r>
              <a:rPr sz="2000"/>
              <a:t>We can change the size, shape, and strength of our bodies through training, use, disuse, misuse, or abuse.</a:t>
            </a:r>
            <a:endParaRPr sz="2000"/>
          </a:p>
          <a:p>
            <a:r>
              <a:rPr sz="2000"/>
              <a:t>Examples:</a:t>
            </a:r>
            <a:endParaRPr sz="2000"/>
          </a:p>
          <a:p>
            <a:endParaRPr sz="2000"/>
          </a:p>
          <a:p>
            <a:pPr>
              <a:buFont typeface="Arial" panose="020B0604020202020204"/>
              <a:buChar char="•"/>
            </a:pPr>
            <a:r>
              <a:rPr sz="2000"/>
              <a:t>Wrestlers</a:t>
            </a:r>
            <a:endParaRPr sz="2000"/>
          </a:p>
          <a:p>
            <a:pPr>
              <a:buFont typeface="Arial" panose="020B0604020202020204"/>
              <a:buChar char="•"/>
            </a:pPr>
            <a:endParaRPr sz="2000"/>
          </a:p>
          <a:p>
            <a:pPr>
              <a:buFont typeface="Arial" panose="020B0604020202020204"/>
              <a:buChar char="•"/>
            </a:pPr>
            <a:r>
              <a:rPr sz="2000"/>
              <a:t>Body-builders</a:t>
            </a:r>
            <a:endParaRPr sz="2000"/>
          </a:p>
          <a:p>
            <a:pPr>
              <a:buFont typeface="Arial" panose="020B0604020202020204"/>
              <a:buChar char="•"/>
            </a:pPr>
            <a:endParaRPr sz="2000"/>
          </a:p>
          <a:p>
            <a:pPr>
              <a:buFont typeface="Arial" panose="020B0604020202020204"/>
              <a:buChar char="•"/>
            </a:pPr>
            <a:r>
              <a:rPr sz="2000"/>
              <a:t>Athletes</a:t>
            </a:r>
            <a:endParaRPr sz="2000"/>
          </a:p>
          <a:p>
            <a:pPr>
              <a:buFont typeface="Arial" panose="020B0604020202020204"/>
              <a:buChar char="•"/>
            </a:pPr>
            <a:endParaRPr sz="2000"/>
          </a:p>
          <a:p>
            <a:pPr>
              <a:buFont typeface="Arial" panose="020B0604020202020204"/>
              <a:buChar char="•"/>
            </a:pPr>
            <a:r>
              <a:rPr sz="2000"/>
              <a:t>Dancers</a:t>
            </a:r>
            <a:endParaRPr sz="2000"/>
          </a:p>
          <a:p>
            <a:pPr>
              <a:buFont typeface="Arial" panose="020B0604020202020204"/>
              <a:buChar char="•"/>
            </a:pPr>
            <a:endParaRPr sz="2000"/>
          </a:p>
          <a:p>
            <a:pPr>
              <a:buFont typeface="Arial" panose="020B0604020202020204"/>
              <a:buChar char="•"/>
            </a:pPr>
            <a:r>
              <a:rPr sz="2000"/>
              <a:t>Yoga practitioners</a:t>
            </a:r>
            <a:endParaRPr sz="2000"/>
          </a:p>
          <a:p>
            <a:r>
              <a:rPr sz="2000"/>
              <a:t>Women’s bodies can procreate — that is biological.</a:t>
            </a:r>
            <a:endParaRPr sz="2000"/>
          </a:p>
          <a:p>
            <a:r>
              <a:rPr sz="2000"/>
              <a:t> But today, women can choose whether to have children, how many to have, and at what intervals.</a:t>
            </a:r>
            <a:endParaRPr sz="2000"/>
          </a:p>
          <a:p>
            <a:r>
              <a:rPr sz="2000"/>
              <a:t>Reproduction is no longer inevitable in the same way it is for female animals.</a:t>
            </a:r>
            <a:endParaRPr sz="2000"/>
          </a:p>
          <a:p>
            <a:r>
              <a:rPr sz="2000" b="1"/>
              <a:t>Thus, even biology operates within social conditions.</a:t>
            </a:r>
            <a:endParaRPr sz="2000"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875030" y="1708785"/>
            <a:ext cx="10441940" cy="2914015"/>
          </a:xfrm>
          <a:prstGeom prst="rect">
            <a:avLst/>
          </a:prstGeom>
        </p:spPr>
        <p:txBody>
          <a:bodyPr wrap="square">
            <a:spAutoFit/>
          </a:bodyPr>
          <a:p>
            <a:pPr>
              <a:spcAft>
                <a:spcPct val="60000"/>
              </a:spcAft>
            </a:pPr>
            <a:r>
              <a:rPr sz="3200" b="1"/>
              <a:t>V. A Powerful Illustration</a:t>
            </a:r>
            <a:endParaRPr sz="3200" b="1"/>
          </a:p>
          <a:p>
            <a:r>
              <a:rPr sz="3200" b="1"/>
              <a:t>“If a woman can cook, so can a man, because a woman doesn’t cook with her womb!”</a:t>
            </a:r>
            <a:endParaRPr sz="3200" b="1"/>
          </a:p>
          <a:p>
            <a:r>
              <a:rPr sz="3200" b="1"/>
              <a:t>This sentence captures the entire nature–nurture distinction</a:t>
            </a:r>
            <a:r>
              <a:rPr sz="3200"/>
              <a:t>.</a:t>
            </a:r>
            <a:endParaRPr sz="3200"/>
          </a:p>
          <a:p>
            <a:r>
              <a:rPr sz="3200"/>
              <a:t>Cooking is not determined by reproductive organs.</a:t>
            </a:r>
            <a:endParaRPr sz="3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33425" y="2644775"/>
            <a:ext cx="10557510" cy="2676525"/>
          </a:xfrm>
          <a:prstGeom prst="rect">
            <a:avLst/>
          </a:prstGeom>
        </p:spPr>
        <p:txBody>
          <a:bodyPr wrap="square">
            <a:spAutoFit/>
          </a:bodyPr>
          <a:p>
            <a:pPr algn="just"/>
            <a:r>
              <a:rPr lang="en-US" sz="2800" b="1"/>
              <a:t>Gender Norms</a:t>
            </a:r>
            <a:endParaRPr lang="en-US" sz="2800" b="1"/>
          </a:p>
          <a:p>
            <a:pPr algn="just"/>
            <a:r>
              <a:rPr sz="2800"/>
              <a:t>Every society prescribes distinct expectations for girls and boys, women and men. These norms influence almost every dimension of life — mobility, education, employment, family roles, dignity, and future opportunities. </a:t>
            </a:r>
            <a:r>
              <a:rPr sz="2800" b="1"/>
              <a:t>The most visible forms of this differentiation are seen in dress, personal attributes, and social roles.</a:t>
            </a:r>
            <a:endParaRPr sz="2800"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10210" y="307975"/>
            <a:ext cx="11058525" cy="5548630"/>
          </a:xfrm>
          <a:prstGeom prst="rect">
            <a:avLst/>
          </a:prstGeom>
        </p:spPr>
        <p:txBody>
          <a:bodyPr wrap="square">
            <a:spAutoFit/>
          </a:bodyPr>
          <a:p>
            <a:pPr algn="just">
              <a:spcAft>
                <a:spcPct val="60000"/>
              </a:spcAft>
            </a:pPr>
            <a:r>
              <a:rPr sz="2000" b="1"/>
              <a:t>1. Dress as a Marker of Gender Control</a:t>
            </a:r>
            <a:endParaRPr sz="2000" b="1"/>
          </a:p>
          <a:p>
            <a:pPr algn="just">
              <a:buFont typeface="Arial" panose="020B0604020202020204"/>
              <a:buChar char="•"/>
            </a:pPr>
            <a:r>
              <a:rPr sz="2000"/>
              <a:t>In most societies, men and women dress differently, though the degree of difference varies.</a:t>
            </a:r>
            <a:endParaRPr sz="2000"/>
          </a:p>
          <a:p>
            <a:pPr algn="just">
              <a:buFont typeface="Arial" panose="020B0604020202020204"/>
              <a:buChar char="•"/>
            </a:pPr>
            <a:endParaRPr sz="2000"/>
          </a:p>
          <a:p>
            <a:pPr algn="just">
              <a:buFont typeface="Arial" panose="020B0604020202020204"/>
              <a:buChar char="•"/>
            </a:pPr>
            <a:r>
              <a:rPr sz="2000"/>
              <a:t>In some contexts, differences are minimal; in others, they are extremely rigid and highly regulated.</a:t>
            </a:r>
            <a:endParaRPr sz="2000"/>
          </a:p>
          <a:p>
            <a:pPr algn="just">
              <a:buFont typeface="Arial" panose="020B0604020202020204"/>
              <a:buChar char="•"/>
            </a:pPr>
            <a:endParaRPr sz="2000"/>
          </a:p>
          <a:p>
            <a:pPr algn="just">
              <a:buFont typeface="Arial" panose="020B0604020202020204"/>
              <a:buChar char="•"/>
            </a:pPr>
            <a:r>
              <a:rPr sz="2000"/>
              <a:t>In certain communities, women are required to cover their bodies fully, sometimes including the face.</a:t>
            </a:r>
            <a:endParaRPr sz="2000"/>
          </a:p>
          <a:p>
            <a:pPr algn="just">
              <a:buFont typeface="Arial" panose="020B0604020202020204"/>
              <a:buChar char="•"/>
            </a:pPr>
            <a:endParaRPr sz="2000"/>
          </a:p>
          <a:p>
            <a:pPr algn="just">
              <a:buFont typeface="Arial" panose="020B0604020202020204"/>
              <a:buChar char="•"/>
            </a:pPr>
            <a:r>
              <a:rPr sz="2000"/>
              <a:t>Dress codes are not merely aesthetic — they directly affect:</a:t>
            </a:r>
            <a:endParaRPr sz="2000"/>
          </a:p>
          <a:p>
            <a:pPr algn="just">
              <a:buFont typeface="Arial" panose="020B0604020202020204"/>
              <a:buChar char="•"/>
            </a:pPr>
            <a:endParaRPr sz="2000"/>
          </a:p>
          <a:p>
            <a:pPr lvl="1" algn="just">
              <a:buFont typeface="Arial" panose="020B0604020202020204"/>
              <a:buChar char="◦"/>
            </a:pPr>
            <a:r>
              <a:rPr sz="2000"/>
              <a:t>Mobility (freedom to move in public spaces)</a:t>
            </a:r>
            <a:endParaRPr sz="2000"/>
          </a:p>
          <a:p>
            <a:pPr lvl="1" algn="just">
              <a:buFont typeface="Arial" panose="020B0604020202020204"/>
              <a:buChar char="◦"/>
            </a:pPr>
            <a:endParaRPr sz="2000"/>
          </a:p>
          <a:p>
            <a:pPr lvl="1" algn="just">
              <a:buFont typeface="Arial" panose="020B0604020202020204"/>
              <a:buChar char="◦"/>
            </a:pPr>
            <a:r>
              <a:rPr sz="2000"/>
              <a:t>Autonomy (capacity to make independent choices)</a:t>
            </a:r>
            <a:endParaRPr sz="2000"/>
          </a:p>
          <a:p>
            <a:pPr lvl="1" algn="just">
              <a:buFont typeface="Arial" panose="020B0604020202020204"/>
              <a:buChar char="◦"/>
            </a:pPr>
            <a:endParaRPr sz="2000"/>
          </a:p>
          <a:p>
            <a:pPr lvl="1" algn="just">
              <a:buFont typeface="Arial" panose="020B0604020202020204"/>
              <a:buChar char="◦"/>
            </a:pPr>
            <a:r>
              <a:rPr sz="2000"/>
              <a:t>Dignity and identity</a:t>
            </a:r>
            <a:endParaRPr sz="2000"/>
          </a:p>
          <a:p>
            <a:pPr lvl="1" algn="just">
              <a:buFont typeface="Arial" panose="020B0604020202020204"/>
              <a:buChar char="◦"/>
            </a:pPr>
            <a:endParaRPr sz="2000"/>
          </a:p>
          <a:p>
            <a:pPr algn="just">
              <a:buFont typeface="Arial" panose="020B0604020202020204"/>
              <a:buChar char="•"/>
            </a:pPr>
            <a:r>
              <a:rPr sz="2000"/>
              <a:t>Clothing thus becomes a social instrument of regulation, often more strictly imposed on women than on men</a:t>
            </a:r>
            <a:r>
              <a:rPr sz="1600"/>
              <a:t>.</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18490" y="1613535"/>
            <a:ext cx="11101705" cy="3422015"/>
          </a:xfrm>
          <a:prstGeom prst="rect">
            <a:avLst/>
          </a:prstGeom>
        </p:spPr>
        <p:txBody>
          <a:bodyPr wrap="square">
            <a:spAutoFit/>
          </a:bodyPr>
          <a:p>
            <a:pPr algn="just">
              <a:spcAft>
                <a:spcPct val="60000"/>
              </a:spcAft>
            </a:pPr>
            <a:r>
              <a:rPr sz="2800" b="1">
                <a:solidFill>
                  <a:schemeClr val="tx1"/>
                </a:solidFill>
              </a:rPr>
              <a:t>Sex and Gender Are Not the Same</a:t>
            </a:r>
            <a:endParaRPr sz="2800" b="1">
              <a:solidFill>
                <a:schemeClr val="tx1"/>
              </a:solidFill>
            </a:endParaRPr>
          </a:p>
          <a:p>
            <a:pPr algn="just"/>
            <a:r>
              <a:rPr sz="2800">
                <a:solidFill>
                  <a:schemeClr val="tx1"/>
                </a:solidFill>
              </a:rPr>
              <a:t>The concept of gender helps us understand that s</a:t>
            </a:r>
            <a:r>
              <a:rPr sz="2800" b="1">
                <a:solidFill>
                  <a:schemeClr val="tx1"/>
                </a:solidFill>
              </a:rPr>
              <a:t>ex is one thing, but gender is quite another</a:t>
            </a:r>
            <a:r>
              <a:rPr sz="2800">
                <a:solidFill>
                  <a:schemeClr val="tx1"/>
                </a:solidFill>
              </a:rPr>
              <a:t>. Everyone is born male or female, and sex can usually be determined by looking at genitalia — this is biological. However, every culture values girls and boys differently and assigns them different roles, responses, and attributes. </a:t>
            </a:r>
            <a:r>
              <a:rPr sz="2800" b="1">
                <a:solidFill>
                  <a:schemeClr val="tx1"/>
                </a:solidFill>
              </a:rPr>
              <a:t>All the social and cultural “packaging” done for girls and boys from birth onwards is called “gendering.”</a:t>
            </a:r>
            <a:endParaRPr sz="2800" b="1">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44830" y="384175"/>
            <a:ext cx="10766425" cy="3855720"/>
          </a:xfrm>
          <a:prstGeom prst="rect">
            <a:avLst/>
          </a:prstGeom>
        </p:spPr>
        <p:txBody>
          <a:bodyPr wrap="square">
            <a:spAutoFit/>
          </a:bodyPr>
          <a:p>
            <a:pPr>
              <a:spcAft>
                <a:spcPct val="60000"/>
              </a:spcAft>
            </a:pPr>
            <a:r>
              <a:rPr sz="2400" b="1"/>
              <a:t>2. Gendered Attributes and the Construction of Personality</a:t>
            </a:r>
            <a:endParaRPr sz="2400" b="1"/>
          </a:p>
          <a:p>
            <a:r>
              <a:rPr sz="2400"/>
              <a:t>Societies assign different “natural” qualities to men and women.</a:t>
            </a:r>
            <a:endParaRPr sz="2400"/>
          </a:p>
          <a:p>
            <a:endParaRPr sz="2400"/>
          </a:p>
          <a:p>
            <a:pPr>
              <a:spcAft>
                <a:spcPct val="60000"/>
              </a:spcAft>
            </a:pPr>
            <a:r>
              <a:rPr sz="2400" b="1"/>
              <a:t>Expected Feminine Traits</a:t>
            </a:r>
            <a:endParaRPr sz="2400" b="1"/>
          </a:p>
          <a:p>
            <a:pPr indent="0">
              <a:buFont typeface="Arial" panose="020B0604020202020204"/>
              <a:buNone/>
            </a:pPr>
            <a:r>
              <a:rPr sz="2400"/>
              <a:t>Gentleness</a:t>
            </a:r>
            <a:r>
              <a:rPr lang="en-US" sz="2400"/>
              <a:t>, </a:t>
            </a:r>
            <a:r>
              <a:rPr sz="2400"/>
              <a:t>Caring and nurturing behaviour</a:t>
            </a:r>
            <a:r>
              <a:rPr lang="en-US" sz="2400"/>
              <a:t>, </a:t>
            </a:r>
            <a:r>
              <a:rPr sz="2400"/>
              <a:t>Obedience</a:t>
            </a:r>
            <a:r>
              <a:rPr lang="en-US" sz="2400"/>
              <a:t>, </a:t>
            </a:r>
            <a:r>
              <a:rPr sz="2400"/>
              <a:t>Emotional sensitivity</a:t>
            </a:r>
            <a:endParaRPr sz="2400"/>
          </a:p>
          <a:p>
            <a:pPr>
              <a:buFont typeface="Arial" panose="020B0604020202020204"/>
              <a:buChar char="•"/>
            </a:pPr>
            <a:endParaRPr sz="2400"/>
          </a:p>
          <a:p>
            <a:pPr>
              <a:spcAft>
                <a:spcPct val="60000"/>
              </a:spcAft>
            </a:pPr>
            <a:r>
              <a:rPr sz="2400" b="1"/>
              <a:t>Expected Masculine Traits</a:t>
            </a:r>
            <a:endParaRPr sz="2400" b="1"/>
          </a:p>
          <a:p>
            <a:pPr indent="0">
              <a:buFont typeface="Arial" panose="020B0604020202020204"/>
              <a:buNone/>
            </a:pPr>
            <a:r>
              <a:rPr sz="2400"/>
              <a:t>Strength</a:t>
            </a:r>
            <a:r>
              <a:rPr lang="en-US" sz="2400"/>
              <a:t>,</a:t>
            </a:r>
            <a:r>
              <a:rPr sz="2400"/>
              <a:t>Self-confidence</a:t>
            </a:r>
            <a:r>
              <a:rPr lang="en-US" sz="2400"/>
              <a:t>, </a:t>
            </a:r>
            <a:r>
              <a:rPr sz="2400"/>
              <a:t>Competitiveness</a:t>
            </a:r>
            <a:r>
              <a:rPr lang="en-US" sz="2400"/>
              <a:t>, </a:t>
            </a:r>
            <a:r>
              <a:rPr sz="2400"/>
              <a:t>Rationality</a:t>
            </a:r>
            <a:endParaRPr sz="2400"/>
          </a:p>
        </p:txBody>
      </p:sp>
      <p:sp>
        <p:nvSpPr>
          <p:cNvPr id="5" name="Text Box 4"/>
          <p:cNvSpPr txBox="1"/>
          <p:nvPr/>
        </p:nvSpPr>
        <p:spPr>
          <a:xfrm>
            <a:off x="633730" y="4495800"/>
            <a:ext cx="10587990" cy="460375"/>
          </a:xfrm>
          <a:prstGeom prst="rect">
            <a:avLst/>
          </a:prstGeom>
        </p:spPr>
        <p:txBody>
          <a:bodyPr wrap="square">
            <a:spAutoFit/>
          </a:bodyPr>
          <a:p>
            <a:r>
              <a:rPr sz="2400" b="1"/>
              <a:t>These traits are treated as biologically inherent, though they are socially produced.</a:t>
            </a:r>
            <a:endParaRPr sz="2400"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35305" y="437515"/>
            <a:ext cx="11278235" cy="1099820"/>
          </a:xfrm>
          <a:prstGeom prst="rect">
            <a:avLst/>
          </a:prstGeom>
        </p:spPr>
        <p:txBody>
          <a:bodyPr wrap="square">
            <a:spAutoFit/>
          </a:bodyPr>
          <a:p>
            <a:pPr>
              <a:spcAft>
                <a:spcPct val="60000"/>
              </a:spcAft>
            </a:pPr>
            <a:r>
              <a:rPr sz="2400" b="1"/>
              <a:t>3. Roles and Responsibilities: Structured Inequality</a:t>
            </a:r>
            <a:endParaRPr sz="2400" b="1"/>
          </a:p>
          <a:p>
            <a:r>
              <a:rPr sz="2400"/>
              <a:t>Gender norms shape the division of labour and authority in society.</a:t>
            </a:r>
            <a:endParaRPr sz="2400"/>
          </a:p>
        </p:txBody>
      </p:sp>
      <p:sp>
        <p:nvSpPr>
          <p:cNvPr id="5" name="Text Box 4"/>
          <p:cNvSpPr txBox="1"/>
          <p:nvPr/>
        </p:nvSpPr>
        <p:spPr>
          <a:xfrm>
            <a:off x="649605" y="1642110"/>
            <a:ext cx="10871200" cy="3216275"/>
          </a:xfrm>
          <a:prstGeom prst="rect">
            <a:avLst/>
          </a:prstGeom>
        </p:spPr>
        <p:txBody>
          <a:bodyPr wrap="square">
            <a:spAutoFit/>
          </a:bodyPr>
          <a:p>
            <a:pPr algn="just">
              <a:spcAft>
                <a:spcPct val="60000"/>
              </a:spcAft>
            </a:pPr>
            <a:r>
              <a:rPr sz="2400" b="1"/>
              <a:t>Men Are Typically Positioned As:</a:t>
            </a:r>
            <a:endParaRPr sz="2400" b="1"/>
          </a:p>
          <a:p>
            <a:pPr indent="0" algn="just">
              <a:buFont typeface="Arial" panose="020B0604020202020204"/>
              <a:buNone/>
            </a:pPr>
            <a:r>
              <a:rPr sz="2400"/>
              <a:t>Heads of households</a:t>
            </a:r>
            <a:r>
              <a:rPr lang="en-US" sz="2400"/>
              <a:t>, </a:t>
            </a:r>
            <a:r>
              <a:rPr sz="2400"/>
              <a:t>Breadwinners</a:t>
            </a:r>
            <a:r>
              <a:rPr lang="en-US" sz="2400"/>
              <a:t>, </a:t>
            </a:r>
            <a:r>
              <a:rPr sz="2400"/>
              <a:t>Property owners and managers</a:t>
            </a:r>
            <a:r>
              <a:rPr lang="en-US" sz="2400"/>
              <a:t>, </a:t>
            </a:r>
            <a:r>
              <a:rPr sz="2400"/>
              <a:t>Active participants in politics, religion, business, and professions</a:t>
            </a:r>
            <a:endParaRPr sz="2400"/>
          </a:p>
          <a:p>
            <a:pPr algn="just">
              <a:spcAft>
                <a:spcPct val="60000"/>
              </a:spcAft>
            </a:pPr>
            <a:r>
              <a:rPr sz="2400" b="1"/>
              <a:t>Women Are Typically Positioned As:</a:t>
            </a:r>
            <a:endParaRPr sz="2400" b="1"/>
          </a:p>
          <a:p>
            <a:pPr indent="0" algn="just">
              <a:buFont typeface="Arial" panose="020B0604020202020204"/>
              <a:buNone/>
            </a:pPr>
            <a:r>
              <a:rPr sz="2400"/>
              <a:t>Child bearers and primary caregivers</a:t>
            </a:r>
            <a:r>
              <a:rPr lang="en-US" sz="2400"/>
              <a:t>, </a:t>
            </a:r>
            <a:r>
              <a:rPr sz="2400"/>
              <a:t>Care providers for the elderly and infirm</a:t>
            </a:r>
            <a:r>
              <a:rPr lang="en-US" sz="2400"/>
              <a:t>, </a:t>
            </a:r>
            <a:r>
              <a:rPr sz="2400"/>
              <a:t>Responsible for domestic labour</a:t>
            </a:r>
            <a:r>
              <a:rPr lang="en-US" sz="2400"/>
              <a:t>, </a:t>
            </a:r>
            <a:r>
              <a:rPr sz="2400"/>
              <a:t>Socially trained for household management rather than public authority</a:t>
            </a:r>
            <a:endParaRPr sz="2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59155" y="1554480"/>
            <a:ext cx="10107930" cy="3415030"/>
          </a:xfrm>
          <a:prstGeom prst="rect">
            <a:avLst/>
          </a:prstGeom>
        </p:spPr>
        <p:txBody>
          <a:bodyPr wrap="square">
            <a:spAutoFit/>
          </a:bodyPr>
          <a:p>
            <a:r>
              <a:rPr sz="2400"/>
              <a:t>These expectations influence:</a:t>
            </a:r>
            <a:endParaRPr sz="2400"/>
          </a:p>
          <a:p>
            <a:endParaRPr sz="2400"/>
          </a:p>
          <a:p>
            <a:pPr>
              <a:buFont typeface="Arial" panose="020B0604020202020204"/>
              <a:buChar char="•"/>
            </a:pPr>
            <a:r>
              <a:rPr sz="2400"/>
              <a:t>Educational access</a:t>
            </a:r>
            <a:endParaRPr sz="2400"/>
          </a:p>
          <a:p>
            <a:pPr>
              <a:buFont typeface="Arial" panose="020B0604020202020204"/>
              <a:buChar char="•"/>
            </a:pPr>
            <a:endParaRPr sz="2400"/>
          </a:p>
          <a:p>
            <a:pPr>
              <a:buFont typeface="Arial" panose="020B0604020202020204"/>
              <a:buChar char="•"/>
            </a:pPr>
            <a:r>
              <a:rPr sz="2400"/>
              <a:t>Employment opportunities</a:t>
            </a:r>
            <a:endParaRPr sz="2400"/>
          </a:p>
          <a:p>
            <a:pPr>
              <a:buFont typeface="Arial" panose="020B0604020202020204"/>
              <a:buChar char="•"/>
            </a:pPr>
            <a:endParaRPr sz="2400"/>
          </a:p>
          <a:p>
            <a:pPr>
              <a:buFont typeface="Arial" panose="020B0604020202020204"/>
              <a:buChar char="•"/>
            </a:pPr>
            <a:r>
              <a:rPr sz="2400"/>
              <a:t>Type and status of occupation</a:t>
            </a:r>
            <a:endParaRPr sz="2400"/>
          </a:p>
          <a:p>
            <a:pPr>
              <a:buFont typeface="Arial" panose="020B0604020202020204"/>
              <a:buChar char="•"/>
            </a:pPr>
            <a:endParaRPr sz="2400"/>
          </a:p>
          <a:p>
            <a:pPr>
              <a:buFont typeface="Arial" panose="020B0604020202020204"/>
              <a:buChar char="•"/>
            </a:pPr>
            <a:r>
              <a:rPr sz="2400"/>
              <a:t>Economic independence</a:t>
            </a:r>
            <a:endParaRPr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23265" y="662940"/>
            <a:ext cx="10755630" cy="5532120"/>
          </a:xfrm>
          <a:prstGeom prst="rect">
            <a:avLst/>
          </a:prstGeom>
        </p:spPr>
        <p:txBody>
          <a:bodyPr wrap="square">
            <a:spAutoFit/>
          </a:bodyPr>
          <a:p>
            <a:pPr algn="just">
              <a:spcAft>
                <a:spcPct val="60000"/>
              </a:spcAft>
            </a:pPr>
            <a:r>
              <a:rPr sz="2400" b="1"/>
              <a:t>Gender Socialisation (Gendering)</a:t>
            </a:r>
            <a:endParaRPr sz="2400" b="1"/>
          </a:p>
          <a:p>
            <a:pPr algn="just"/>
            <a:r>
              <a:rPr sz="2400"/>
              <a:t>Gender socialisation refers to the process through which children learn the norms, expectations and behaviours associated with being male or female in a particular society.</a:t>
            </a:r>
            <a:endParaRPr sz="2400"/>
          </a:p>
          <a:p>
            <a:pPr algn="just"/>
            <a:r>
              <a:rPr sz="2400"/>
              <a:t>It is a specific form of socialisation — the broader process by which individuals learn the culture of the society into which they are born.</a:t>
            </a:r>
            <a:endParaRPr sz="2400"/>
          </a:p>
          <a:p>
            <a:pPr algn="just"/>
            <a:r>
              <a:rPr sz="2400"/>
              <a:t>When socialisation specifically teaches children their gender roles, it is often called:</a:t>
            </a:r>
            <a:endParaRPr sz="2400"/>
          </a:p>
          <a:p>
            <a:pPr algn="just"/>
            <a:endParaRPr sz="2400"/>
          </a:p>
          <a:p>
            <a:pPr algn="just">
              <a:buFont typeface="Arial" panose="020B0604020202020204"/>
              <a:buChar char="•"/>
            </a:pPr>
            <a:r>
              <a:rPr sz="2400"/>
              <a:t>Gendering</a:t>
            </a:r>
            <a:endParaRPr sz="2400"/>
          </a:p>
          <a:p>
            <a:pPr algn="just">
              <a:buFont typeface="Arial" panose="020B0604020202020204"/>
              <a:buChar char="•"/>
            </a:pPr>
            <a:endParaRPr sz="2400"/>
          </a:p>
          <a:p>
            <a:pPr algn="just">
              <a:buFont typeface="Arial" panose="020B0604020202020204"/>
              <a:buChar char="•"/>
            </a:pPr>
            <a:r>
              <a:rPr sz="2400"/>
              <a:t>Gender indoctrination</a:t>
            </a:r>
            <a:endParaRPr sz="2400"/>
          </a:p>
          <a:p>
            <a:pPr algn="just"/>
            <a:r>
              <a:rPr sz="2400"/>
              <a:t>Through different social mechanisms, children are taught what is considered masculine and feminine, and they gradually internalise these behaviours, attitudes and roles as natural and normal.</a:t>
            </a:r>
            <a:endParaRPr sz="24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17245" y="1422400"/>
            <a:ext cx="10651490" cy="4424045"/>
          </a:xfrm>
          <a:prstGeom prst="rect">
            <a:avLst/>
          </a:prstGeom>
        </p:spPr>
        <p:txBody>
          <a:bodyPr wrap="square">
            <a:spAutoFit/>
          </a:bodyPr>
          <a:p>
            <a:pPr>
              <a:spcAft>
                <a:spcPct val="60000"/>
              </a:spcAft>
            </a:pPr>
            <a:r>
              <a:rPr sz="2400" b="1"/>
              <a:t>Ruth Hartley’s Four Processes of Gender Socialisation</a:t>
            </a:r>
            <a:endParaRPr sz="2400" b="1"/>
          </a:p>
          <a:p>
            <a:r>
              <a:rPr sz="2400"/>
              <a:t>According to Ruth Hartley, gender socialisation occurs through four key processes:</a:t>
            </a:r>
            <a:endParaRPr sz="2400"/>
          </a:p>
          <a:p>
            <a:endParaRPr sz="2400"/>
          </a:p>
          <a:p>
            <a:pPr marL="457200" indent="-457200">
              <a:buAutoNum type="arabicPeriod"/>
            </a:pPr>
            <a:r>
              <a:rPr sz="2400"/>
              <a:t>Manipulation</a:t>
            </a:r>
            <a:endParaRPr sz="2400"/>
          </a:p>
          <a:p>
            <a:pPr marL="457200" indent="-457200">
              <a:buAutoNum type="arabicPeriod"/>
            </a:pPr>
            <a:endParaRPr sz="2400"/>
          </a:p>
          <a:p>
            <a:pPr marL="457200" indent="-457200">
              <a:buAutoNum type="arabicPeriod"/>
            </a:pPr>
            <a:r>
              <a:rPr sz="2400"/>
              <a:t>Canalisation</a:t>
            </a:r>
            <a:endParaRPr sz="2400"/>
          </a:p>
          <a:p>
            <a:pPr marL="457200" indent="-457200">
              <a:buAutoNum type="arabicPeriod"/>
            </a:pPr>
            <a:endParaRPr sz="2400"/>
          </a:p>
          <a:p>
            <a:pPr marL="457200" indent="-457200">
              <a:buAutoNum type="arabicPeriod"/>
            </a:pPr>
            <a:r>
              <a:rPr sz="2400"/>
              <a:t>Verbal Appellation</a:t>
            </a:r>
            <a:endParaRPr sz="2400"/>
          </a:p>
          <a:p>
            <a:pPr marL="457200" indent="-457200">
              <a:buAutoNum type="arabicPeriod"/>
            </a:pPr>
            <a:endParaRPr sz="2400"/>
          </a:p>
          <a:p>
            <a:pPr marL="457200" indent="-457200">
              <a:buAutoNum type="arabicPeriod"/>
            </a:pPr>
            <a:r>
              <a:rPr sz="2400"/>
              <a:t>Activity Exposure</a:t>
            </a:r>
            <a:endParaRPr sz="2400"/>
          </a:p>
          <a:p>
            <a:r>
              <a:rPr sz="2400"/>
              <a:t>All four processes operate from early childhood and are usually differentiated by sex.</a:t>
            </a:r>
            <a:endParaRPr sz="2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22655" y="890270"/>
            <a:ext cx="10504805" cy="4693920"/>
          </a:xfrm>
          <a:prstGeom prst="rect">
            <a:avLst/>
          </a:prstGeom>
        </p:spPr>
        <p:txBody>
          <a:bodyPr wrap="square">
            <a:spAutoFit/>
          </a:bodyPr>
          <a:p>
            <a:pPr>
              <a:spcAft>
                <a:spcPct val="60000"/>
              </a:spcAft>
            </a:pPr>
            <a:r>
              <a:rPr sz="2400" b="1"/>
              <a:t>1. Manipulation (Moulding the Child)</a:t>
            </a:r>
            <a:endParaRPr sz="2400" b="1"/>
          </a:p>
          <a:p>
            <a:r>
              <a:rPr sz="2400"/>
              <a:t>Manipulation refers to the different ways boys and girls are physically handled and treated from birth.</a:t>
            </a:r>
            <a:endParaRPr sz="2400"/>
          </a:p>
          <a:p>
            <a:pPr>
              <a:spcAft>
                <a:spcPct val="60000"/>
              </a:spcAft>
            </a:pPr>
            <a:r>
              <a:rPr sz="2400" b="1"/>
              <a:t>Key Features:</a:t>
            </a:r>
            <a:endParaRPr sz="2400" b="1"/>
          </a:p>
          <a:p>
            <a:pPr>
              <a:buFont typeface="Arial" panose="020B0604020202020204"/>
              <a:buChar char="•"/>
            </a:pPr>
            <a:r>
              <a:rPr sz="2400"/>
              <a:t>Boys are often treated as strong, autonomous and independent.</a:t>
            </a:r>
            <a:endParaRPr sz="2400"/>
          </a:p>
          <a:p>
            <a:pPr>
              <a:buFont typeface="Arial" panose="020B0604020202020204"/>
              <a:buChar char="•"/>
            </a:pPr>
            <a:endParaRPr sz="2400"/>
          </a:p>
          <a:p>
            <a:pPr>
              <a:buFont typeface="Arial" panose="020B0604020202020204"/>
              <a:buChar char="•"/>
            </a:pPr>
            <a:r>
              <a:rPr sz="2400"/>
              <a:t>Girls are often handled more delicately and are praised for being pretty or cute.</a:t>
            </a:r>
            <a:endParaRPr sz="2400"/>
          </a:p>
          <a:p>
            <a:pPr>
              <a:buFont typeface="Arial" panose="020B0604020202020204"/>
              <a:buChar char="•"/>
            </a:pPr>
            <a:endParaRPr sz="2400"/>
          </a:p>
          <a:p>
            <a:pPr>
              <a:buFont typeface="Arial" panose="020B0604020202020204"/>
              <a:buChar char="•"/>
            </a:pPr>
            <a:r>
              <a:rPr sz="2400"/>
              <a:t>Girls may be dressed in distinctly feminine clothing and adorned carefully.</a:t>
            </a:r>
            <a:endParaRPr sz="2400"/>
          </a:p>
          <a:p>
            <a:pPr>
              <a:buFont typeface="Arial" panose="020B0604020202020204"/>
              <a:buChar char="•"/>
            </a:pPr>
            <a:endParaRPr sz="2400"/>
          </a:p>
          <a:p>
            <a:pPr>
              <a:buFont typeface="Arial" panose="020B0604020202020204"/>
              <a:buChar char="•"/>
            </a:pPr>
            <a:r>
              <a:rPr sz="2400"/>
              <a:t>Boys may be encouraged to be physically active and less emotionally expressive.</a:t>
            </a:r>
            <a:endParaRPr sz="2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110615" y="1565910"/>
            <a:ext cx="10012680" cy="4054475"/>
          </a:xfrm>
          <a:prstGeom prst="rect">
            <a:avLst/>
          </a:prstGeom>
        </p:spPr>
        <p:txBody>
          <a:bodyPr wrap="square">
            <a:spAutoFit/>
          </a:bodyPr>
          <a:p>
            <a:pPr>
              <a:spcAft>
                <a:spcPct val="60000"/>
              </a:spcAft>
            </a:pPr>
            <a:r>
              <a:rPr sz="2400" b="1"/>
              <a:t>Impact</a:t>
            </a:r>
            <a:r>
              <a:rPr lang="en-US" sz="2400" b="1"/>
              <a:t>:</a:t>
            </a:r>
            <a:endParaRPr sz="2400" b="1"/>
          </a:p>
          <a:p>
            <a:pPr>
              <a:buFont typeface="Arial" panose="020B0604020202020204"/>
              <a:buChar char="•"/>
            </a:pPr>
            <a:r>
              <a:rPr sz="2400"/>
              <a:t>These early physical and emotional experiences shape:</a:t>
            </a:r>
            <a:endParaRPr sz="2400"/>
          </a:p>
          <a:p>
            <a:pPr>
              <a:buFont typeface="Arial" panose="020B0604020202020204"/>
              <a:buChar char="•"/>
            </a:pPr>
            <a:endParaRPr sz="2400"/>
          </a:p>
          <a:p>
            <a:pPr lvl="1">
              <a:buFont typeface="Arial" panose="020B0604020202020204"/>
              <a:buChar char="◦"/>
            </a:pPr>
            <a:r>
              <a:rPr sz="2400"/>
              <a:t>Self-perception</a:t>
            </a:r>
            <a:endParaRPr sz="2400"/>
          </a:p>
          <a:p>
            <a:pPr lvl="1">
              <a:buFont typeface="Arial" panose="020B0604020202020204"/>
              <a:buChar char="◦"/>
            </a:pPr>
            <a:endParaRPr sz="2400"/>
          </a:p>
          <a:p>
            <a:pPr lvl="1">
              <a:buFont typeface="Arial" panose="020B0604020202020204"/>
              <a:buChar char="◦"/>
            </a:pPr>
            <a:r>
              <a:rPr sz="2400"/>
              <a:t>Body awareness</a:t>
            </a:r>
            <a:endParaRPr sz="2400"/>
          </a:p>
          <a:p>
            <a:pPr lvl="1">
              <a:buFont typeface="Arial" panose="020B0604020202020204"/>
              <a:buChar char="◦"/>
            </a:pPr>
            <a:endParaRPr sz="2400"/>
          </a:p>
          <a:p>
            <a:pPr lvl="1">
              <a:buFont typeface="Arial" panose="020B0604020202020204"/>
              <a:buChar char="◦"/>
            </a:pPr>
            <a:r>
              <a:rPr sz="2400"/>
              <a:t>Sense of strength or vulnerability</a:t>
            </a:r>
            <a:endParaRPr sz="2400"/>
          </a:p>
          <a:p>
            <a:pPr lvl="1">
              <a:buFont typeface="Arial" panose="020B0604020202020204"/>
              <a:buChar char="◦"/>
            </a:pPr>
            <a:endParaRPr sz="2400"/>
          </a:p>
          <a:p>
            <a:pPr>
              <a:buFont typeface="Arial" panose="020B0604020202020204"/>
              <a:buChar char="•"/>
            </a:pPr>
            <a:r>
              <a:rPr sz="2400"/>
              <a:t>Children begin forming gendered identities through these subtle interactions.</a:t>
            </a:r>
            <a:endParaRPr sz="24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28650" y="466725"/>
            <a:ext cx="10924540" cy="5801995"/>
          </a:xfrm>
          <a:prstGeom prst="rect">
            <a:avLst/>
          </a:prstGeom>
        </p:spPr>
        <p:txBody>
          <a:bodyPr wrap="square">
            <a:spAutoFit/>
          </a:bodyPr>
          <a:p>
            <a:pPr>
              <a:spcAft>
                <a:spcPct val="60000"/>
              </a:spcAft>
            </a:pPr>
            <a:r>
              <a:rPr sz="2400" b="1"/>
              <a:t>2. Canalisation (Channelling Interests and Attention)</a:t>
            </a:r>
            <a:endParaRPr sz="2400" b="1"/>
          </a:p>
          <a:p>
            <a:r>
              <a:rPr sz="2400"/>
              <a:t>Canalisation involves directing the attention of boys and girls toward different objects and activities.</a:t>
            </a:r>
            <a:endParaRPr sz="2400"/>
          </a:p>
          <a:p>
            <a:pPr>
              <a:spcAft>
                <a:spcPct val="60000"/>
              </a:spcAft>
            </a:pPr>
            <a:r>
              <a:rPr sz="2400" b="1"/>
              <a:t>Examples:</a:t>
            </a:r>
            <a:endParaRPr sz="2400" b="1"/>
          </a:p>
          <a:p>
            <a:pPr>
              <a:buFont typeface="Arial" panose="020B0604020202020204"/>
              <a:buChar char="•"/>
            </a:pPr>
            <a:r>
              <a:rPr sz="2400"/>
              <a:t>Girls are given dolls, toy kitchens, pots and pans.</a:t>
            </a:r>
            <a:endParaRPr sz="2400"/>
          </a:p>
          <a:p>
            <a:pPr>
              <a:buFont typeface="Arial" panose="020B0604020202020204"/>
              <a:buChar char="•"/>
            </a:pPr>
            <a:endParaRPr sz="2400"/>
          </a:p>
          <a:p>
            <a:pPr>
              <a:buFont typeface="Arial" panose="020B0604020202020204"/>
              <a:buChar char="•"/>
            </a:pPr>
            <a:r>
              <a:rPr sz="2400"/>
              <a:t>Boys are given cars, guns, construction sets and aircraft toys.</a:t>
            </a:r>
            <a:endParaRPr sz="2400"/>
          </a:p>
          <a:p>
            <a:pPr>
              <a:buFont typeface="Arial" panose="020B0604020202020204"/>
              <a:buChar char="•"/>
            </a:pPr>
            <a:endParaRPr sz="2400"/>
          </a:p>
          <a:p>
            <a:pPr>
              <a:buFont typeface="Arial" panose="020B0604020202020204"/>
              <a:buChar char="•"/>
            </a:pPr>
            <a:r>
              <a:rPr sz="2400"/>
              <a:t>In some working-class South Asian homes:</a:t>
            </a:r>
            <a:endParaRPr sz="2400"/>
          </a:p>
          <a:p>
            <a:pPr>
              <a:buFont typeface="Arial" panose="020B0604020202020204"/>
              <a:buChar char="•"/>
            </a:pPr>
            <a:endParaRPr sz="2400"/>
          </a:p>
          <a:p>
            <a:pPr lvl="1">
              <a:buFont typeface="Arial" panose="020B0604020202020204"/>
              <a:buChar char="◦"/>
            </a:pPr>
            <a:r>
              <a:rPr sz="2400"/>
              <a:t>Girls may not just play with toy utensils — they may begin cleaning real utensils and caring for younger siblings.</a:t>
            </a:r>
            <a:endParaRPr sz="2400"/>
          </a:p>
          <a:p>
            <a:pPr lvl="1">
              <a:buFont typeface="Arial" panose="020B0604020202020204"/>
              <a:buChar char="◦"/>
            </a:pPr>
            <a:endParaRPr sz="2400"/>
          </a:p>
          <a:p>
            <a:pPr lvl="1">
              <a:buFont typeface="Arial" panose="020B0604020202020204"/>
              <a:buChar char="◦"/>
            </a:pPr>
            <a:r>
              <a:rPr sz="2400"/>
              <a:t>Boys are sent to school or encouraged to work outside the home.</a:t>
            </a:r>
            <a:endParaRPr sz="2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58520" y="1689100"/>
            <a:ext cx="10003790" cy="3684905"/>
          </a:xfrm>
          <a:prstGeom prst="rect">
            <a:avLst/>
          </a:prstGeom>
        </p:spPr>
        <p:txBody>
          <a:bodyPr wrap="square">
            <a:spAutoFit/>
          </a:bodyPr>
          <a:p>
            <a:pPr algn="just">
              <a:spcAft>
                <a:spcPct val="60000"/>
              </a:spcAft>
            </a:pPr>
            <a:r>
              <a:rPr sz="2400" b="1"/>
              <a:t>Impact:</a:t>
            </a:r>
            <a:endParaRPr sz="2400" b="1"/>
          </a:p>
          <a:p>
            <a:pPr algn="just">
              <a:buFont typeface="Arial" panose="020B0604020202020204"/>
              <a:buChar char="•"/>
            </a:pPr>
            <a:r>
              <a:rPr sz="2400"/>
              <a:t>Interests are shaped differently.</a:t>
            </a:r>
            <a:endParaRPr sz="2400"/>
          </a:p>
          <a:p>
            <a:pPr algn="just">
              <a:buFont typeface="Arial" panose="020B0604020202020204"/>
              <a:buChar char="•"/>
            </a:pPr>
            <a:endParaRPr sz="2400"/>
          </a:p>
          <a:p>
            <a:pPr algn="just">
              <a:buFont typeface="Arial" panose="020B0604020202020204"/>
              <a:buChar char="•"/>
            </a:pPr>
            <a:r>
              <a:rPr sz="2400"/>
              <a:t>Skills and competencies develop along gendered lines.</a:t>
            </a:r>
            <a:endParaRPr sz="2400"/>
          </a:p>
          <a:p>
            <a:pPr algn="just">
              <a:buFont typeface="Arial" panose="020B0604020202020204"/>
              <a:buChar char="•"/>
            </a:pPr>
            <a:endParaRPr sz="2400"/>
          </a:p>
          <a:p>
            <a:pPr algn="just">
              <a:buFont typeface="Arial" panose="020B0604020202020204"/>
              <a:buChar char="•"/>
            </a:pPr>
            <a:r>
              <a:rPr sz="2400"/>
              <a:t>Aspirations and dreams become structured by familiarity with certain objects and roles.</a:t>
            </a:r>
            <a:endParaRPr sz="2400"/>
          </a:p>
          <a:p>
            <a:pPr algn="just">
              <a:buFont typeface="Arial" panose="020B0604020202020204"/>
              <a:buChar char="•"/>
            </a:pPr>
            <a:endParaRPr sz="2400"/>
          </a:p>
          <a:p>
            <a:pPr algn="just">
              <a:buFont typeface="Arial" panose="020B0604020202020204"/>
              <a:buChar char="•"/>
            </a:pPr>
            <a:r>
              <a:rPr sz="2400"/>
              <a:t>Over time, children believe these preferences are “natural”.</a:t>
            </a:r>
            <a:endParaRPr sz="24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32815" y="1698625"/>
            <a:ext cx="10127615" cy="3216275"/>
          </a:xfrm>
          <a:prstGeom prst="rect">
            <a:avLst/>
          </a:prstGeom>
        </p:spPr>
        <p:txBody>
          <a:bodyPr wrap="square">
            <a:spAutoFit/>
          </a:bodyPr>
          <a:p>
            <a:pPr>
              <a:spcAft>
                <a:spcPct val="60000"/>
              </a:spcAft>
            </a:pPr>
            <a:r>
              <a:rPr sz="2400" b="1"/>
              <a:t>Verbal Appellation (Naming and Labeling)</a:t>
            </a:r>
            <a:endParaRPr sz="2400" b="1"/>
          </a:p>
          <a:p>
            <a:r>
              <a:rPr sz="2400"/>
              <a:t>Verbal appellation refers to the different language used when addressing boys and girls.</a:t>
            </a:r>
            <a:endParaRPr sz="2400"/>
          </a:p>
          <a:p>
            <a:pPr>
              <a:spcAft>
                <a:spcPct val="60000"/>
              </a:spcAft>
            </a:pPr>
            <a:r>
              <a:rPr sz="2400" b="1"/>
              <a:t>Examples:</a:t>
            </a:r>
            <a:endParaRPr sz="2400" b="1"/>
          </a:p>
          <a:p>
            <a:pPr>
              <a:buFont typeface="Arial" panose="020B0604020202020204"/>
              <a:buChar char="•"/>
            </a:pPr>
            <a:r>
              <a:rPr sz="2400"/>
              <a:t>Girls are often told: “You look so pretty.”</a:t>
            </a:r>
            <a:endParaRPr sz="2400"/>
          </a:p>
          <a:p>
            <a:pPr>
              <a:buFont typeface="Arial" panose="020B0604020202020204"/>
              <a:buChar char="•"/>
            </a:pPr>
            <a:endParaRPr sz="2400"/>
          </a:p>
          <a:p>
            <a:pPr>
              <a:buFont typeface="Arial" panose="020B0604020202020204"/>
              <a:buChar char="•"/>
            </a:pPr>
            <a:r>
              <a:rPr sz="2400"/>
              <a:t>Boys are often told: “You are strong” or “Be brave.”</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39750" y="1471930"/>
            <a:ext cx="11112500" cy="2991485"/>
          </a:xfrm>
          <a:prstGeom prst="rect">
            <a:avLst/>
          </a:prstGeom>
        </p:spPr>
        <p:txBody>
          <a:bodyPr wrap="square">
            <a:spAutoFit/>
          </a:bodyPr>
          <a:p>
            <a:pPr algn="just">
              <a:spcAft>
                <a:spcPct val="60000"/>
              </a:spcAft>
            </a:pPr>
            <a:r>
              <a:rPr sz="2800" b="1"/>
              <a:t> How Society Produces Masculine and Feminine</a:t>
            </a:r>
            <a:endParaRPr sz="2800" b="1"/>
          </a:p>
          <a:p>
            <a:pPr algn="just"/>
            <a:r>
              <a:rPr sz="2800"/>
              <a:t>Each society slowly transforms a male or female into a man or a woman — into masculine and feminine — by assigning different qualities, behaviour patterns, roles, responsibilities, rights, and expectations. Unlike sex, which is biological,</a:t>
            </a:r>
            <a:r>
              <a:rPr sz="2800" b="1"/>
              <a:t> gender identities are psychological and social, meaning they are historically and culturally determined.</a:t>
            </a:r>
            <a:endParaRPr sz="2800" b="1"/>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953135" y="1223645"/>
            <a:ext cx="10348595" cy="4054475"/>
          </a:xfrm>
          <a:prstGeom prst="rect">
            <a:avLst/>
          </a:prstGeom>
        </p:spPr>
        <p:txBody>
          <a:bodyPr wrap="square">
            <a:spAutoFit/>
          </a:bodyPr>
          <a:p>
            <a:pPr>
              <a:spcAft>
                <a:spcPct val="60000"/>
              </a:spcAft>
            </a:pPr>
            <a:r>
              <a:rPr sz="2400" b="1"/>
              <a:t>Impact:</a:t>
            </a:r>
            <a:endParaRPr sz="2400" b="1"/>
          </a:p>
          <a:p>
            <a:pPr>
              <a:buFont typeface="Arial" panose="020B0604020202020204"/>
              <a:buChar char="•"/>
            </a:pPr>
            <a:r>
              <a:rPr sz="2400"/>
              <a:t>Language constructs identity.</a:t>
            </a:r>
            <a:endParaRPr sz="2400"/>
          </a:p>
          <a:p>
            <a:pPr>
              <a:buFont typeface="Arial" panose="020B0604020202020204"/>
              <a:buChar char="•"/>
            </a:pPr>
            <a:endParaRPr sz="2400"/>
          </a:p>
          <a:p>
            <a:pPr>
              <a:buFont typeface="Arial" panose="020B0604020202020204"/>
              <a:buChar char="•"/>
            </a:pPr>
            <a:r>
              <a:rPr sz="2400"/>
              <a:t>Children learn to think of themselves as male or female.</a:t>
            </a:r>
            <a:endParaRPr sz="2400"/>
          </a:p>
          <a:p>
            <a:pPr>
              <a:buFont typeface="Arial" panose="020B0604020202020204"/>
              <a:buChar char="•"/>
            </a:pPr>
            <a:endParaRPr sz="2400"/>
          </a:p>
          <a:p>
            <a:pPr>
              <a:buFont typeface="Arial" panose="020B0604020202020204"/>
              <a:buChar char="•"/>
            </a:pPr>
            <a:r>
              <a:rPr sz="2400"/>
              <a:t>Family members constantly reinforce gender roles through everyday speech.</a:t>
            </a:r>
            <a:endParaRPr sz="2400"/>
          </a:p>
          <a:p>
            <a:pPr>
              <a:buFont typeface="Arial" panose="020B0604020202020204"/>
              <a:buChar char="•"/>
            </a:pPr>
            <a:endParaRPr sz="2400"/>
          </a:p>
          <a:p>
            <a:pPr>
              <a:buFont typeface="Arial" panose="020B0604020202020204"/>
              <a:buChar char="•"/>
            </a:pPr>
            <a:r>
              <a:rPr sz="2400"/>
              <a:t>The importance and value assigned to each child may be subtly conveyed through tone and praise patterns.</a:t>
            </a:r>
            <a:endParaRPr sz="2400"/>
          </a:p>
          <a:p>
            <a:r>
              <a:rPr sz="2400"/>
              <a:t>Thus, gender identity is shaped not only by action but also by words.</a:t>
            </a:r>
            <a:endParaRPr sz="2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49605" y="1698625"/>
            <a:ext cx="10088245" cy="3216275"/>
          </a:xfrm>
          <a:prstGeom prst="rect">
            <a:avLst/>
          </a:prstGeom>
        </p:spPr>
        <p:txBody>
          <a:bodyPr wrap="square">
            <a:spAutoFit/>
          </a:bodyPr>
          <a:p>
            <a:pPr>
              <a:spcAft>
                <a:spcPct val="60000"/>
              </a:spcAft>
            </a:pPr>
            <a:r>
              <a:rPr sz="2400" b="1"/>
              <a:t>4. Activity Exposure (Differential Participation)</a:t>
            </a:r>
            <a:endParaRPr sz="2400" b="1"/>
          </a:p>
          <a:p>
            <a:r>
              <a:rPr sz="2400"/>
              <a:t>Activity exposure refers to the different kinds of tasks and environments boys and girls are exposed to.</a:t>
            </a:r>
            <a:endParaRPr sz="2400"/>
          </a:p>
          <a:p>
            <a:pPr>
              <a:spcAft>
                <a:spcPct val="60000"/>
              </a:spcAft>
            </a:pPr>
            <a:r>
              <a:rPr sz="2400" b="1"/>
              <a:t>Examples:</a:t>
            </a:r>
            <a:endParaRPr sz="2400" b="1"/>
          </a:p>
          <a:p>
            <a:pPr>
              <a:buFont typeface="Arial" panose="020B0604020202020204"/>
              <a:buChar char="•"/>
            </a:pPr>
            <a:r>
              <a:rPr sz="2400"/>
              <a:t>Girls are asked to help mothers with household chores.</a:t>
            </a:r>
            <a:endParaRPr sz="2400"/>
          </a:p>
          <a:p>
            <a:pPr>
              <a:buFont typeface="Arial" panose="020B0604020202020204"/>
              <a:buChar char="•"/>
            </a:pPr>
            <a:endParaRPr sz="2400"/>
          </a:p>
          <a:p>
            <a:pPr>
              <a:buFont typeface="Arial" panose="020B0604020202020204"/>
              <a:buChar char="•"/>
            </a:pPr>
            <a:r>
              <a:rPr sz="2400"/>
              <a:t>Boys accompany fathers into public or work spaces.</a:t>
            </a:r>
            <a:endParaRPr sz="24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36955" y="1812290"/>
            <a:ext cx="10652125" cy="3315970"/>
          </a:xfrm>
          <a:prstGeom prst="rect">
            <a:avLst/>
          </a:prstGeom>
        </p:spPr>
        <p:txBody>
          <a:bodyPr wrap="square">
            <a:spAutoFit/>
          </a:bodyPr>
          <a:p>
            <a:pPr>
              <a:spcAft>
                <a:spcPct val="60000"/>
              </a:spcAft>
            </a:pPr>
            <a:r>
              <a:rPr sz="2400" b="1"/>
              <a:t>Impact:</a:t>
            </a:r>
            <a:endParaRPr sz="2400" b="1"/>
          </a:p>
          <a:p>
            <a:pPr>
              <a:buFont typeface="Arial" panose="020B0604020202020204"/>
              <a:buChar char="•"/>
            </a:pPr>
            <a:r>
              <a:rPr sz="2400"/>
              <a:t>Children internalise what is considered masculine or feminine.</a:t>
            </a:r>
            <a:endParaRPr sz="2400"/>
          </a:p>
          <a:p>
            <a:pPr>
              <a:buFont typeface="Arial" panose="020B0604020202020204"/>
              <a:buChar char="•"/>
            </a:pPr>
            <a:endParaRPr sz="2400"/>
          </a:p>
          <a:p>
            <a:pPr>
              <a:buFont typeface="Arial" panose="020B0604020202020204"/>
              <a:buChar char="•"/>
            </a:pPr>
            <a:r>
              <a:rPr sz="2400"/>
              <a:t>They absorb gender norms almost unconsciously.</a:t>
            </a:r>
            <a:endParaRPr sz="2400"/>
          </a:p>
          <a:p>
            <a:pPr>
              <a:buFont typeface="Arial" panose="020B0604020202020204"/>
              <a:buChar char="•"/>
            </a:pPr>
            <a:endParaRPr sz="2400"/>
          </a:p>
          <a:p>
            <a:pPr>
              <a:buFont typeface="Arial" panose="020B0604020202020204"/>
              <a:buChar char="•"/>
            </a:pPr>
            <a:r>
              <a:rPr sz="2400"/>
              <a:t>Public space becomes associated with men.</a:t>
            </a:r>
            <a:endParaRPr sz="2400"/>
          </a:p>
          <a:p>
            <a:pPr>
              <a:buFont typeface="Arial" panose="020B0604020202020204"/>
              <a:buChar char="•"/>
            </a:pPr>
            <a:endParaRPr sz="2400"/>
          </a:p>
          <a:p>
            <a:pPr>
              <a:buFont typeface="Arial" panose="020B0604020202020204"/>
              <a:buChar char="•"/>
            </a:pPr>
            <a:r>
              <a:rPr sz="2400"/>
              <a:t>Domestic space becomes associated with women.</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78460" y="1215390"/>
            <a:ext cx="11080115" cy="4714875"/>
          </a:xfrm>
          <a:prstGeom prst="rect">
            <a:avLst/>
          </a:prstGeom>
        </p:spPr>
        <p:txBody>
          <a:bodyPr wrap="square">
            <a:spAutoFit/>
          </a:bodyPr>
          <a:p>
            <a:pPr algn="just">
              <a:spcAft>
                <a:spcPct val="60000"/>
              </a:spcAft>
            </a:pPr>
            <a:r>
              <a:rPr sz="2800" b="1"/>
              <a:t>Ann Oakley’s Explanation of Gender</a:t>
            </a:r>
            <a:endParaRPr sz="2800" b="1"/>
          </a:p>
          <a:p>
            <a:pPr algn="just"/>
            <a:r>
              <a:rPr sz="2800"/>
              <a:t>Ann Oakley, one of the first feminist scholars to use this concept, explains that </a:t>
            </a:r>
            <a:r>
              <a:rPr sz="2800" b="1"/>
              <a:t>“gender is a matter of culture; it refers to the social classification of men and women into ‘masculine’ and ‘feminine.’”</a:t>
            </a:r>
            <a:r>
              <a:rPr sz="2800"/>
              <a:t> A person being male or female can usually be judged through biological evidence, but being masculine or feminine cannot be judged in the same way because the criteria are cultural and differ with time and place. </a:t>
            </a:r>
            <a:r>
              <a:rPr sz="2800" b="1"/>
              <a:t>Therefore, while the constancy of sex must be admitted, the variability of gender must also be accepted. She concludes that gender has no biological origin, and that the connections between sex and gender are not really “natural” at all.</a:t>
            </a:r>
            <a:endParaRPr sz="28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259840" y="2633345"/>
            <a:ext cx="9584055" cy="1322070"/>
          </a:xfrm>
          <a:prstGeom prst="rect">
            <a:avLst/>
          </a:prstGeom>
          <a:noFill/>
        </p:spPr>
        <p:txBody>
          <a:bodyPr wrap="square" rtlCol="0">
            <a:spAutoFit/>
          </a:bodyPr>
          <a:p>
            <a:pPr algn="ctr"/>
            <a:r>
              <a:rPr lang="en-US" sz="4000"/>
              <a:t>Main Differences between the two terms </a:t>
            </a:r>
            <a:r>
              <a:rPr lang="en-US" sz="4000" b="1"/>
              <a:t>“Sex”</a:t>
            </a:r>
            <a:r>
              <a:rPr lang="en-US" sz="4000"/>
              <a:t> and </a:t>
            </a:r>
            <a:r>
              <a:rPr lang="en-US" sz="4000" b="1"/>
              <a:t>“Gender”</a:t>
            </a:r>
            <a:endParaRPr lang="en-US" sz="40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Picture 1"/>
          <p:cNvPicPr>
            <a:picLocks noChangeAspect="1"/>
          </p:cNvPicPr>
          <p:nvPr/>
        </p:nvPicPr>
        <p:blipFill>
          <a:blip r:embed="rId1"/>
          <a:stretch>
            <a:fillRect/>
          </a:stretch>
        </p:blipFill>
        <p:spPr>
          <a:xfrm>
            <a:off x="746125" y="581660"/>
            <a:ext cx="10511790" cy="2795905"/>
          </a:xfrm>
          <a:prstGeom prst="rect">
            <a:avLst/>
          </a:prstGeom>
        </p:spPr>
      </p:pic>
      <p:sp>
        <p:nvSpPr>
          <p:cNvPr id="3" name="Text Box 2"/>
          <p:cNvSpPr txBox="1"/>
          <p:nvPr/>
        </p:nvSpPr>
        <p:spPr>
          <a:xfrm>
            <a:off x="850900" y="3491865"/>
            <a:ext cx="10641330" cy="2946400"/>
          </a:xfrm>
          <a:prstGeom prst="rect">
            <a:avLst/>
          </a:prstGeom>
        </p:spPr>
        <p:txBody>
          <a:bodyPr wrap="square">
            <a:spAutoFit/>
          </a:bodyPr>
          <a:p>
            <a:pPr algn="just">
              <a:spcAft>
                <a:spcPct val="60000"/>
              </a:spcAft>
            </a:pPr>
            <a:r>
              <a:rPr sz="2400" b="1"/>
              <a:t>Examples:</a:t>
            </a:r>
            <a:endParaRPr sz="2400" b="1"/>
          </a:p>
          <a:p>
            <a:pPr algn="just">
              <a:buAutoNum type="arabicPeriod"/>
            </a:pPr>
            <a:r>
              <a:rPr sz="2400"/>
              <a:t>A baby is born with male or female reproductive organs </a:t>
            </a:r>
            <a:r>
              <a:rPr lang="en-US" sz="2400"/>
              <a:t>-</a:t>
            </a:r>
            <a:r>
              <a:rPr sz="2400"/>
              <a:t> this is natural and biological (sex).</a:t>
            </a:r>
            <a:endParaRPr sz="2400"/>
          </a:p>
          <a:p>
            <a:pPr algn="just">
              <a:buAutoNum type="arabicPeriod"/>
            </a:pPr>
            <a:r>
              <a:rPr sz="2400"/>
              <a:t>Teaching girls to be “soft” and boys to be “strong” is not natural; it is socially taught (gender).</a:t>
            </a:r>
            <a:endParaRPr sz="2400"/>
          </a:p>
          <a:p>
            <a:pPr algn="just">
              <a:buAutoNum type="arabicPeriod"/>
            </a:pPr>
            <a:r>
              <a:rPr sz="2400"/>
              <a:t>The ability to produce sperm or ova is natural. But saying “boys should not play with dolls” is a social rule </a:t>
            </a:r>
            <a:r>
              <a:rPr lang="en-US" sz="2400"/>
              <a:t>-</a:t>
            </a:r>
            <a:r>
              <a:rPr sz="2400"/>
              <a:t>that is gender.</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3"/>
          <p:cNvPicPr>
            <a:picLocks noChangeAspect="1"/>
          </p:cNvPicPr>
          <p:nvPr/>
        </p:nvPicPr>
        <p:blipFill>
          <a:blip r:embed="rId1"/>
          <a:stretch>
            <a:fillRect/>
          </a:stretch>
        </p:blipFill>
        <p:spPr>
          <a:xfrm>
            <a:off x="137795" y="383540"/>
            <a:ext cx="11915775" cy="2619375"/>
          </a:xfrm>
          <a:prstGeom prst="rect">
            <a:avLst/>
          </a:prstGeom>
        </p:spPr>
      </p:pic>
      <p:sp>
        <p:nvSpPr>
          <p:cNvPr id="5" name="Text Box 4"/>
          <p:cNvSpPr txBox="1"/>
          <p:nvPr/>
        </p:nvSpPr>
        <p:spPr>
          <a:xfrm>
            <a:off x="451485" y="3429000"/>
            <a:ext cx="10965815" cy="2946400"/>
          </a:xfrm>
          <a:prstGeom prst="rect">
            <a:avLst/>
          </a:prstGeom>
        </p:spPr>
        <p:txBody>
          <a:bodyPr wrap="square">
            <a:spAutoFit/>
          </a:bodyPr>
          <a:p>
            <a:pPr algn="just">
              <a:spcAft>
                <a:spcPct val="60000"/>
              </a:spcAft>
            </a:pPr>
            <a:r>
              <a:rPr sz="2400" b="1"/>
              <a:t>Examples:</a:t>
            </a:r>
            <a:endParaRPr sz="2400" b="1"/>
          </a:p>
          <a:p>
            <a:pPr algn="just">
              <a:buAutoNum type="arabicPeriod"/>
            </a:pPr>
            <a:r>
              <a:rPr sz="2400"/>
              <a:t>Only females can biologically become pregnant — this relates to procreative function (sex).</a:t>
            </a:r>
            <a:endParaRPr sz="2400"/>
          </a:p>
          <a:p>
            <a:pPr algn="just">
              <a:buAutoNum type="arabicPeriod"/>
            </a:pPr>
            <a:r>
              <a:rPr sz="2400"/>
              <a:t>Saying “women are emotional” and “men are rational” refers to socially assigned qualities (gender).</a:t>
            </a:r>
            <a:endParaRPr sz="2400"/>
          </a:p>
          <a:p>
            <a:pPr algn="just">
              <a:buAutoNum type="arabicPeriod"/>
            </a:pPr>
            <a:r>
              <a:rPr sz="2400"/>
              <a:t>Breastfeeding is biological (sex). But expecting only women to care for children is a gender role.</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3"/>
          <p:cNvPicPr>
            <a:picLocks noChangeAspect="1"/>
          </p:cNvPicPr>
          <p:nvPr/>
        </p:nvPicPr>
        <p:blipFill>
          <a:blip r:embed="rId1"/>
          <a:stretch>
            <a:fillRect/>
          </a:stretch>
        </p:blipFill>
        <p:spPr>
          <a:xfrm>
            <a:off x="247650" y="456565"/>
            <a:ext cx="11696700" cy="2495550"/>
          </a:xfrm>
          <a:prstGeom prst="rect">
            <a:avLst/>
          </a:prstGeom>
        </p:spPr>
      </p:pic>
      <p:sp>
        <p:nvSpPr>
          <p:cNvPr id="5" name="Text Box 4"/>
          <p:cNvSpPr txBox="1"/>
          <p:nvPr/>
        </p:nvSpPr>
        <p:spPr>
          <a:xfrm>
            <a:off x="336550" y="3089275"/>
            <a:ext cx="11268710" cy="3476625"/>
          </a:xfrm>
          <a:prstGeom prst="rect">
            <a:avLst/>
          </a:prstGeom>
        </p:spPr>
        <p:txBody>
          <a:bodyPr wrap="square">
            <a:spAutoFit/>
          </a:bodyPr>
          <a:p>
            <a:r>
              <a:rPr lang="en-US" sz="2000"/>
              <a:t>Example:</a:t>
            </a:r>
            <a:endParaRPr lang="en-US" sz="2000"/>
          </a:p>
          <a:p>
            <a:endParaRPr lang="en-US" sz="2000"/>
          </a:p>
          <a:p>
            <a:pPr marL="457200" indent="-457200">
              <a:buAutoNum type="arabicPeriod"/>
            </a:pPr>
            <a:r>
              <a:rPr sz="2000"/>
              <a:t>In some parts of North-East India (like Meghalaya), property passes through daughters (matrilineal system). In most other parts of India, property traditionally passes through sons. This shows gender roles differ across cultures.</a:t>
            </a:r>
            <a:endParaRPr sz="2000"/>
          </a:p>
          <a:p>
            <a:endParaRPr sz="2000"/>
          </a:p>
          <a:p>
            <a:pPr indent="0">
              <a:buNone/>
            </a:pPr>
            <a:r>
              <a:rPr lang="en-US" altLang="en-US" sz="2000"/>
              <a:t>2. In the 1950s, women in India rarely worked outside the home. Today, women are pilots, police officers, army officers, scientists, and bus drivers. Gender expectations have changed over time.</a:t>
            </a:r>
            <a:endParaRPr lang="en-US" altLang="en-US" sz="2000"/>
          </a:p>
          <a:p>
            <a:endParaRPr lang="en-US" altLang="en-US" sz="2000"/>
          </a:p>
          <a:p>
            <a:r>
              <a:rPr lang="en-US" altLang="en-US" sz="2000"/>
              <a:t>3. Clothing norms differ: In Scotland, men wear kilts (which look like skirts). In many societies, skirts are considered “feminine.” This shows ideas of masculine clothing are culturally defined.</a:t>
            </a:r>
            <a:endParaRPr lang="en-US" altLang="en-US" sz="2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15151</Words>
  <Application>WPS Presentation</Application>
  <PresentationFormat>Widescreen</PresentationFormat>
  <Paragraphs>393</Paragraphs>
  <Slides>42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42</vt:i4>
      </vt:variant>
    </vt:vector>
  </HeadingPairs>
  <TitlesOfParts>
    <vt:vector size="51" baseType="lpstr">
      <vt:lpstr>Arial</vt:lpstr>
      <vt:lpstr>SimSun</vt:lpstr>
      <vt:lpstr>Wingdings</vt:lpstr>
      <vt:lpstr>Calibri Light</vt:lpstr>
      <vt:lpstr>Calibri</vt:lpstr>
      <vt:lpstr>Microsoft YaHei</vt:lpstr>
      <vt:lpstr>Arial Unicode MS</vt:lpstr>
      <vt:lpstr>Arial</vt:lpstr>
      <vt:lpstr>Office Theme</vt:lpstr>
      <vt:lpstr>Understanding “Gender”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4</cp:revision>
  <dcterms:created xsi:type="dcterms:W3CDTF">2025-07-23T00:59:00Z</dcterms:created>
  <dcterms:modified xsi:type="dcterms:W3CDTF">2026-02-15T17:51:34Z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