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showGuides="1">
      <p:cViewPr varScale="1">
        <p:scale>
          <a:sx n="53" d="100"/>
          <a:sy n="53" d="100"/>
        </p:scale>
        <p:origin x="180"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b="1" dirty="0"/>
              <a:t>Representation of People Act 1951</a:t>
            </a:r>
            <a:endParaRPr lang="en-US" altLang="en-US" b="1" dirty="0"/>
          </a:p>
        </p:txBody>
      </p:sp>
      <p:sp>
        <p:nvSpPr>
          <p:cNvPr id="3" name="Subtitle 2"/>
          <p:cNvSpPr>
            <a:spLocks noGrp="1"/>
          </p:cNvSpPr>
          <p:nvPr>
            <p:ph type="subTitle" idx="1"/>
          </p:nvPr>
        </p:nvSpPr>
        <p:spPr/>
        <p:txBody>
          <a:bodyPr/>
          <a:lstStyle/>
          <a:p>
            <a:r>
              <a:rPr lang="en-US">
                <a:sym typeface="+mn-ea"/>
              </a:rPr>
              <a:t>Prepared by </a:t>
            </a:r>
            <a:r>
              <a:rPr lang="en-US" b="1">
                <a:sym typeface="+mn-ea"/>
              </a:rPr>
              <a:t>Dr. Parismita Bhagawati</a:t>
            </a:r>
            <a:endParaRPr lang="en-US" b="1"/>
          </a:p>
          <a:p>
            <a:r>
              <a:rPr lang="en-US">
                <a:sym typeface="+mn-ea"/>
              </a:rPr>
              <a:t>(as digital teaching material for </a:t>
            </a:r>
            <a:r>
              <a:rPr lang="en-US" altLang="en-US">
                <a:sym typeface="+mn-ea"/>
              </a:rPr>
              <a:t>Semester: 4th Semester </a:t>
            </a:r>
            <a:endParaRPr lang="en-US" altLang="en-US">
              <a:sym typeface="+mn-ea"/>
            </a:endParaRPr>
          </a:p>
          <a:p>
            <a:r>
              <a:rPr lang="en-US" altLang="en-US">
                <a:sym typeface="+mn-ea"/>
              </a:rPr>
              <a:t>Course Name: POL040204: Political Processes in India;  Unit I)</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44805" y="457200"/>
            <a:ext cx="11273155" cy="4284345"/>
          </a:xfrm>
          <a:prstGeom prst="rect">
            <a:avLst/>
          </a:prstGeom>
        </p:spPr>
        <p:txBody>
          <a:bodyPr wrap="square">
            <a:spAutoFit/>
          </a:bodyPr>
          <a:p>
            <a:pPr algn="just">
              <a:spcAft>
                <a:spcPct val="60000"/>
              </a:spcAft>
            </a:pPr>
            <a:r>
              <a:rPr sz="2800" b="1"/>
              <a:t>Failure to Lodge Election Expense Accounts</a:t>
            </a:r>
            <a:endParaRPr sz="2800" b="1"/>
          </a:p>
          <a:p>
            <a:pPr algn="just"/>
            <a:r>
              <a:rPr sz="2800"/>
              <a:t>After contesting an election, a candidate must submit a detailed and accurate account of election expenses within the prescribed time.</a:t>
            </a:r>
            <a:endParaRPr sz="2800"/>
          </a:p>
          <a:p>
            <a:pPr algn="just"/>
            <a:r>
              <a:rPr sz="2800"/>
              <a:t>If the candidate:</a:t>
            </a:r>
            <a:endParaRPr sz="2800"/>
          </a:p>
          <a:p>
            <a:pPr algn="just"/>
            <a:endParaRPr sz="2800"/>
          </a:p>
          <a:p>
            <a:pPr algn="just">
              <a:buFont typeface="Arial" panose="020B0604020202020204"/>
              <a:buChar char="•"/>
            </a:pPr>
            <a:r>
              <a:rPr sz="2800"/>
              <a:t>Fails to submit the account, or</a:t>
            </a:r>
            <a:endParaRPr sz="2800"/>
          </a:p>
          <a:p>
            <a:pPr algn="just">
              <a:buFont typeface="Arial" panose="020B0604020202020204"/>
              <a:buChar char="•"/>
            </a:pPr>
            <a:endParaRPr sz="2800"/>
          </a:p>
          <a:p>
            <a:pPr algn="just">
              <a:buFont typeface="Arial" panose="020B0604020202020204"/>
              <a:buChar char="•"/>
            </a:pPr>
            <a:r>
              <a:rPr sz="2800"/>
              <a:t>Submits a false or incomplete account,</a:t>
            </a:r>
            <a:endParaRPr sz="2800"/>
          </a:p>
          <a:p>
            <a:pPr algn="just"/>
            <a:r>
              <a:rPr sz="2800"/>
              <a:t>the Election Commission may disqualify the person.</a:t>
            </a:r>
            <a:endParaRPr sz="2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44805" y="253365"/>
            <a:ext cx="11375390" cy="4284345"/>
          </a:xfrm>
          <a:prstGeom prst="rect">
            <a:avLst/>
          </a:prstGeom>
        </p:spPr>
        <p:txBody>
          <a:bodyPr wrap="square">
            <a:spAutoFit/>
          </a:bodyPr>
          <a:p>
            <a:pPr algn="just">
              <a:spcAft>
                <a:spcPct val="60000"/>
              </a:spcAft>
            </a:pPr>
            <a:r>
              <a:rPr sz="2800" b="1"/>
              <a:t> Interest in Government Contracts</a:t>
            </a:r>
            <a:endParaRPr sz="2800" b="1"/>
          </a:p>
          <a:p>
            <a:pPr algn="just"/>
            <a:r>
              <a:rPr sz="2800"/>
              <a:t>A person may be disqualified if he or she has a direct financial interest in government contracts, works, or services.</a:t>
            </a:r>
            <a:endParaRPr sz="2800"/>
          </a:p>
          <a:p>
            <a:pPr algn="just"/>
            <a:r>
              <a:rPr sz="2800"/>
              <a:t>The reason is to avoid:</a:t>
            </a:r>
            <a:endParaRPr sz="2800"/>
          </a:p>
          <a:p>
            <a:pPr algn="just"/>
            <a:endParaRPr sz="2800"/>
          </a:p>
          <a:p>
            <a:pPr algn="just">
              <a:buFont typeface="Arial" panose="020B0604020202020204"/>
              <a:buChar char="•"/>
            </a:pPr>
            <a:r>
              <a:rPr sz="2800"/>
              <a:t>Conflict of interest</a:t>
            </a:r>
            <a:endParaRPr sz="2800"/>
          </a:p>
          <a:p>
            <a:pPr algn="just">
              <a:buFont typeface="Arial" panose="020B0604020202020204"/>
              <a:buChar char="•"/>
            </a:pPr>
            <a:endParaRPr sz="2800"/>
          </a:p>
          <a:p>
            <a:pPr algn="just">
              <a:buFont typeface="Arial" panose="020B0604020202020204"/>
              <a:buChar char="•"/>
            </a:pPr>
            <a:r>
              <a:rPr sz="2800"/>
              <a:t>Misuse of legislative position for personal financial gain</a:t>
            </a:r>
            <a:endParaRPr sz="2800"/>
          </a:p>
          <a:p>
            <a:pPr algn="just"/>
            <a:r>
              <a:rPr sz="2800"/>
              <a:t>Legislators must remain independent of executive financial control.</a:t>
            </a:r>
            <a:endParaRPr sz="2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39750" y="636905"/>
            <a:ext cx="10838180" cy="4883785"/>
          </a:xfrm>
          <a:prstGeom prst="rect">
            <a:avLst/>
          </a:prstGeom>
        </p:spPr>
        <p:txBody>
          <a:bodyPr wrap="square">
            <a:spAutoFit/>
          </a:bodyPr>
          <a:p>
            <a:pPr algn="just">
              <a:spcAft>
                <a:spcPct val="60000"/>
              </a:spcAft>
            </a:pPr>
            <a:r>
              <a:rPr sz="3200" b="1"/>
              <a:t>Dismissal from Government Service for Corruption or Disloyalty</a:t>
            </a:r>
            <a:endParaRPr sz="3200" b="1"/>
          </a:p>
          <a:p>
            <a:pPr algn="just"/>
            <a:r>
              <a:rPr sz="3200"/>
              <a:t>If a person has been dismissed from government service on grounds of:</a:t>
            </a:r>
            <a:endParaRPr sz="3200"/>
          </a:p>
          <a:p>
            <a:pPr algn="just"/>
            <a:endParaRPr sz="3200"/>
          </a:p>
          <a:p>
            <a:pPr algn="just">
              <a:buFont typeface="Arial" panose="020B0604020202020204"/>
              <a:buChar char="•"/>
            </a:pPr>
            <a:r>
              <a:rPr sz="3200"/>
              <a:t>Corruption, or</a:t>
            </a:r>
            <a:endParaRPr sz="3200"/>
          </a:p>
          <a:p>
            <a:pPr algn="just">
              <a:buFont typeface="Arial" panose="020B0604020202020204"/>
              <a:buChar char="•"/>
            </a:pPr>
            <a:endParaRPr sz="3200"/>
          </a:p>
          <a:p>
            <a:pPr algn="just">
              <a:buFont typeface="Arial" panose="020B0604020202020204"/>
              <a:buChar char="•"/>
            </a:pPr>
            <a:r>
              <a:rPr sz="3200"/>
              <a:t>Disloyalty to the State,</a:t>
            </a:r>
            <a:endParaRPr sz="3200"/>
          </a:p>
          <a:p>
            <a:pPr algn="just"/>
            <a:r>
              <a:rPr sz="3200"/>
              <a:t>that person may be disqualified for a specified period.</a:t>
            </a:r>
            <a:endParaRPr sz="32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07695" y="1211580"/>
            <a:ext cx="10885170" cy="4054475"/>
          </a:xfrm>
          <a:prstGeom prst="rect">
            <a:avLst/>
          </a:prstGeom>
        </p:spPr>
        <p:txBody>
          <a:bodyPr wrap="square">
            <a:spAutoFit/>
          </a:bodyPr>
          <a:p>
            <a:pPr>
              <a:spcAft>
                <a:spcPct val="60000"/>
              </a:spcAft>
            </a:pPr>
            <a:r>
              <a:rPr sz="2400" b="1"/>
              <a:t>Punishment for Social Offences</a:t>
            </a:r>
            <a:endParaRPr sz="2400" b="1"/>
          </a:p>
          <a:p>
            <a:r>
              <a:rPr sz="2400"/>
              <a:t>If a person has been convicted for practising or promoting social evils that are constitutionally prohibited, such as:</a:t>
            </a:r>
            <a:endParaRPr sz="2400"/>
          </a:p>
          <a:p>
            <a:endParaRPr sz="2400"/>
          </a:p>
          <a:p>
            <a:pPr>
              <a:buFont typeface="Arial" panose="020B0604020202020204"/>
              <a:buChar char="•"/>
            </a:pPr>
            <a:r>
              <a:rPr sz="2400"/>
              <a:t>Sati</a:t>
            </a:r>
            <a:endParaRPr sz="2400"/>
          </a:p>
          <a:p>
            <a:pPr>
              <a:buFont typeface="Arial" panose="020B0604020202020204"/>
              <a:buChar char="•"/>
            </a:pPr>
            <a:endParaRPr sz="2400"/>
          </a:p>
          <a:p>
            <a:pPr>
              <a:buFont typeface="Arial" panose="020B0604020202020204"/>
              <a:buChar char="•"/>
            </a:pPr>
            <a:r>
              <a:rPr sz="2400"/>
              <a:t>Untouchability</a:t>
            </a:r>
            <a:endParaRPr sz="2400"/>
          </a:p>
          <a:p>
            <a:pPr>
              <a:buFont typeface="Arial" panose="020B0604020202020204"/>
              <a:buChar char="•"/>
            </a:pPr>
            <a:endParaRPr sz="2400"/>
          </a:p>
          <a:p>
            <a:pPr>
              <a:buFont typeface="Arial" panose="020B0604020202020204"/>
              <a:buChar char="•"/>
            </a:pPr>
            <a:r>
              <a:rPr sz="2400"/>
              <a:t>Other similar social crimes</a:t>
            </a:r>
            <a:endParaRPr sz="2400"/>
          </a:p>
          <a:p>
            <a:r>
              <a:rPr sz="2400"/>
              <a:t>they can be disqualified.</a:t>
            </a:r>
            <a:endParaRPr sz="2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65480" y="3136900"/>
            <a:ext cx="10404475" cy="1198880"/>
          </a:xfrm>
          <a:prstGeom prst="rect">
            <a:avLst/>
          </a:prstGeom>
        </p:spPr>
        <p:txBody>
          <a:bodyPr wrap="square">
            <a:spAutoFit/>
          </a:bodyPr>
          <a:p>
            <a:r>
              <a:rPr sz="3600"/>
              <a:t>Election Offences and Corrupt Practices under the Representation of the People Act, 1951</a:t>
            </a:r>
            <a:endParaRPr sz="36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07695" y="735965"/>
            <a:ext cx="11124565" cy="4424045"/>
          </a:xfrm>
          <a:prstGeom prst="rect">
            <a:avLst/>
          </a:prstGeom>
        </p:spPr>
        <p:txBody>
          <a:bodyPr wrap="square">
            <a:spAutoFit/>
          </a:bodyPr>
          <a:p>
            <a:pPr>
              <a:spcAft>
                <a:spcPct val="60000"/>
              </a:spcAft>
            </a:pPr>
            <a:r>
              <a:rPr sz="2400" b="1"/>
              <a:t>Bribery and Gratification</a:t>
            </a:r>
            <a:endParaRPr sz="2400" b="1"/>
          </a:p>
          <a:p>
            <a:r>
              <a:rPr sz="2400"/>
              <a:t>Any form of gratification (money, gifts, favours, promises, liquor, etc.) given to voters to influence their vote is treated as a corrupt practice.</a:t>
            </a:r>
            <a:endParaRPr sz="2400"/>
          </a:p>
          <a:p>
            <a:r>
              <a:rPr sz="2400"/>
              <a:t>Similarly, offering benefits to a candidate to:</a:t>
            </a:r>
            <a:endParaRPr sz="2400"/>
          </a:p>
          <a:p>
            <a:endParaRPr sz="2400"/>
          </a:p>
          <a:p>
            <a:pPr>
              <a:buFont typeface="Arial" panose="020B0604020202020204"/>
              <a:buChar char="•"/>
            </a:pPr>
            <a:r>
              <a:rPr sz="2400"/>
              <a:t>Withdraw nomination, or</a:t>
            </a:r>
            <a:endParaRPr sz="2400"/>
          </a:p>
          <a:p>
            <a:pPr>
              <a:buFont typeface="Arial" panose="020B0604020202020204"/>
              <a:buChar char="•"/>
            </a:pPr>
            <a:endParaRPr sz="2400"/>
          </a:p>
          <a:p>
            <a:pPr>
              <a:buFont typeface="Arial" panose="020B0604020202020204"/>
              <a:buChar char="•"/>
            </a:pPr>
            <a:r>
              <a:rPr sz="2400"/>
              <a:t>Not withdraw nomination</a:t>
            </a:r>
            <a:endParaRPr sz="2400"/>
          </a:p>
          <a:p>
            <a:r>
              <a:rPr sz="2400"/>
              <a:t>is also illegal.</a:t>
            </a:r>
            <a:endParaRPr sz="2400"/>
          </a:p>
          <a:p>
            <a:endParaRPr sz="2400"/>
          </a:p>
          <a:p>
            <a:r>
              <a:rPr sz="2400" b="1"/>
              <a:t>Elections must be based on free choice, not financial inducement.</a:t>
            </a:r>
            <a:endParaRPr sz="2400" b="1"/>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28320" y="638810"/>
            <a:ext cx="10255250" cy="5162550"/>
          </a:xfrm>
          <a:prstGeom prst="rect">
            <a:avLst/>
          </a:prstGeom>
        </p:spPr>
        <p:txBody>
          <a:bodyPr wrap="square">
            <a:spAutoFit/>
          </a:bodyPr>
          <a:p>
            <a:pPr>
              <a:spcAft>
                <a:spcPct val="60000"/>
              </a:spcAft>
            </a:pPr>
            <a:r>
              <a:rPr sz="2400" b="1"/>
              <a:t>Undue Influence</a:t>
            </a:r>
            <a:endParaRPr sz="2400" b="1"/>
          </a:p>
          <a:p>
            <a:r>
              <a:rPr sz="2400"/>
              <a:t>If a candidate or election agent directly or indirectly interferes with the free exercise of electoral rights, it becomes an offence.</a:t>
            </a:r>
            <a:endParaRPr sz="2400"/>
          </a:p>
          <a:p>
            <a:r>
              <a:rPr sz="2400"/>
              <a:t>This includes:</a:t>
            </a:r>
            <a:endParaRPr sz="2400"/>
          </a:p>
          <a:p>
            <a:endParaRPr sz="2400"/>
          </a:p>
          <a:p>
            <a:pPr>
              <a:buFont typeface="Arial" panose="020B0604020202020204"/>
              <a:buChar char="•"/>
            </a:pPr>
            <a:r>
              <a:rPr sz="2400"/>
              <a:t>Threats</a:t>
            </a:r>
            <a:endParaRPr sz="2400"/>
          </a:p>
          <a:p>
            <a:pPr>
              <a:buFont typeface="Arial" panose="020B0604020202020204"/>
              <a:buChar char="•"/>
            </a:pPr>
            <a:endParaRPr sz="2400"/>
          </a:p>
          <a:p>
            <a:pPr>
              <a:buFont typeface="Arial" panose="020B0604020202020204"/>
              <a:buChar char="•"/>
            </a:pPr>
            <a:r>
              <a:rPr sz="2400"/>
              <a:t>Intimidation</a:t>
            </a:r>
            <a:endParaRPr sz="2400"/>
          </a:p>
          <a:p>
            <a:pPr>
              <a:buFont typeface="Arial" panose="020B0604020202020204"/>
              <a:buChar char="•"/>
            </a:pPr>
            <a:endParaRPr sz="2400"/>
          </a:p>
          <a:p>
            <a:pPr>
              <a:buFont typeface="Arial" panose="020B0604020202020204"/>
              <a:buChar char="•"/>
            </a:pPr>
            <a:r>
              <a:rPr sz="2400"/>
              <a:t>Coercion</a:t>
            </a:r>
            <a:endParaRPr sz="2400"/>
          </a:p>
          <a:p>
            <a:pPr>
              <a:buFont typeface="Arial" panose="020B0604020202020204"/>
              <a:buChar char="•"/>
            </a:pPr>
            <a:endParaRPr sz="2400"/>
          </a:p>
          <a:p>
            <a:pPr>
              <a:buFont typeface="Arial" panose="020B0604020202020204"/>
              <a:buChar char="•"/>
            </a:pPr>
            <a:r>
              <a:rPr sz="2400"/>
              <a:t>Social pressure</a:t>
            </a:r>
            <a:endParaRPr sz="2400"/>
          </a:p>
          <a:p>
            <a:r>
              <a:rPr sz="2400"/>
              <a:t>Voters must be able to vote without fear.</a:t>
            </a:r>
            <a:endParaRPr sz="24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42620" y="662940"/>
            <a:ext cx="10723880" cy="5532120"/>
          </a:xfrm>
          <a:prstGeom prst="rect">
            <a:avLst/>
          </a:prstGeom>
        </p:spPr>
        <p:txBody>
          <a:bodyPr wrap="square">
            <a:spAutoFit/>
          </a:bodyPr>
          <a:p>
            <a:pPr algn="just">
              <a:spcAft>
                <a:spcPct val="60000"/>
              </a:spcAft>
            </a:pPr>
            <a:r>
              <a:rPr sz="2400" b="1"/>
              <a:t>Appeal on Religious or Caste Grounds</a:t>
            </a:r>
            <a:endParaRPr sz="2400" b="1"/>
          </a:p>
          <a:p>
            <a:pPr algn="just"/>
            <a:r>
              <a:rPr sz="2400"/>
              <a:t>Seeking votes or asking voters to refrain from voting on the basis of:</a:t>
            </a:r>
            <a:endParaRPr sz="2400"/>
          </a:p>
          <a:p>
            <a:pPr algn="just"/>
            <a:endParaRPr sz="2400"/>
          </a:p>
          <a:p>
            <a:pPr algn="just">
              <a:buFont typeface="Arial" panose="020B0604020202020204"/>
              <a:buChar char="•"/>
            </a:pPr>
            <a:r>
              <a:rPr sz="2400"/>
              <a:t>Religion</a:t>
            </a:r>
            <a:endParaRPr sz="2400"/>
          </a:p>
          <a:p>
            <a:pPr algn="just">
              <a:buFont typeface="Arial" panose="020B0604020202020204"/>
              <a:buChar char="•"/>
            </a:pPr>
            <a:endParaRPr sz="2400"/>
          </a:p>
          <a:p>
            <a:pPr algn="just">
              <a:buFont typeface="Arial" panose="020B0604020202020204"/>
              <a:buChar char="•"/>
            </a:pPr>
            <a:r>
              <a:rPr sz="2400"/>
              <a:t>Race</a:t>
            </a:r>
            <a:endParaRPr sz="2400"/>
          </a:p>
          <a:p>
            <a:pPr algn="just">
              <a:buFont typeface="Arial" panose="020B0604020202020204"/>
              <a:buChar char="•"/>
            </a:pPr>
            <a:endParaRPr sz="2400"/>
          </a:p>
          <a:p>
            <a:pPr algn="just">
              <a:buFont typeface="Arial" panose="020B0604020202020204"/>
              <a:buChar char="•"/>
            </a:pPr>
            <a:r>
              <a:rPr sz="2400"/>
              <a:t>Caste</a:t>
            </a:r>
            <a:endParaRPr sz="2400"/>
          </a:p>
          <a:p>
            <a:pPr algn="just">
              <a:buFont typeface="Arial" panose="020B0604020202020204"/>
              <a:buChar char="•"/>
            </a:pPr>
            <a:endParaRPr sz="2400"/>
          </a:p>
          <a:p>
            <a:pPr algn="just">
              <a:buFont typeface="Arial" panose="020B0604020202020204"/>
              <a:buChar char="•"/>
            </a:pPr>
            <a:r>
              <a:rPr sz="2400"/>
              <a:t>Community</a:t>
            </a:r>
            <a:endParaRPr sz="2400"/>
          </a:p>
          <a:p>
            <a:pPr algn="just">
              <a:buFont typeface="Arial" panose="020B0604020202020204"/>
              <a:buChar char="•"/>
            </a:pPr>
            <a:endParaRPr sz="2400"/>
          </a:p>
          <a:p>
            <a:pPr algn="just">
              <a:buFont typeface="Arial" panose="020B0604020202020204"/>
              <a:buChar char="•"/>
            </a:pPr>
            <a:r>
              <a:rPr sz="2400"/>
              <a:t>Language</a:t>
            </a:r>
            <a:endParaRPr sz="2400"/>
          </a:p>
          <a:p>
            <a:pPr algn="just"/>
            <a:r>
              <a:rPr sz="2400"/>
              <a:t>is prohibited.</a:t>
            </a:r>
            <a:endParaRPr sz="2400"/>
          </a:p>
          <a:p>
            <a:pPr algn="just"/>
            <a:endParaRPr sz="24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96900" y="489585"/>
            <a:ext cx="11340465" cy="1239520"/>
          </a:xfrm>
          <a:prstGeom prst="rect">
            <a:avLst/>
          </a:prstGeom>
        </p:spPr>
        <p:txBody>
          <a:bodyPr wrap="square">
            <a:spAutoFit/>
          </a:bodyPr>
          <a:p>
            <a:pPr>
              <a:spcAft>
                <a:spcPct val="60000"/>
              </a:spcAft>
            </a:pPr>
            <a:r>
              <a:rPr sz="2000" b="1"/>
              <a:t>Propagation or Glorification of Sati</a:t>
            </a:r>
            <a:endParaRPr sz="2000" b="1"/>
          </a:p>
          <a:p>
            <a:r>
              <a:rPr sz="2000"/>
              <a:t>Encouraging, justifying, or glorifying the practice of sati is treated as an election offence.</a:t>
            </a:r>
            <a:endParaRPr sz="2000"/>
          </a:p>
          <a:p>
            <a:r>
              <a:rPr sz="2000"/>
              <a:t>This aligns electoral law with constitutional commitments against social evils.</a:t>
            </a:r>
            <a:endParaRPr sz="2000"/>
          </a:p>
        </p:txBody>
      </p:sp>
      <p:sp>
        <p:nvSpPr>
          <p:cNvPr id="5" name="Text Box 4"/>
          <p:cNvSpPr txBox="1"/>
          <p:nvPr/>
        </p:nvSpPr>
        <p:spPr>
          <a:xfrm>
            <a:off x="596900" y="2381885"/>
            <a:ext cx="10793730" cy="1547495"/>
          </a:xfrm>
          <a:prstGeom prst="rect">
            <a:avLst/>
          </a:prstGeom>
        </p:spPr>
        <p:txBody>
          <a:bodyPr wrap="square">
            <a:spAutoFit/>
          </a:bodyPr>
          <a:p>
            <a:pPr>
              <a:spcAft>
                <a:spcPct val="60000"/>
              </a:spcAft>
            </a:pPr>
            <a:r>
              <a:rPr sz="2000" b="1"/>
              <a:t> Publication of False Statements</a:t>
            </a:r>
            <a:endParaRPr sz="2000" b="1"/>
          </a:p>
          <a:p>
            <a:r>
              <a:rPr sz="2000"/>
              <a:t>Publishing or spreading false statements about the personal character or conduct of another candidate to damage their reputation is prohibited.</a:t>
            </a:r>
            <a:endParaRPr sz="2000"/>
          </a:p>
          <a:p>
            <a:r>
              <a:rPr sz="2000"/>
              <a:t>The law protects candidates from defamatory and misleading propaganda.</a:t>
            </a:r>
            <a:endParaRPr sz="2000"/>
          </a:p>
        </p:txBody>
      </p:sp>
      <p:sp>
        <p:nvSpPr>
          <p:cNvPr id="6" name="Text Box 5"/>
          <p:cNvSpPr txBox="1"/>
          <p:nvPr/>
        </p:nvSpPr>
        <p:spPr>
          <a:xfrm>
            <a:off x="596900" y="4731385"/>
            <a:ext cx="9901555" cy="1547495"/>
          </a:xfrm>
          <a:prstGeom prst="rect">
            <a:avLst/>
          </a:prstGeom>
        </p:spPr>
        <p:txBody>
          <a:bodyPr wrap="square">
            <a:spAutoFit/>
          </a:bodyPr>
          <a:p>
            <a:pPr>
              <a:spcAft>
                <a:spcPct val="60000"/>
              </a:spcAft>
            </a:pPr>
            <a:r>
              <a:rPr sz="2000" b="1"/>
              <a:t>Booth Capturing</a:t>
            </a:r>
            <a:endParaRPr sz="2000" b="1"/>
          </a:p>
          <a:p>
            <a:r>
              <a:rPr sz="2000"/>
              <a:t>If a candidate, their agent, or any other person seizes a polling booth or interferes with voting through force or fraud, it constitutes booth capturing — a serious electoral offence.</a:t>
            </a:r>
            <a:endParaRPr sz="2000"/>
          </a:p>
          <a:p>
            <a:r>
              <a:rPr sz="2000"/>
              <a:t>This can lead to re-polling, criminal prosecution, and disqualification.</a:t>
            </a:r>
            <a:endParaRPr sz="20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04825" y="340995"/>
            <a:ext cx="10930255" cy="1838325"/>
          </a:xfrm>
          <a:prstGeom prst="rect">
            <a:avLst/>
          </a:prstGeom>
        </p:spPr>
        <p:txBody>
          <a:bodyPr wrap="square">
            <a:spAutoFit/>
          </a:bodyPr>
          <a:p>
            <a:pPr algn="just">
              <a:spcAft>
                <a:spcPct val="60000"/>
              </a:spcAft>
            </a:pPr>
            <a:r>
              <a:rPr sz="2400" b="1"/>
              <a:t>Misuse of Government Machinery</a:t>
            </a:r>
            <a:endParaRPr sz="2400" b="1"/>
          </a:p>
          <a:p>
            <a:pPr algn="just"/>
            <a:r>
              <a:rPr sz="2400"/>
              <a:t>A candidate cannot seek assistance from government servants (such as police officers, district officials, or other public servants) to improve their election prospects.</a:t>
            </a:r>
            <a:endParaRPr sz="2400"/>
          </a:p>
          <a:p>
            <a:pPr algn="just"/>
            <a:r>
              <a:rPr sz="2400"/>
              <a:t>The administrative machinery must remain neutral.</a:t>
            </a:r>
            <a:endParaRPr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51790" y="214630"/>
            <a:ext cx="11511280" cy="7416165"/>
          </a:xfrm>
          <a:prstGeom prst="rect">
            <a:avLst/>
          </a:prstGeom>
        </p:spPr>
        <p:txBody>
          <a:bodyPr wrap="square">
            <a:spAutoFit/>
          </a:bodyPr>
          <a:p>
            <a:r>
              <a:rPr sz="2800" b="1"/>
              <a:t>Purpose:</a:t>
            </a:r>
            <a:r>
              <a:rPr sz="2800"/>
              <a:t> Governs the conduct of elections to:</a:t>
            </a:r>
            <a:endParaRPr sz="2800"/>
          </a:p>
          <a:p>
            <a:endParaRPr sz="2800"/>
          </a:p>
          <a:p>
            <a:pPr>
              <a:buFont typeface="Arial" panose="020B0604020202020204"/>
              <a:buChar char="•"/>
            </a:pPr>
            <a:r>
              <a:rPr sz="2800"/>
              <a:t>Lok Sabha and Rajya Sabha</a:t>
            </a:r>
            <a:endParaRPr sz="2800"/>
          </a:p>
          <a:p>
            <a:pPr>
              <a:buFont typeface="Arial" panose="020B0604020202020204"/>
              <a:buChar char="•"/>
            </a:pPr>
            <a:endParaRPr sz="2800"/>
          </a:p>
          <a:p>
            <a:pPr>
              <a:buFont typeface="Arial" panose="020B0604020202020204"/>
              <a:buChar char="•"/>
            </a:pPr>
            <a:r>
              <a:rPr sz="2800"/>
              <a:t>State Legislative Assemblies and Legislative Councils</a:t>
            </a:r>
            <a:endParaRPr sz="2800"/>
          </a:p>
          <a:p>
            <a:pPr>
              <a:buFont typeface="Arial" panose="020B0604020202020204"/>
              <a:buChar char="•"/>
            </a:pPr>
            <a:endParaRPr sz="2800"/>
          </a:p>
          <a:p>
            <a:r>
              <a:rPr sz="2800" b="1"/>
              <a:t>Legal Basis</a:t>
            </a:r>
            <a:r>
              <a:rPr sz="2800"/>
              <a:t>: Enacted under Article 327 of the Constitution of India, which empowers Parliament to make laws regarding elections.</a:t>
            </a:r>
            <a:endParaRPr sz="2800"/>
          </a:p>
          <a:p>
            <a:endParaRPr sz="2800"/>
          </a:p>
          <a:p>
            <a:r>
              <a:rPr sz="2800"/>
              <a:t>Introduced by: Dr. B. R. Ambedkar, then Law Minister of India.</a:t>
            </a:r>
            <a:endParaRPr sz="2800"/>
          </a:p>
          <a:p>
            <a:endParaRPr sz="2800"/>
          </a:p>
          <a:p>
            <a:r>
              <a:rPr sz="2800" b="1"/>
              <a:t>Enacted by</a:t>
            </a:r>
            <a:r>
              <a:rPr sz="2800"/>
              <a:t>: Provisional Parliament before the first General Elections (1951–52).</a:t>
            </a:r>
            <a:endParaRPr sz="2800"/>
          </a:p>
          <a:p>
            <a:r>
              <a:rPr sz="2800" b="1">
                <a:sym typeface="+mn-ea"/>
              </a:rPr>
              <a:t>Significance</a:t>
            </a:r>
            <a:r>
              <a:rPr sz="2800">
                <a:sym typeface="+mn-ea"/>
              </a:rPr>
              <a:t>: Forms the core statutory framework ensuring free, fair, and legally regulated elections in India.</a:t>
            </a:r>
            <a:endParaRPr sz="2800"/>
          </a:p>
          <a:p>
            <a:endParaRPr sz="2800"/>
          </a:p>
          <a:p>
            <a:endParaRPr sz="28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10515" y="245110"/>
            <a:ext cx="11501120" cy="5548630"/>
          </a:xfrm>
          <a:prstGeom prst="rect">
            <a:avLst/>
          </a:prstGeom>
        </p:spPr>
        <p:txBody>
          <a:bodyPr wrap="square">
            <a:spAutoFit/>
          </a:bodyPr>
          <a:p>
            <a:pPr>
              <a:spcAft>
                <a:spcPct val="60000"/>
              </a:spcAft>
            </a:pPr>
            <a:r>
              <a:rPr sz="2000" b="1"/>
              <a:t>Election Expenses under Section 77 of the Representation of the People Act, 1951</a:t>
            </a:r>
            <a:endParaRPr sz="2000" b="1"/>
          </a:p>
          <a:p>
            <a:r>
              <a:rPr sz="2000"/>
              <a:t>Section 77 of the Representation of the People Act, 1951 deals with the obligation of candidates to maintain proper records of their election expenditure.</a:t>
            </a:r>
            <a:endParaRPr sz="2000"/>
          </a:p>
          <a:p>
            <a:r>
              <a:rPr sz="2000"/>
              <a:t>According to this provision:</a:t>
            </a:r>
            <a:endParaRPr sz="2000"/>
          </a:p>
          <a:p>
            <a:endParaRPr sz="2000"/>
          </a:p>
          <a:p>
            <a:pPr>
              <a:buFont typeface="Arial" panose="020B0604020202020204"/>
              <a:buChar char="•"/>
            </a:pPr>
            <a:r>
              <a:rPr sz="2000"/>
              <a:t>Every candidate contesting an election to the Lok Sabha or to a State Legislative Assembly must maintain a separate and accurate account of all election-related expenses.</a:t>
            </a:r>
            <a:endParaRPr sz="2000"/>
          </a:p>
          <a:p>
            <a:pPr>
              <a:buFont typeface="Arial" panose="020B0604020202020204"/>
              <a:buChar char="•"/>
            </a:pPr>
            <a:endParaRPr sz="2000"/>
          </a:p>
          <a:p>
            <a:pPr>
              <a:buFont typeface="Arial" panose="020B0604020202020204"/>
              <a:buChar char="•"/>
            </a:pPr>
            <a:r>
              <a:rPr sz="2000"/>
              <a:t>The account may be maintained either by the candidate personally or by the candidate’s election agent.</a:t>
            </a:r>
            <a:endParaRPr sz="2000"/>
          </a:p>
          <a:p>
            <a:pPr>
              <a:buFont typeface="Arial" panose="020B0604020202020204"/>
              <a:buChar char="•"/>
            </a:pPr>
            <a:endParaRPr sz="2000"/>
          </a:p>
          <a:p>
            <a:pPr>
              <a:buFont typeface="Arial" panose="020B0604020202020204"/>
              <a:buChar char="•"/>
            </a:pPr>
            <a:r>
              <a:rPr sz="2000"/>
              <a:t>The record must include all expenses:</a:t>
            </a:r>
            <a:endParaRPr sz="2000"/>
          </a:p>
          <a:p>
            <a:pPr>
              <a:buFont typeface="Arial" panose="020B0604020202020204"/>
              <a:buChar char="•"/>
            </a:pPr>
            <a:endParaRPr sz="2000"/>
          </a:p>
          <a:p>
            <a:pPr lvl="1">
              <a:buFont typeface="Arial" panose="020B0604020202020204"/>
              <a:buChar char="◦"/>
            </a:pPr>
            <a:r>
              <a:rPr sz="2000"/>
              <a:t>Actually incurred by the candidate, and</a:t>
            </a:r>
            <a:endParaRPr sz="2000"/>
          </a:p>
          <a:p>
            <a:pPr lvl="1">
              <a:buFont typeface="Arial" panose="020B0604020202020204"/>
              <a:buChar char="◦"/>
            </a:pPr>
            <a:endParaRPr sz="2000"/>
          </a:p>
          <a:p>
            <a:pPr lvl="1">
              <a:buFont typeface="Arial" panose="020B0604020202020204"/>
              <a:buChar char="◦"/>
            </a:pPr>
            <a:r>
              <a:rPr sz="2000"/>
              <a:t>Authorised by the candidate or the election agent.</a:t>
            </a:r>
            <a:endParaRPr sz="2000"/>
          </a:p>
          <a:p>
            <a:r>
              <a:rPr sz="2000"/>
              <a:t>In simple terms, the law requires that all money spent for campaigning — such as on rallies, posters, advertisements, vehicles, public meetings, and publicity materials — must be properly recorded.</a:t>
            </a:r>
            <a:endParaRPr sz="20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30505" y="188595"/>
            <a:ext cx="11718290" cy="460375"/>
          </a:xfrm>
          <a:prstGeom prst="rect">
            <a:avLst/>
          </a:prstGeom>
        </p:spPr>
        <p:txBody>
          <a:bodyPr wrap="square">
            <a:spAutoFit/>
          </a:bodyPr>
          <a:p>
            <a:r>
              <a:rPr sz="2400"/>
              <a:t>Provisions Related to Political Parties under the Representation of the People Act, 1951</a:t>
            </a:r>
            <a:endParaRPr sz="2400"/>
          </a:p>
        </p:txBody>
      </p:sp>
      <p:sp>
        <p:nvSpPr>
          <p:cNvPr id="5" name="Text Box 4"/>
          <p:cNvSpPr txBox="1"/>
          <p:nvPr/>
        </p:nvSpPr>
        <p:spPr>
          <a:xfrm>
            <a:off x="436245" y="1150620"/>
            <a:ext cx="10839450" cy="4424045"/>
          </a:xfrm>
          <a:prstGeom prst="rect">
            <a:avLst/>
          </a:prstGeom>
        </p:spPr>
        <p:txBody>
          <a:bodyPr wrap="square">
            <a:spAutoFit/>
          </a:bodyPr>
          <a:p>
            <a:pPr>
              <a:spcAft>
                <a:spcPct val="60000"/>
              </a:spcAft>
            </a:pPr>
            <a:r>
              <a:rPr sz="2400" b="1"/>
              <a:t>Registration with the Election Commission of India (ECI)</a:t>
            </a:r>
            <a:endParaRPr sz="2400" b="1"/>
          </a:p>
          <a:p>
            <a:pPr>
              <a:buFont typeface="Arial" panose="020B0604020202020204"/>
              <a:buChar char="•"/>
            </a:pPr>
            <a:r>
              <a:rPr sz="2400"/>
              <a:t>Any association or body that wishes to function as a political party must apply for registration with the Election Commission of India (ECI).</a:t>
            </a:r>
            <a:endParaRPr sz="2400"/>
          </a:p>
          <a:p>
            <a:pPr>
              <a:buFont typeface="Arial" panose="020B0604020202020204"/>
              <a:buChar char="•"/>
            </a:pPr>
            <a:endParaRPr sz="2400"/>
          </a:p>
          <a:p>
            <a:pPr>
              <a:buFont typeface="Arial" panose="020B0604020202020204"/>
              <a:buChar char="•"/>
            </a:pPr>
            <a:r>
              <a:rPr sz="2400"/>
              <a:t>Registration is done under Section 29A of the Act.</a:t>
            </a:r>
            <a:endParaRPr sz="2400"/>
          </a:p>
          <a:p>
            <a:pPr>
              <a:buFont typeface="Arial" panose="020B0604020202020204"/>
              <a:buChar char="•"/>
            </a:pPr>
            <a:endParaRPr sz="2400"/>
          </a:p>
          <a:p>
            <a:pPr>
              <a:buFont typeface="Arial" panose="020B0604020202020204"/>
              <a:buChar char="•"/>
            </a:pPr>
            <a:r>
              <a:rPr sz="2400"/>
              <a:t>The decision of the ECI regarding registration is final (subject to judicial review by courts).</a:t>
            </a:r>
            <a:endParaRPr sz="2400"/>
          </a:p>
          <a:p>
            <a:pPr>
              <a:buFont typeface="Arial" panose="020B0604020202020204"/>
              <a:buChar char="•"/>
            </a:pPr>
            <a:endParaRPr sz="2400"/>
          </a:p>
          <a:p>
            <a:pPr>
              <a:buFont typeface="Arial" panose="020B0604020202020204"/>
              <a:buChar char="•"/>
            </a:pPr>
            <a:r>
              <a:rPr sz="2400"/>
              <a:t>The party must declare its allegiance to the Constitution of India, and its commitment to democracy, secularism, socialism, and national integrity.</a:t>
            </a:r>
            <a:endParaRPr sz="24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68300" y="217805"/>
            <a:ext cx="11307445" cy="6640195"/>
          </a:xfrm>
          <a:prstGeom prst="rect">
            <a:avLst/>
          </a:prstGeom>
        </p:spPr>
        <p:txBody>
          <a:bodyPr wrap="square">
            <a:spAutoFit/>
          </a:bodyPr>
          <a:p>
            <a:pPr>
              <a:spcAft>
                <a:spcPct val="60000"/>
              </a:spcAft>
            </a:pPr>
            <a:r>
              <a:rPr sz="2400" b="1"/>
              <a:t>Recognition as State Party or National Party</a:t>
            </a:r>
            <a:endParaRPr sz="2400" b="1"/>
          </a:p>
          <a:p>
            <a:pPr>
              <a:buFont typeface="Arial" panose="020B0604020202020204"/>
              <a:buChar char="•"/>
            </a:pPr>
            <a:r>
              <a:rPr sz="2400"/>
              <a:t>After registration, a political party may, over time, become recognised as a State Party or a National Party.</a:t>
            </a:r>
            <a:endParaRPr sz="2400"/>
          </a:p>
          <a:p>
            <a:pPr>
              <a:buFont typeface="Arial" panose="020B0604020202020204"/>
              <a:buChar char="•"/>
            </a:pPr>
            <a:endParaRPr sz="2400"/>
          </a:p>
          <a:p>
            <a:pPr>
              <a:buFont typeface="Arial" panose="020B0604020202020204"/>
              <a:buChar char="•"/>
            </a:pPr>
            <a:r>
              <a:rPr sz="2400"/>
              <a:t>Recognition is based on electoral performance, such as:</a:t>
            </a:r>
            <a:endParaRPr sz="2400"/>
          </a:p>
          <a:p>
            <a:pPr>
              <a:buFont typeface="Arial" panose="020B0604020202020204"/>
              <a:buChar char="•"/>
            </a:pPr>
            <a:endParaRPr sz="2400"/>
          </a:p>
          <a:p>
            <a:pPr lvl="1">
              <a:buFont typeface="Arial" panose="020B0604020202020204"/>
              <a:buChar char="◦"/>
            </a:pPr>
            <a:r>
              <a:rPr sz="2400"/>
              <a:t>Percentage of valid votes secured, and/or</a:t>
            </a:r>
            <a:endParaRPr sz="2400"/>
          </a:p>
          <a:p>
            <a:pPr lvl="1">
              <a:buFont typeface="Arial" panose="020B0604020202020204"/>
              <a:buChar char="◦"/>
            </a:pPr>
            <a:endParaRPr sz="2400"/>
          </a:p>
          <a:p>
            <a:pPr lvl="1">
              <a:buFont typeface="Arial" panose="020B0604020202020204"/>
              <a:buChar char="◦"/>
            </a:pPr>
            <a:r>
              <a:rPr sz="2400"/>
              <a:t>Number of seats won in Legislative Assemblies or Lok Sabha.</a:t>
            </a:r>
            <a:endParaRPr sz="2400"/>
          </a:p>
          <a:p>
            <a:pPr lvl="1">
              <a:buFont typeface="Arial" panose="020B0604020202020204"/>
              <a:buChar char="◦"/>
            </a:pPr>
            <a:endParaRPr sz="2400"/>
          </a:p>
          <a:p>
            <a:pPr>
              <a:buFont typeface="Arial" panose="020B0604020202020204"/>
              <a:buChar char="•"/>
            </a:pPr>
            <a:r>
              <a:rPr sz="2400"/>
              <a:t>Recognition provides benefits like:</a:t>
            </a:r>
            <a:endParaRPr sz="2400"/>
          </a:p>
          <a:p>
            <a:pPr>
              <a:buFont typeface="Arial" panose="020B0604020202020204"/>
              <a:buChar char="•"/>
            </a:pPr>
            <a:endParaRPr sz="2400"/>
          </a:p>
          <a:p>
            <a:pPr lvl="1">
              <a:buFont typeface="Arial" panose="020B0604020202020204"/>
              <a:buChar char="◦"/>
            </a:pPr>
            <a:r>
              <a:rPr sz="2400"/>
              <a:t>Reserved election symbol</a:t>
            </a:r>
            <a:endParaRPr sz="2400"/>
          </a:p>
          <a:p>
            <a:pPr lvl="1">
              <a:buFont typeface="Arial" panose="020B0604020202020204"/>
              <a:buChar char="◦"/>
            </a:pPr>
            <a:endParaRPr sz="2400"/>
          </a:p>
          <a:p>
            <a:pPr lvl="1">
              <a:buFont typeface="Arial" panose="020B0604020202020204"/>
              <a:buChar char="◦"/>
            </a:pPr>
            <a:r>
              <a:rPr sz="2400"/>
              <a:t>Free broadcast time on public media</a:t>
            </a:r>
            <a:endParaRPr sz="2400"/>
          </a:p>
          <a:p>
            <a:pPr lvl="1">
              <a:buFont typeface="Arial" panose="020B0604020202020204"/>
              <a:buChar char="◦"/>
            </a:pPr>
            <a:endParaRPr sz="2400"/>
          </a:p>
          <a:p>
            <a:pPr lvl="1">
              <a:buFont typeface="Arial" panose="020B0604020202020204"/>
              <a:buChar char="◦"/>
            </a:pPr>
            <a:r>
              <a:rPr sz="2400"/>
              <a:t>Consultation rights with the ECI on electoral matters</a:t>
            </a:r>
            <a:endParaRPr sz="24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16255" y="676275"/>
            <a:ext cx="10885170" cy="2946400"/>
          </a:xfrm>
          <a:prstGeom prst="rect">
            <a:avLst/>
          </a:prstGeom>
        </p:spPr>
        <p:txBody>
          <a:bodyPr wrap="square">
            <a:spAutoFit/>
          </a:bodyPr>
          <a:p>
            <a:pPr>
              <a:spcAft>
                <a:spcPct val="60000"/>
              </a:spcAft>
            </a:pPr>
            <a:r>
              <a:rPr sz="2400" b="1"/>
              <a:t>Change in Name or Addres</a:t>
            </a:r>
            <a:r>
              <a:rPr lang="en-US" sz="2400" b="1"/>
              <a:t>s</a:t>
            </a:r>
            <a:endParaRPr sz="2400" b="1"/>
          </a:p>
          <a:p>
            <a:pPr>
              <a:buFont typeface="Arial" panose="020B0604020202020204"/>
              <a:buChar char="•"/>
            </a:pPr>
            <a:r>
              <a:rPr sz="2400"/>
              <a:t>If a registered political party changes its:</a:t>
            </a:r>
            <a:endParaRPr sz="2400"/>
          </a:p>
          <a:p>
            <a:pPr>
              <a:buFont typeface="Arial" panose="020B0604020202020204"/>
              <a:buChar char="•"/>
            </a:pPr>
            <a:endParaRPr sz="2400"/>
          </a:p>
          <a:p>
            <a:pPr lvl="1">
              <a:buFont typeface="Arial" panose="020B0604020202020204"/>
              <a:buChar char="◦"/>
            </a:pPr>
            <a:r>
              <a:rPr sz="2400"/>
              <a:t>Name, or</a:t>
            </a:r>
            <a:endParaRPr sz="2400"/>
          </a:p>
          <a:p>
            <a:pPr lvl="1">
              <a:buFont typeface="Arial" panose="020B0604020202020204"/>
              <a:buChar char="◦"/>
            </a:pPr>
            <a:endParaRPr sz="2400"/>
          </a:p>
          <a:p>
            <a:pPr lvl="1">
              <a:buFont typeface="Arial" panose="020B0604020202020204"/>
              <a:buChar char="◦"/>
            </a:pPr>
            <a:r>
              <a:rPr sz="2400"/>
              <a:t>Address,</a:t>
            </a:r>
            <a:endParaRPr sz="2400"/>
          </a:p>
          <a:p>
            <a:r>
              <a:rPr sz="2400"/>
              <a:t>it must formally inform the ECI.</a:t>
            </a:r>
            <a:endParaRPr sz="2400"/>
          </a:p>
        </p:txBody>
      </p:sp>
      <p:sp>
        <p:nvSpPr>
          <p:cNvPr id="5" name="Text Box 4"/>
          <p:cNvSpPr txBox="1"/>
          <p:nvPr/>
        </p:nvSpPr>
        <p:spPr>
          <a:xfrm>
            <a:off x="630555" y="3932555"/>
            <a:ext cx="10873105" cy="2576830"/>
          </a:xfrm>
          <a:prstGeom prst="rect">
            <a:avLst/>
          </a:prstGeom>
        </p:spPr>
        <p:txBody>
          <a:bodyPr wrap="square">
            <a:spAutoFit/>
          </a:bodyPr>
          <a:p>
            <a:pPr>
              <a:spcAft>
                <a:spcPct val="60000"/>
              </a:spcAft>
            </a:pPr>
            <a:r>
              <a:rPr sz="2400" b="1"/>
              <a:t>Derecognition by the ECI</a:t>
            </a:r>
            <a:endParaRPr sz="2400" b="1"/>
          </a:p>
          <a:p>
            <a:pPr>
              <a:buFont typeface="Arial" panose="020B0604020202020204"/>
              <a:buChar char="•"/>
            </a:pPr>
            <a:r>
              <a:rPr sz="2400"/>
              <a:t>The ECI cannot cancel the registration of a political party merely for poor electoral performance.</a:t>
            </a:r>
            <a:endParaRPr sz="2400"/>
          </a:p>
          <a:p>
            <a:pPr>
              <a:buFont typeface="Arial" panose="020B0604020202020204"/>
              <a:buChar char="•"/>
            </a:pPr>
            <a:endParaRPr sz="2400"/>
          </a:p>
          <a:p>
            <a:pPr>
              <a:buFont typeface="Arial" panose="020B0604020202020204"/>
              <a:buChar char="•"/>
            </a:pPr>
            <a:r>
              <a:rPr sz="2400"/>
              <a:t>However, it can withdraw recognition (State or National status) if the party fails to meet the required criteria in future elections</a:t>
            </a:r>
            <a:r>
              <a:rPr sz="1600"/>
              <a:t>.</a:t>
            </a:r>
            <a:endParaRPr sz="16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53415" y="358140"/>
            <a:ext cx="10987405" cy="460375"/>
          </a:xfrm>
          <a:prstGeom prst="rect">
            <a:avLst/>
          </a:prstGeom>
        </p:spPr>
        <p:txBody>
          <a:bodyPr wrap="square">
            <a:spAutoFit/>
          </a:bodyPr>
          <a:p>
            <a:r>
              <a:rPr sz="2400"/>
              <a:t>Section 126 of the RPA, 1951</a:t>
            </a:r>
            <a:endParaRPr sz="2400"/>
          </a:p>
        </p:txBody>
      </p:sp>
      <p:sp>
        <p:nvSpPr>
          <p:cNvPr id="5" name="Text Box 4"/>
          <p:cNvSpPr txBox="1"/>
          <p:nvPr/>
        </p:nvSpPr>
        <p:spPr>
          <a:xfrm>
            <a:off x="653415" y="1350010"/>
            <a:ext cx="11158855" cy="1263015"/>
          </a:xfrm>
          <a:prstGeom prst="rect">
            <a:avLst/>
          </a:prstGeom>
        </p:spPr>
        <p:txBody>
          <a:bodyPr wrap="square">
            <a:spAutoFit/>
          </a:bodyPr>
          <a:p>
            <a:pPr marL="342900" indent="-342900">
              <a:spcBef>
                <a:spcPct val="0"/>
              </a:spcBef>
              <a:spcAft>
                <a:spcPts val="500"/>
              </a:spcAft>
              <a:buFont typeface="Arial" panose="020B0604020202020204" pitchFamily="34" charset="0"/>
              <a:buChar char="•"/>
            </a:pPr>
            <a:r>
              <a:rPr sz="2400" i="0">
                <a:solidFill>
                  <a:srgbClr val="333333"/>
                </a:solidFill>
                <a:latin typeface="Calibri" panose="020F0502020204030204" charset="0"/>
                <a:ea typeface="Lato"/>
                <a:cs typeface="Calibri" panose="020F0502020204030204" charset="0"/>
              </a:rPr>
              <a:t> 48 hours before the polling ends or concludes, displaying of any election matter by television or similar apparatus in a constituency is prohibited.</a:t>
            </a:r>
            <a:endParaRPr sz="2400" i="0">
              <a:solidFill>
                <a:srgbClr val="333333"/>
              </a:solidFill>
              <a:latin typeface="Calibri" panose="020F0502020204030204" charset="0"/>
              <a:ea typeface="Lato"/>
              <a:cs typeface="Calibri" panose="020F0502020204030204" charset="0"/>
            </a:endParaRPr>
          </a:p>
          <a:p>
            <a:pPr marL="342900" indent="-342900">
              <a:spcBef>
                <a:spcPct val="0"/>
              </a:spcBef>
              <a:spcAft>
                <a:spcPts val="500"/>
              </a:spcAft>
              <a:buFont typeface="Arial" panose="020B0604020202020204" pitchFamily="34" charset="0"/>
              <a:buChar char="•"/>
            </a:pPr>
            <a:r>
              <a:rPr sz="2400" i="0">
                <a:solidFill>
                  <a:srgbClr val="333333"/>
                </a:solidFill>
                <a:latin typeface="Calibri" panose="020F0502020204030204" charset="0"/>
                <a:ea typeface="Lato"/>
                <a:cs typeface="Calibri" panose="020F0502020204030204" charset="0"/>
              </a:rPr>
              <a:t>Section 126 is not applicable to the print media, news portals and social media</a:t>
            </a:r>
            <a:endParaRPr sz="2400" i="0">
              <a:solidFill>
                <a:srgbClr val="333333"/>
              </a:solidFill>
              <a:latin typeface="Calibri" panose="020F0502020204030204" charset="0"/>
              <a:ea typeface="Lato"/>
              <a:cs typeface="Calibri" panose="020F0502020204030204" charset="0"/>
            </a:endParaRPr>
          </a:p>
        </p:txBody>
      </p:sp>
      <p:sp>
        <p:nvSpPr>
          <p:cNvPr id="6" name="Text Box 5"/>
          <p:cNvSpPr txBox="1"/>
          <p:nvPr/>
        </p:nvSpPr>
        <p:spPr>
          <a:xfrm>
            <a:off x="802005" y="2891155"/>
            <a:ext cx="10107930" cy="2676525"/>
          </a:xfrm>
          <a:prstGeom prst="rect">
            <a:avLst/>
          </a:prstGeom>
        </p:spPr>
        <p:txBody>
          <a:bodyPr wrap="square">
            <a:spAutoFit/>
          </a:bodyPr>
          <a:p>
            <a:pPr marL="342900" indent="-342900" algn="just">
              <a:buFont typeface="Arial" panose="020B0604020202020204" pitchFamily="34" charset="0"/>
              <a:buChar char="•"/>
            </a:pPr>
            <a:r>
              <a:rPr sz="2400"/>
              <a:t>Section 126A of the RPA, 1951 prohibits the conduct and publication of exit polls during the period notified by the Election Commission (generally from the beginning of polling in the first phase until polling ends in the last phase), meaning that no survey conducted after voters cast their vote asking them whom they voted for can be disseminated during this period, in order to prevent influencing voters in subsequent phases and to ensure free and fair elections.</a:t>
            </a:r>
            <a:endParaRPr sz="24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93345" y="860425"/>
            <a:ext cx="11388090" cy="4523105"/>
          </a:xfrm>
          <a:prstGeom prst="rect">
            <a:avLst/>
          </a:prstGeom>
        </p:spPr>
        <p:txBody>
          <a:bodyPr wrap="square">
            <a:spAutoFit/>
          </a:bodyPr>
          <a:p>
            <a:pPr algn="just"/>
            <a:r>
              <a:rPr lang="en-US" sz="2400" b="1"/>
              <a:t>Voluntary Contributions</a:t>
            </a:r>
            <a:endParaRPr lang="en-US" sz="2400" b="1"/>
          </a:p>
          <a:p>
            <a:pPr algn="just"/>
            <a:endParaRPr lang="en-US" sz="2400"/>
          </a:p>
          <a:p>
            <a:pPr marL="342900" indent="-342900" algn="just">
              <a:buFont typeface="Wingdings" panose="05000000000000000000" charset="0"/>
              <a:buChar char="q"/>
            </a:pPr>
            <a:r>
              <a:rPr sz="2400"/>
              <a:t>Registered political parties are permitted to accept voluntary contributions from any individual or company within India, except government companies, thereby allowing private persons and corporate entities to financially support political activities.</a:t>
            </a:r>
            <a:endParaRPr sz="2400"/>
          </a:p>
          <a:p>
            <a:pPr marL="342900" indent="-342900" algn="just">
              <a:buFont typeface="Wingdings" panose="05000000000000000000" charset="0"/>
              <a:buChar char="q"/>
            </a:pPr>
            <a:endParaRPr sz="2400"/>
          </a:p>
          <a:p>
            <a:pPr marL="342900" indent="-342900" algn="just">
              <a:buFont typeface="Wingdings" panose="05000000000000000000" charset="0"/>
              <a:buChar char="q"/>
            </a:pPr>
            <a:r>
              <a:rPr sz="2400"/>
              <a:t>Companies may donate any amount to political parties, as there is no statutory upper ceiling on corporate political contributions under the current legal framework.</a:t>
            </a:r>
            <a:endParaRPr sz="2400"/>
          </a:p>
          <a:p>
            <a:pPr marL="342900" indent="-342900" algn="just">
              <a:buFont typeface="Wingdings" panose="05000000000000000000" charset="0"/>
              <a:buChar char="q"/>
            </a:pPr>
            <a:endParaRPr sz="2400"/>
          </a:p>
          <a:p>
            <a:pPr marL="342900" indent="-342900" algn="just">
              <a:buFont typeface="Wingdings" panose="05000000000000000000" charset="0"/>
              <a:buChar char="q"/>
            </a:pPr>
            <a:r>
              <a:rPr sz="2400"/>
              <a:t>A company making such political donations is not legally obligated to separately disclose these contributions in its profit and loss account, which has raised debates about transparency in political funding.</a:t>
            </a:r>
            <a:endParaRPr sz="24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51180" y="1659890"/>
            <a:ext cx="11238230" cy="3784600"/>
          </a:xfrm>
          <a:prstGeom prst="rect">
            <a:avLst/>
          </a:prstGeom>
        </p:spPr>
        <p:txBody>
          <a:bodyPr wrap="square">
            <a:spAutoFit/>
          </a:bodyPr>
          <a:p>
            <a:pPr marL="342900" indent="-342900" algn="just">
              <a:buFont typeface="Wingdings" panose="05000000000000000000" charset="0"/>
              <a:buChar char="q"/>
            </a:pPr>
            <a:r>
              <a:rPr sz="2400"/>
              <a:t>Political parties are required to submit to the Election Commission of India a detailed report of all donations received above ₹2,000, ensuring some degree of financial disclosure and accountability.</a:t>
            </a:r>
            <a:endParaRPr sz="2400"/>
          </a:p>
          <a:p>
            <a:pPr marL="342900" indent="-342900" algn="just">
              <a:buFont typeface="Wingdings" panose="05000000000000000000" charset="0"/>
              <a:buChar char="q"/>
            </a:pPr>
            <a:endParaRPr sz="2400"/>
          </a:p>
          <a:p>
            <a:pPr marL="342900" indent="-342900" algn="just">
              <a:buFont typeface="Wingdings" panose="05000000000000000000" charset="0"/>
              <a:buChar char="q"/>
            </a:pPr>
            <a:r>
              <a:rPr sz="2400"/>
              <a:t>Political parties are prohibited from accepting more than ₹2,000 in cash from a single donor, a measure intended to reduce untraceable cash funding in elections.</a:t>
            </a:r>
            <a:endParaRPr sz="2400"/>
          </a:p>
          <a:p>
            <a:pPr marL="342900" indent="-342900" algn="just">
              <a:buFont typeface="Wingdings" panose="05000000000000000000" charset="0"/>
              <a:buChar char="q"/>
            </a:pPr>
            <a:endParaRPr sz="2400"/>
          </a:p>
          <a:p>
            <a:pPr marL="342900" indent="-342900" algn="just">
              <a:buFont typeface="Wingdings" panose="05000000000000000000" charset="0"/>
              <a:buChar char="q"/>
            </a:pPr>
            <a:r>
              <a:rPr sz="2400"/>
              <a:t>Following amendments aligned with the Foreign Contribution (Regulation) Act, 2010, political parties are allowed to receive contributions from certain foreign companies as defined under that Act, expanding the scope of permissible funding sources.</a:t>
            </a:r>
            <a:endParaRPr sz="24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76860" y="781050"/>
            <a:ext cx="11490325" cy="4792980"/>
          </a:xfrm>
          <a:prstGeom prst="rect">
            <a:avLst/>
          </a:prstGeom>
        </p:spPr>
        <p:txBody>
          <a:bodyPr wrap="square">
            <a:spAutoFit/>
          </a:bodyPr>
          <a:p>
            <a:pPr>
              <a:spcAft>
                <a:spcPct val="60000"/>
              </a:spcAft>
            </a:pPr>
            <a:r>
              <a:rPr sz="2400" b="1"/>
              <a:t>Declaration of Assets and Liabilities under Election Law</a:t>
            </a:r>
            <a:endParaRPr sz="2400" b="1"/>
          </a:p>
          <a:p>
            <a:pPr>
              <a:buFont typeface="Arial" panose="020B0604020202020204"/>
              <a:buChar char="•"/>
            </a:pPr>
            <a:r>
              <a:rPr sz="2400"/>
              <a:t>Every candidate contesting an election is required to file a sworn affidavit along with the nomination paper, disclosing details of any pending criminal cases or convictions, movable and immovable assets, liabilities (including loans and dues), and educational qualifications, so that voters can make an informed choice.</a:t>
            </a:r>
            <a:endParaRPr sz="2400"/>
          </a:p>
          <a:p>
            <a:pPr>
              <a:buFont typeface="Arial" panose="020B0604020202020204"/>
              <a:buChar char="•"/>
            </a:pPr>
            <a:endParaRPr sz="2400"/>
          </a:p>
          <a:p>
            <a:pPr>
              <a:buFont typeface="Arial" panose="020B0604020202020204"/>
              <a:buChar char="•"/>
            </a:pPr>
            <a:r>
              <a:rPr sz="2400"/>
              <a:t>After being elected, Members of Parliament must submit a formal declaration of their assets and liabilities to the Speaker of the Lok Sabha or the Chairman of the Rajya Sabha, as applicable.</a:t>
            </a:r>
            <a:endParaRPr sz="2400"/>
          </a:p>
          <a:p>
            <a:pPr>
              <a:buFont typeface="Arial" panose="020B0604020202020204"/>
              <a:buChar char="•"/>
            </a:pPr>
            <a:endParaRPr sz="2400"/>
          </a:p>
          <a:p>
            <a:pPr>
              <a:buFont typeface="Arial" panose="020B0604020202020204"/>
              <a:buChar char="•"/>
            </a:pPr>
            <a:r>
              <a:rPr sz="2400"/>
              <a:t>Such declarations must be made within 90 days of taking their seat in Parliament, ensuring continued transparency and accountability in public office.</a:t>
            </a:r>
            <a:endParaRPr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Picture 3"/>
          <p:cNvPicPr>
            <a:picLocks noChangeAspect="1"/>
          </p:cNvPicPr>
          <p:nvPr/>
        </p:nvPicPr>
        <p:blipFill>
          <a:blip r:embed="rId1"/>
          <a:stretch>
            <a:fillRect/>
          </a:stretch>
        </p:blipFill>
        <p:spPr>
          <a:xfrm>
            <a:off x="213995" y="733425"/>
            <a:ext cx="11763375" cy="539115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06070" y="156210"/>
            <a:ext cx="11885930" cy="521970"/>
          </a:xfrm>
          <a:prstGeom prst="rect">
            <a:avLst/>
          </a:prstGeom>
        </p:spPr>
        <p:txBody>
          <a:bodyPr wrap="square">
            <a:spAutoFit/>
          </a:bodyPr>
          <a:p>
            <a:r>
              <a:rPr sz="2800" b="1"/>
              <a:t>What the Representation of the People Act, 1951 Provides For</a:t>
            </a:r>
            <a:r>
              <a:rPr lang="en-US" sz="2800" b="1"/>
              <a:t> (Provisions)</a:t>
            </a:r>
            <a:endParaRPr lang="en-US" sz="2800" b="1"/>
          </a:p>
        </p:txBody>
      </p:sp>
      <p:sp>
        <p:nvSpPr>
          <p:cNvPr id="5" name="Text Box 4"/>
          <p:cNvSpPr txBox="1"/>
          <p:nvPr/>
        </p:nvSpPr>
        <p:spPr>
          <a:xfrm>
            <a:off x="306070" y="1056005"/>
            <a:ext cx="11108690" cy="4892675"/>
          </a:xfrm>
          <a:prstGeom prst="rect">
            <a:avLst/>
          </a:prstGeom>
        </p:spPr>
        <p:txBody>
          <a:bodyPr wrap="square">
            <a:spAutoFit/>
          </a:bodyPr>
          <a:p>
            <a:r>
              <a:rPr sz="2400"/>
              <a:t>Conduct of Elections</a:t>
            </a:r>
            <a:endParaRPr sz="2400"/>
          </a:p>
          <a:p>
            <a:endParaRPr sz="2400"/>
          </a:p>
          <a:p>
            <a:pPr>
              <a:buFont typeface="Arial" panose="020B0604020202020204"/>
              <a:buChar char="•"/>
            </a:pPr>
            <a:r>
              <a:rPr sz="2400"/>
              <a:t>Regulates elections to:</a:t>
            </a:r>
            <a:r>
              <a:rPr lang="en-US" sz="2400"/>
              <a:t> </a:t>
            </a:r>
            <a:r>
              <a:rPr sz="2400"/>
              <a:t>Lok Sabha and Rajya Sabha</a:t>
            </a:r>
            <a:r>
              <a:rPr lang="en-US" sz="2400"/>
              <a:t>, </a:t>
            </a:r>
            <a:r>
              <a:rPr sz="2400"/>
              <a:t>State Legislative Assemblies and Legislative Councils</a:t>
            </a:r>
            <a:endParaRPr sz="2400"/>
          </a:p>
          <a:p>
            <a:pPr>
              <a:buFont typeface="Arial" panose="020B0604020202020204"/>
              <a:buChar char="•"/>
            </a:pPr>
            <a:r>
              <a:rPr sz="2400"/>
              <a:t>Lays down nomination, scrutiny, withdrawal, polling, counting, and declaration procedures.</a:t>
            </a:r>
            <a:endParaRPr sz="2400"/>
          </a:p>
          <a:p>
            <a:pPr>
              <a:buFont typeface="Arial" panose="020B0604020202020204"/>
              <a:buChar char="•"/>
            </a:pPr>
            <a:endParaRPr sz="2400"/>
          </a:p>
          <a:p>
            <a:pPr indent="0">
              <a:buFont typeface="Arial" panose="020B0604020202020204"/>
              <a:buNone/>
            </a:pPr>
            <a:r>
              <a:rPr sz="2400"/>
              <a:t>Election Administrative Machinery</a:t>
            </a:r>
            <a:endParaRPr sz="2400"/>
          </a:p>
          <a:p>
            <a:endParaRPr sz="2400"/>
          </a:p>
          <a:p>
            <a:pPr>
              <a:buFont typeface="Arial" panose="020B0604020202020204"/>
              <a:buChar char="•"/>
            </a:pPr>
            <a:r>
              <a:rPr sz="2400"/>
              <a:t>Defines the roles of:</a:t>
            </a:r>
            <a:r>
              <a:rPr lang="en-US" sz="2400"/>
              <a:t> </a:t>
            </a:r>
            <a:r>
              <a:rPr sz="2400"/>
              <a:t>Returning Officers</a:t>
            </a:r>
            <a:r>
              <a:rPr lang="en-US" sz="2400"/>
              <a:t>, </a:t>
            </a:r>
            <a:r>
              <a:rPr sz="2400"/>
              <a:t>Presiding Officers</a:t>
            </a:r>
            <a:r>
              <a:rPr lang="en-US" sz="2400"/>
              <a:t>, </a:t>
            </a:r>
            <a:r>
              <a:rPr sz="2400"/>
              <a:t>Electoral Officers</a:t>
            </a:r>
            <a:endParaRPr sz="2400"/>
          </a:p>
          <a:p>
            <a:pPr lvl="1">
              <a:buFont typeface="Arial" panose="020B0604020202020204"/>
              <a:buChar char="◦"/>
            </a:pPr>
            <a:endParaRPr sz="2400"/>
          </a:p>
          <a:p>
            <a:pPr>
              <a:buFont typeface="Arial" panose="020B0604020202020204"/>
              <a:buChar char="•"/>
            </a:pPr>
            <a:r>
              <a:rPr sz="2400"/>
              <a:t>Provides the legal framework within which the Election Commission supervises and conducts elections.</a:t>
            </a:r>
            <a:endParaRPr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81000" y="303530"/>
            <a:ext cx="11198860" cy="6554470"/>
          </a:xfrm>
          <a:prstGeom prst="rect">
            <a:avLst/>
          </a:prstGeom>
        </p:spPr>
        <p:txBody>
          <a:bodyPr wrap="square">
            <a:spAutoFit/>
          </a:bodyPr>
          <a:p>
            <a:r>
              <a:rPr sz="2000" b="1"/>
              <a:t>Qualifications and Disqualifications</a:t>
            </a:r>
            <a:endParaRPr sz="2000" b="1"/>
          </a:p>
          <a:p>
            <a:endParaRPr sz="2000"/>
          </a:p>
          <a:p>
            <a:pPr>
              <a:buFont typeface="Arial" panose="020B0604020202020204"/>
              <a:buChar char="•"/>
            </a:pPr>
            <a:r>
              <a:rPr sz="2000"/>
              <a:t>Specifies eligibility criteria (citizenship, age, etc.).</a:t>
            </a:r>
            <a:endParaRPr sz="2000"/>
          </a:p>
          <a:p>
            <a:pPr>
              <a:buFont typeface="Arial" panose="020B0604020202020204"/>
              <a:buChar char="•"/>
            </a:pPr>
            <a:endParaRPr sz="2000"/>
          </a:p>
          <a:p>
            <a:pPr>
              <a:buFont typeface="Arial" panose="020B0604020202020204"/>
              <a:buChar char="•"/>
            </a:pPr>
            <a:r>
              <a:rPr sz="2000"/>
              <a:t>Lists grounds for disqualification such as:</a:t>
            </a:r>
            <a:endParaRPr sz="2000"/>
          </a:p>
          <a:p>
            <a:pPr>
              <a:buFont typeface="Arial" panose="020B0604020202020204"/>
              <a:buChar char="•"/>
            </a:pPr>
            <a:endParaRPr sz="2000"/>
          </a:p>
          <a:p>
            <a:pPr lvl="1">
              <a:buFont typeface="Arial" panose="020B0604020202020204"/>
              <a:buChar char="◦"/>
            </a:pPr>
            <a:r>
              <a:rPr sz="2000"/>
              <a:t>Conviction for certain offences</a:t>
            </a:r>
            <a:endParaRPr sz="2000"/>
          </a:p>
          <a:p>
            <a:pPr lvl="1">
              <a:buFont typeface="Arial" panose="020B0604020202020204"/>
              <a:buChar char="◦"/>
            </a:pPr>
            <a:endParaRPr sz="2000"/>
          </a:p>
          <a:p>
            <a:pPr lvl="1">
              <a:buFont typeface="Arial" panose="020B0604020202020204"/>
              <a:buChar char="◦"/>
            </a:pPr>
            <a:r>
              <a:rPr sz="2000"/>
              <a:t>Corrupt practices</a:t>
            </a:r>
            <a:endParaRPr sz="2000"/>
          </a:p>
          <a:p>
            <a:pPr lvl="1">
              <a:buFont typeface="Arial" panose="020B0604020202020204"/>
              <a:buChar char="◦"/>
            </a:pPr>
            <a:endParaRPr sz="2000"/>
          </a:p>
          <a:p>
            <a:pPr lvl="1">
              <a:buFont typeface="Arial" panose="020B0604020202020204"/>
              <a:buChar char="◦"/>
            </a:pPr>
            <a:r>
              <a:rPr sz="2000"/>
              <a:t>Holding an office of profit</a:t>
            </a:r>
            <a:endParaRPr sz="2000"/>
          </a:p>
          <a:p>
            <a:pPr lvl="1">
              <a:buFont typeface="Arial" panose="020B0604020202020204"/>
              <a:buChar char="◦"/>
            </a:pPr>
            <a:endParaRPr sz="2000"/>
          </a:p>
          <a:p>
            <a:pPr lvl="1">
              <a:buFont typeface="Arial" panose="020B0604020202020204"/>
              <a:buChar char="◦"/>
            </a:pPr>
            <a:r>
              <a:rPr sz="2000"/>
              <a:t>Failure to lodge election expense accounts</a:t>
            </a:r>
            <a:endParaRPr sz="2000"/>
          </a:p>
          <a:p>
            <a:pPr lvl="1">
              <a:buFont typeface="Arial" panose="020B0604020202020204"/>
              <a:buChar char="◦"/>
            </a:pPr>
            <a:endParaRPr sz="2000" b="1"/>
          </a:p>
          <a:p>
            <a:r>
              <a:rPr sz="2000" b="1"/>
              <a:t>Corrupt Practices and Election Offences</a:t>
            </a:r>
            <a:endParaRPr sz="2000" b="1"/>
          </a:p>
          <a:p>
            <a:endParaRPr sz="2000"/>
          </a:p>
          <a:p>
            <a:pPr>
              <a:buFont typeface="Arial" panose="020B0604020202020204"/>
              <a:buChar char="•"/>
            </a:pPr>
            <a:r>
              <a:rPr sz="2000"/>
              <a:t>Defines corrupt practices (bribery, undue influence, impersonation, booth capturing).</a:t>
            </a:r>
            <a:endParaRPr sz="2000"/>
          </a:p>
          <a:p>
            <a:pPr>
              <a:buFont typeface="Arial" panose="020B0604020202020204"/>
              <a:buChar char="•"/>
            </a:pPr>
            <a:endParaRPr sz="2000"/>
          </a:p>
          <a:p>
            <a:pPr>
              <a:buFont typeface="Arial" panose="020B0604020202020204"/>
              <a:buChar char="•"/>
            </a:pPr>
            <a:r>
              <a:rPr sz="2000"/>
              <a:t>Prescribes penalties and electoral consequences.</a:t>
            </a:r>
            <a:endParaRPr sz="2000"/>
          </a:p>
          <a:p>
            <a:pPr>
              <a:buFont typeface="Arial" panose="020B0604020202020204"/>
              <a:buChar char="•"/>
            </a:pPr>
            <a:endParaRPr sz="2000"/>
          </a:p>
          <a:p>
            <a:pPr>
              <a:buFont typeface="Arial" panose="020B0604020202020204"/>
              <a:buChar char="•"/>
            </a:pPr>
            <a:r>
              <a:rPr sz="2000"/>
              <a:t>Establishes procedures for filing election petitions and resolving disputes in High Courts.</a:t>
            </a:r>
            <a:endParaRPr sz="2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14020" y="212725"/>
            <a:ext cx="11249660" cy="6771640"/>
          </a:xfrm>
          <a:prstGeom prst="rect">
            <a:avLst/>
          </a:prstGeom>
        </p:spPr>
        <p:txBody>
          <a:bodyPr wrap="square">
            <a:spAutoFit/>
          </a:bodyPr>
          <a:p>
            <a:pPr>
              <a:spcAft>
                <a:spcPct val="60000"/>
              </a:spcAft>
            </a:pPr>
            <a:r>
              <a:rPr sz="2200" b="1"/>
              <a:t>Qualifications for Membership of the Lok Sabha </a:t>
            </a:r>
            <a:endParaRPr sz="2200" b="1"/>
          </a:p>
          <a:p>
            <a:r>
              <a:rPr sz="2400"/>
              <a:t>According to the Representation of the People Act, 1951, a person can contest for a seat in the Lok Sabha only if the following conditions are satisfied:</a:t>
            </a:r>
            <a:endParaRPr sz="2400"/>
          </a:p>
          <a:p>
            <a:endParaRPr sz="2400"/>
          </a:p>
          <a:p>
            <a:pPr>
              <a:buFont typeface="Arial" panose="020B0604020202020204"/>
              <a:buChar char="•"/>
            </a:pPr>
            <a:r>
              <a:rPr sz="2400"/>
              <a:t>If the seat is reserved for the Scheduled Castes (SC), the person must belong to a Scheduled Caste and must be a registered voter (elector) in any Parliamentary constituency in India.</a:t>
            </a:r>
            <a:endParaRPr sz="2400"/>
          </a:p>
          <a:p>
            <a:pPr>
              <a:buFont typeface="Arial" panose="020B0604020202020204"/>
              <a:buChar char="•"/>
            </a:pPr>
            <a:endParaRPr sz="2400"/>
          </a:p>
          <a:p>
            <a:pPr>
              <a:buFont typeface="Arial" panose="020B0604020202020204"/>
              <a:buChar char="•"/>
            </a:pPr>
            <a:r>
              <a:rPr sz="2400"/>
              <a:t>If the seat is reserved for the Scheduled Tribes (ST), the person must belong to a Scheduled Tribe and must be a registered voter (elector) in any Parliamentary constituency in India.</a:t>
            </a:r>
            <a:endParaRPr sz="2400"/>
          </a:p>
          <a:p>
            <a:pPr>
              <a:buFont typeface="Arial" panose="020B0604020202020204"/>
              <a:buChar char="•"/>
            </a:pPr>
            <a:endParaRPr sz="2400"/>
          </a:p>
          <a:p>
            <a:pPr>
              <a:buFont typeface="Arial" panose="020B0604020202020204"/>
              <a:buChar char="•"/>
            </a:pPr>
            <a:r>
              <a:rPr sz="2400"/>
              <a:t>If the seat is a general (unreserved) seat, the person only needs to be a registered voter (elector) in any Parliamentary constituency in India. There is no caste requirement in this case.</a:t>
            </a:r>
            <a:endParaRPr sz="2400"/>
          </a:p>
          <a:p>
            <a:r>
              <a:rPr sz="2000"/>
              <a:t>In simple terms, every candidate must be a registered voter somewhere in India. However, for reserved seats, the candidate must also belong to the specific community (SC or ST) for which the seat has been reserved.</a:t>
            </a:r>
            <a:endParaRPr sz="2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56235" y="459105"/>
            <a:ext cx="11695430" cy="5548630"/>
          </a:xfrm>
          <a:prstGeom prst="rect">
            <a:avLst/>
          </a:prstGeom>
        </p:spPr>
        <p:txBody>
          <a:bodyPr wrap="square">
            <a:spAutoFit/>
          </a:bodyPr>
          <a:p>
            <a:pPr>
              <a:spcAft>
                <a:spcPct val="60000"/>
              </a:spcAft>
            </a:pPr>
            <a:r>
              <a:rPr sz="2000" b="1"/>
              <a:t>Qualifications for Membership of the Rajya Sabha </a:t>
            </a:r>
            <a:endParaRPr sz="2000" b="1"/>
          </a:p>
          <a:p>
            <a:r>
              <a:rPr sz="2000"/>
              <a:t>According to the Representation of the People Act, 1951:</a:t>
            </a:r>
            <a:endParaRPr sz="2000"/>
          </a:p>
          <a:p>
            <a:endParaRPr sz="2000"/>
          </a:p>
          <a:p>
            <a:pPr>
              <a:buFont typeface="Arial" panose="020B0604020202020204"/>
              <a:buChar char="•"/>
            </a:pPr>
            <a:r>
              <a:rPr sz="2000"/>
              <a:t>A person cannot be elected as a member of the Rajya Sabha unless he or she is a registered voter (elector) in any Parliamentary constituency in India.</a:t>
            </a:r>
            <a:endParaRPr sz="2000"/>
          </a:p>
          <a:p>
            <a:pPr>
              <a:buFont typeface="Arial" panose="020B0604020202020204"/>
              <a:buChar char="•"/>
            </a:pPr>
            <a:endParaRPr sz="2000"/>
          </a:p>
          <a:p>
            <a:pPr>
              <a:buFont typeface="Arial" panose="020B0604020202020204"/>
              <a:buChar char="•"/>
            </a:pPr>
            <a:r>
              <a:rPr sz="2000"/>
              <a:t>This means the person’s name must appear in the electoral roll (voter list) somewhere in India.</a:t>
            </a:r>
            <a:endParaRPr sz="2000"/>
          </a:p>
          <a:p>
            <a:pPr>
              <a:buFont typeface="Arial" panose="020B0604020202020204"/>
              <a:buChar char="•"/>
            </a:pPr>
            <a:endParaRPr sz="2000"/>
          </a:p>
          <a:p>
            <a:pPr>
              <a:buFont typeface="Arial" panose="020B0604020202020204"/>
              <a:buChar char="•"/>
            </a:pPr>
            <a:r>
              <a:rPr sz="2000"/>
              <a:t>The candidate does not need to be a voter from the same State from which they are contesting.</a:t>
            </a:r>
            <a:endParaRPr sz="2000"/>
          </a:p>
          <a:p>
            <a:pPr>
              <a:buFont typeface="Arial" panose="020B0604020202020204"/>
              <a:buChar char="•"/>
            </a:pPr>
            <a:endParaRPr sz="2000"/>
          </a:p>
          <a:p>
            <a:pPr>
              <a:buFont typeface="Arial" panose="020B0604020202020204"/>
              <a:buChar char="•"/>
            </a:pPr>
            <a:r>
              <a:rPr sz="2000"/>
              <a:t>In addition, under the Constitution of India (Article 84), the person must:</a:t>
            </a:r>
            <a:endParaRPr sz="2000"/>
          </a:p>
          <a:p>
            <a:pPr>
              <a:buFont typeface="Arial" panose="020B0604020202020204"/>
              <a:buChar char="•"/>
            </a:pPr>
            <a:endParaRPr sz="2000"/>
          </a:p>
          <a:p>
            <a:pPr lvl="1">
              <a:buFont typeface="Arial" panose="020B0604020202020204"/>
              <a:buChar char="◦"/>
            </a:pPr>
            <a:r>
              <a:rPr sz="2000"/>
              <a:t>Be an Indian citizen</a:t>
            </a:r>
            <a:endParaRPr sz="2000"/>
          </a:p>
          <a:p>
            <a:pPr lvl="1">
              <a:buFont typeface="Arial" panose="020B0604020202020204"/>
              <a:buChar char="◦"/>
            </a:pPr>
            <a:endParaRPr sz="2000"/>
          </a:p>
          <a:p>
            <a:pPr lvl="1">
              <a:buFont typeface="Arial" panose="020B0604020202020204"/>
              <a:buChar char="◦"/>
            </a:pPr>
            <a:r>
              <a:rPr sz="2000"/>
              <a:t>Be at least 30 years of age</a:t>
            </a:r>
            <a:endParaRPr sz="2000"/>
          </a:p>
          <a:p>
            <a:pPr lvl="1">
              <a:buFont typeface="Arial" panose="020B0604020202020204"/>
              <a:buChar char="◦"/>
            </a:pPr>
            <a:endParaRPr sz="2000"/>
          </a:p>
          <a:p>
            <a:pPr lvl="1">
              <a:buFont typeface="Arial" panose="020B0604020202020204"/>
              <a:buChar char="◦"/>
            </a:pPr>
            <a:r>
              <a:rPr sz="2000"/>
              <a:t>Not be disqualified under any law</a:t>
            </a:r>
            <a:endParaRPr sz="2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65430" y="234315"/>
            <a:ext cx="11535410" cy="953135"/>
          </a:xfrm>
          <a:prstGeom prst="rect">
            <a:avLst/>
          </a:prstGeom>
        </p:spPr>
        <p:txBody>
          <a:bodyPr wrap="square">
            <a:spAutoFit/>
          </a:bodyPr>
          <a:p>
            <a:r>
              <a:rPr sz="2800"/>
              <a:t>Disqualifications for Membership under the Representation of the People Act, 1951</a:t>
            </a:r>
            <a:endParaRPr sz="2800"/>
          </a:p>
        </p:txBody>
      </p:sp>
      <p:sp>
        <p:nvSpPr>
          <p:cNvPr id="5" name="Text Box 4"/>
          <p:cNvSpPr txBox="1"/>
          <p:nvPr/>
        </p:nvSpPr>
        <p:spPr>
          <a:xfrm>
            <a:off x="391160" y="1455420"/>
            <a:ext cx="11090275" cy="460375"/>
          </a:xfrm>
          <a:prstGeom prst="rect">
            <a:avLst/>
          </a:prstGeom>
        </p:spPr>
        <p:txBody>
          <a:bodyPr wrap="square">
            <a:spAutoFit/>
          </a:bodyPr>
          <a:p>
            <a:r>
              <a:rPr sz="2400"/>
              <a:t> Disqualification for Corrupt Practices and Election Offences</a:t>
            </a:r>
            <a:endParaRPr sz="2400"/>
          </a:p>
        </p:txBody>
      </p:sp>
      <p:sp>
        <p:nvSpPr>
          <p:cNvPr id="6" name="Text Box 5"/>
          <p:cNvSpPr txBox="1"/>
          <p:nvPr/>
        </p:nvSpPr>
        <p:spPr>
          <a:xfrm>
            <a:off x="561975" y="2183765"/>
            <a:ext cx="10998835" cy="3989705"/>
          </a:xfrm>
          <a:prstGeom prst="rect">
            <a:avLst/>
          </a:prstGeom>
        </p:spPr>
        <p:txBody>
          <a:bodyPr>
            <a:noAutofit/>
          </a:bodyPr>
          <a:p>
            <a:r>
              <a:rPr sz="2000"/>
              <a:t>If a candidate is found guilty of corrupt practices during elections, he or she can be disqualified.</a:t>
            </a:r>
            <a:endParaRPr sz="2000"/>
          </a:p>
          <a:p>
            <a:r>
              <a:rPr sz="2000"/>
              <a:t>Corrupt practices include:</a:t>
            </a:r>
            <a:endParaRPr sz="2000"/>
          </a:p>
          <a:p>
            <a:endParaRPr sz="2000"/>
          </a:p>
          <a:p>
            <a:pPr>
              <a:buFont typeface="Arial" panose="020B0604020202020204"/>
              <a:buChar char="•"/>
            </a:pPr>
            <a:r>
              <a:rPr sz="2000"/>
              <a:t>Bribery</a:t>
            </a:r>
            <a:endParaRPr sz="2000"/>
          </a:p>
          <a:p>
            <a:pPr>
              <a:buFont typeface="Arial" panose="020B0604020202020204"/>
              <a:buChar char="•"/>
            </a:pPr>
            <a:endParaRPr sz="2000"/>
          </a:p>
          <a:p>
            <a:pPr>
              <a:buFont typeface="Arial" panose="020B0604020202020204"/>
              <a:buChar char="•"/>
            </a:pPr>
            <a:r>
              <a:rPr sz="2000"/>
              <a:t>Undue influence on voters</a:t>
            </a:r>
            <a:endParaRPr sz="2000"/>
          </a:p>
          <a:p>
            <a:pPr>
              <a:buFont typeface="Arial" panose="020B0604020202020204"/>
              <a:buChar char="•"/>
            </a:pPr>
            <a:endParaRPr sz="2000"/>
          </a:p>
          <a:p>
            <a:pPr>
              <a:buFont typeface="Arial" panose="020B0604020202020204"/>
              <a:buChar char="•"/>
            </a:pPr>
            <a:r>
              <a:rPr sz="2000"/>
              <a:t>Impersonation</a:t>
            </a:r>
            <a:endParaRPr sz="2000"/>
          </a:p>
          <a:p>
            <a:pPr>
              <a:buFont typeface="Arial" panose="020B0604020202020204"/>
              <a:buChar char="•"/>
            </a:pPr>
            <a:endParaRPr sz="2000"/>
          </a:p>
          <a:p>
            <a:pPr>
              <a:buFont typeface="Arial" panose="020B0604020202020204"/>
              <a:buChar char="•"/>
            </a:pPr>
            <a:r>
              <a:rPr sz="2000"/>
              <a:t>Booth capturing</a:t>
            </a:r>
            <a:endParaRPr sz="2000"/>
          </a:p>
          <a:p>
            <a:pPr>
              <a:buFont typeface="Arial" panose="020B0604020202020204"/>
              <a:buChar char="•"/>
            </a:pPr>
            <a:endParaRPr sz="2000"/>
          </a:p>
          <a:p>
            <a:pPr>
              <a:buFont typeface="Arial" panose="020B0604020202020204"/>
              <a:buChar char="•"/>
            </a:pPr>
            <a:r>
              <a:rPr sz="2000"/>
              <a:t>Use of religion or caste to seek votes improperly</a:t>
            </a:r>
            <a:endParaRPr sz="2000"/>
          </a:p>
          <a:p>
            <a:r>
              <a:rPr sz="2000"/>
              <a:t>If a High Court, while deciding an election petition, declares a person guilty of such practices, that person can be disqualified for a specified period.</a:t>
            </a:r>
            <a:endParaRPr sz="20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44805" y="253365"/>
            <a:ext cx="11443970" cy="4284345"/>
          </a:xfrm>
          <a:prstGeom prst="rect">
            <a:avLst/>
          </a:prstGeom>
        </p:spPr>
        <p:txBody>
          <a:bodyPr wrap="square">
            <a:spAutoFit/>
          </a:bodyPr>
          <a:p>
            <a:pPr algn="just">
              <a:spcAft>
                <a:spcPct val="60000"/>
              </a:spcAft>
            </a:pPr>
            <a:r>
              <a:rPr sz="2800" b="1"/>
              <a:t>Disqualification upon Criminal Conviction</a:t>
            </a:r>
            <a:endParaRPr sz="2800" b="1"/>
          </a:p>
          <a:p>
            <a:pPr algn="just"/>
            <a:r>
              <a:rPr sz="2800"/>
              <a:t>A person becomes disqualified if convicted of certain criminal offences, especially when:</a:t>
            </a:r>
            <a:endParaRPr sz="2800"/>
          </a:p>
          <a:p>
            <a:pPr algn="just"/>
            <a:endParaRPr sz="2800"/>
          </a:p>
          <a:p>
            <a:pPr algn="just">
              <a:buFont typeface="Arial" panose="020B0604020202020204"/>
              <a:buChar char="•"/>
            </a:pPr>
            <a:r>
              <a:rPr sz="2800"/>
              <a:t>The conviction results in imprisonment of two years or more.</a:t>
            </a:r>
            <a:endParaRPr sz="2800"/>
          </a:p>
          <a:p>
            <a:pPr algn="just">
              <a:buFont typeface="Arial" panose="020B0604020202020204"/>
              <a:buChar char="•"/>
            </a:pPr>
            <a:endParaRPr sz="2800"/>
          </a:p>
          <a:p>
            <a:pPr algn="just">
              <a:buFont typeface="Arial" panose="020B0604020202020204"/>
              <a:buChar char="•"/>
            </a:pPr>
            <a:r>
              <a:rPr sz="2800"/>
              <a:t>The offence involves promoting enmity between different groups on grounds such as religion, race, caste, language, etc.</a:t>
            </a:r>
            <a:endParaRPr sz="2800"/>
          </a:p>
          <a:p>
            <a:pPr algn="just"/>
            <a:r>
              <a:rPr sz="2800"/>
              <a:t>In such cases, disqualification operates immediately</a:t>
            </a:r>
            <a:endParaRPr sz="28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11992</Words>
  <Application>WPS Presentation</Application>
  <PresentationFormat>Widescreen</PresentationFormat>
  <Paragraphs>286</Paragraphs>
  <Slides>27</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27</vt:i4>
      </vt:variant>
    </vt:vector>
  </HeadingPairs>
  <TitlesOfParts>
    <vt:vector size="39" baseType="lpstr">
      <vt:lpstr>Arial</vt:lpstr>
      <vt:lpstr>SimSun</vt:lpstr>
      <vt:lpstr>Wingdings</vt:lpstr>
      <vt:lpstr>Arial</vt:lpstr>
      <vt:lpstr>Calibri Light</vt:lpstr>
      <vt:lpstr>Calibri</vt:lpstr>
      <vt:lpstr>Microsoft YaHei</vt:lpstr>
      <vt:lpstr>Arial Unicode MS</vt:lpstr>
      <vt:lpstr>Lato</vt:lpstr>
      <vt:lpstr>Segoe Print</vt:lpstr>
      <vt:lpstr>Wingdings</vt:lpstr>
      <vt:lpstr>Office Theme</vt:lpstr>
      <vt:lpstr>Representation of People Act 1951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ASUS</dc:creator>
  <cp:lastModifiedBy>WPS_1743332713</cp:lastModifiedBy>
  <cp:revision>4</cp:revision>
  <dcterms:created xsi:type="dcterms:W3CDTF">2025-07-23T00:59:00Z</dcterms:created>
  <dcterms:modified xsi:type="dcterms:W3CDTF">2026-02-19T06:33:43Z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53D98EA922644B478A13410A32A3BB50_13</vt:lpwstr>
  </property>
  <property fmtid="{D5CDD505-2E9C-101B-9397-08002B2CF9AE}" pid="3" name="KSOProductBuildVer">
    <vt:lpwstr>1033-12.2.0.23196</vt:lpwstr>
  </property>
</Properties>
</file>