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s/slide47.xml" ContentType="application/vnd.openxmlformats-officedocument.presentationml.slide+xml"/>
  <Override PartName="/ppt/slides/slide5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s/slide45.xml" ContentType="application/vnd.openxmlformats-officedocument.presentationml.slide+xml"/>
  <Override PartName="/ppt/slides/slide5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slides/slide43.xml" ContentType="application/vnd.openxmlformats-officedocument.presentationml.slide+xml"/>
  <Override PartName="/ppt/slides/slide5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41.xml" ContentType="application/vnd.openxmlformats-officedocument.presentationml.slide+xml"/>
  <Override PartName="/ppt/slides/slide50.xml" ContentType="application/vnd.openxmlformats-officedocument.presentationml.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4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s/slide48.xml" ContentType="application/vnd.openxmlformats-officedocument.presentationml.slide+xml"/>
  <Override PartName="/ppt/slides/slide57.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slides/slide46.xml" ContentType="application/vnd.openxmlformats-officedocument.presentationml.slide+xml"/>
  <Override PartName="/ppt/slides/slide55.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s/slide44.xml" ContentType="application/vnd.openxmlformats-officedocument.presentationml.slide+xml"/>
  <Override PartName="/ppt/slides/slide53.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s/slide5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slideLayouts/slideLayout10.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3" r:id="rId39"/>
    <p:sldId id="294" r:id="rId40"/>
    <p:sldId id="295" r:id="rId41"/>
    <p:sldId id="296" r:id="rId42"/>
    <p:sldId id="297" r:id="rId43"/>
    <p:sldId id="298" r:id="rId44"/>
    <p:sldId id="299" r:id="rId45"/>
    <p:sldId id="300"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1D8BD707-D9CF-40AE-B4C6-C98DA3205C09}" type="datetimeFigureOut">
              <a:rPr lang="en-US" smtClean="0"/>
              <a:pPr/>
              <a:t>1/29/2026</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a:xfrm>
            <a:off x="457201" y="6248207"/>
            <a:ext cx="5573483" cy="365125"/>
          </a:xfrm>
        </p:spPr>
        <p:txBody>
          <a:bodyPr/>
          <a:lstStyle/>
          <a:p>
            <a:endParaRPr lang="en-US"/>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B6F15528-21DE-4FAA-801E-634DDDAF4B2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1/29/2026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1D8BD707-D9CF-40AE-B4C6-C98DA3205C09}" type="datetimeFigureOut">
              <a:rPr lang="en-US" smtClean="0"/>
              <a:pPr/>
              <a:t>1/29/2026</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1D8BD707-D9CF-40AE-B4C6-C98DA3205C09}" type="datetimeFigureOut">
              <a:rPr lang="en-US" smtClean="0"/>
              <a:pPr/>
              <a:t>1/29/2026</a:t>
            </a:fld>
            <a:endParaRPr lang="en-US"/>
          </a:p>
        </p:txBody>
      </p:sp>
      <p:sp>
        <p:nvSpPr>
          <p:cNvPr id="10" name="Slide Number Placeholder 9"/>
          <p:cNvSpPr>
            <a:spLocks noGrp="1"/>
          </p:cNvSpPr>
          <p:nvPr>
            <p:ph type="sldNum" sz="quarter" idx="16"/>
          </p:nvPr>
        </p:nvSpPr>
        <p:spPr/>
        <p:txBody>
          <a:bodyPr rtlCol="0"/>
          <a:lstStyle/>
          <a:p>
            <a:fld id="{B6F15528-21DE-4FAA-801E-634DDDAF4B2B}"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1D8BD707-D9CF-40AE-B4C6-C98DA3205C09}" type="datetimeFigureOut">
              <a:rPr lang="en-US" smtClean="0"/>
              <a:pPr/>
              <a:t>1/29/2026</a:t>
            </a:fld>
            <a:endParaRPr lang="en-US"/>
          </a:p>
        </p:txBody>
      </p:sp>
      <p:sp>
        <p:nvSpPr>
          <p:cNvPr id="12" name="Slide Number Placeholder 11"/>
          <p:cNvSpPr>
            <a:spLocks noGrp="1"/>
          </p:cNvSpPr>
          <p:nvPr>
            <p:ph type="sldNum" sz="quarter" idx="16"/>
          </p:nvPr>
        </p:nvSpPr>
        <p:spPr/>
        <p:txBody>
          <a:bodyPr rtlCol="0"/>
          <a:lstStyle/>
          <a:p>
            <a:fld id="{B6F15528-21DE-4FAA-801E-634DDDAF4B2B}"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1/29/2026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1/29/2026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1/29/2026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B6F15528-21DE-4FAA-801E-634DDDAF4B2B}"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fld id="{1D8BD707-D9CF-40AE-B4C6-C98DA3205C09}" type="datetimeFigureOut">
              <a:rPr lang="en-US" smtClean="0"/>
              <a:pPr/>
              <a:t>1/29/2026</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fld id="{B6F15528-21DE-4FAA-801E-634DDDAF4B2B}" type="slidenum">
              <a:rPr lang="en-US" smtClean="0"/>
              <a:pPr/>
              <a:t>‹#›</a:t>
            </a:fld>
            <a:endParaRPr lang="en-US"/>
          </a:p>
        </p:txBody>
      </p:sp>
      <p:sp>
        <p:nvSpPr>
          <p:cNvPr id="14" name="Footer Placeholder 13"/>
          <p:cNvSpPr>
            <a:spLocks noGrp="1"/>
          </p:cNvSpPr>
          <p:nvPr>
            <p:ph type="ftr" sz="quarter" idx="12"/>
          </p:nvPr>
        </p:nvSpPr>
        <p:spPr>
          <a:xfrm>
            <a:off x="1600200" y="6248206"/>
            <a:ext cx="4572000" cy="365125"/>
          </a:xfrm>
        </p:spPr>
        <p:txBody>
          <a:bodyPr rtlCol="0"/>
          <a:lstStyle/>
          <a:p>
            <a:endParaRPr lang="en-US"/>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fld id="{1D8BD707-D9CF-40AE-B4C6-C98DA3205C09}" type="datetimeFigureOut">
              <a:rPr lang="en-US" smtClean="0"/>
              <a:pPr/>
              <a:t>1/29/2026</a:t>
            </a:fld>
            <a:endParaRPr lang="en-US"/>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endParaRPr lang="en-US"/>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1"/>
            <a:ext cx="7772400" cy="1066799"/>
          </a:xfrm>
        </p:spPr>
        <p:txBody>
          <a:bodyPr>
            <a:normAutofit fontScale="90000"/>
          </a:bodyPr>
          <a:lstStyle/>
          <a:p>
            <a:r>
              <a:rPr lang="en-US" b="1" dirty="0" smtClean="0"/>
              <a:t>Three Generations of Human Rights</a:t>
            </a:r>
            <a:endParaRPr lang="en-US" b="1" dirty="0"/>
          </a:p>
        </p:txBody>
      </p:sp>
      <p:sp>
        <p:nvSpPr>
          <p:cNvPr id="3" name="Subtitle 2"/>
          <p:cNvSpPr>
            <a:spLocks noGrp="1"/>
          </p:cNvSpPr>
          <p:nvPr>
            <p:ph type="subTitle" idx="1"/>
          </p:nvPr>
        </p:nvSpPr>
        <p:spPr>
          <a:xfrm>
            <a:off x="533400" y="1524000"/>
            <a:ext cx="8001000" cy="4724400"/>
          </a:xfrm>
        </p:spPr>
        <p:txBody>
          <a:bodyPr>
            <a:normAutofit/>
          </a:bodyPr>
          <a:lstStyle/>
          <a:p>
            <a:pPr algn="just"/>
            <a:r>
              <a:rPr lang="en-US" dirty="0" smtClean="0">
                <a:solidFill>
                  <a:schemeClr val="tx1"/>
                </a:solidFill>
              </a:rPr>
              <a:t>Introduction</a:t>
            </a:r>
            <a:r>
              <a:rPr lang="en-US" b="1" dirty="0" smtClean="0">
                <a:solidFill>
                  <a:schemeClr val="tx1"/>
                </a:solidFill>
              </a:rPr>
              <a:t> to Human Rights</a:t>
            </a:r>
          </a:p>
          <a:p>
            <a:pPr algn="just"/>
            <a:r>
              <a:rPr lang="en-US" dirty="0" smtClean="0">
                <a:solidFill>
                  <a:schemeClr val="tx1"/>
                </a:solidFill>
              </a:rPr>
              <a:t>Human Rights are basic, inherent and universal rights of all human beings</a:t>
            </a:r>
          </a:p>
          <a:p>
            <a:pPr algn="just"/>
            <a:r>
              <a:rPr lang="en-US" dirty="0" smtClean="0">
                <a:solidFill>
                  <a:schemeClr val="tx1"/>
                </a:solidFill>
              </a:rPr>
              <a:t>They are essential for dignity, equality and freedom</a:t>
            </a:r>
          </a:p>
          <a:p>
            <a:pPr algn="just"/>
            <a:r>
              <a:rPr lang="en-US" dirty="0" smtClean="0">
                <a:solidFill>
                  <a:schemeClr val="tx1"/>
                </a:solidFill>
              </a:rPr>
              <a:t>Concept evolved gradually through historical struggles</a:t>
            </a:r>
          </a:p>
          <a:p>
            <a:pPr algn="just"/>
            <a:r>
              <a:rPr lang="en-US" dirty="0" smtClean="0">
                <a:solidFill>
                  <a:schemeClr val="tx1"/>
                </a:solidFill>
              </a:rPr>
              <a:t>Scholar </a:t>
            </a:r>
            <a:r>
              <a:rPr lang="en-US" b="1" dirty="0" err="1" smtClean="0">
                <a:solidFill>
                  <a:schemeClr val="tx1"/>
                </a:solidFill>
              </a:rPr>
              <a:t>Karel</a:t>
            </a:r>
            <a:r>
              <a:rPr lang="en-US" b="1" dirty="0" smtClean="0">
                <a:solidFill>
                  <a:schemeClr val="tx1"/>
                </a:solidFill>
              </a:rPr>
              <a:t> </a:t>
            </a:r>
            <a:r>
              <a:rPr lang="en-US" b="1" dirty="0" err="1" smtClean="0">
                <a:solidFill>
                  <a:schemeClr val="tx1"/>
                </a:solidFill>
              </a:rPr>
              <a:t>Vasak</a:t>
            </a:r>
            <a:r>
              <a:rPr lang="en-US" b="1" dirty="0" smtClean="0">
                <a:solidFill>
                  <a:schemeClr val="tx1"/>
                </a:solidFill>
              </a:rPr>
              <a:t> (1977)</a:t>
            </a:r>
            <a:r>
              <a:rPr lang="en-US" dirty="0" smtClean="0">
                <a:solidFill>
                  <a:schemeClr val="tx1"/>
                </a:solidFill>
              </a:rPr>
              <a:t> classified Human Rights into </a:t>
            </a:r>
            <a:r>
              <a:rPr lang="en-US" b="1" dirty="0" smtClean="0">
                <a:solidFill>
                  <a:schemeClr val="tx1"/>
                </a:solidFill>
              </a:rPr>
              <a:t>Three Generations</a:t>
            </a:r>
            <a:endParaRPr lang="en-US" dirty="0" smtClean="0">
              <a:solidFill>
                <a:schemeClr val="tx1"/>
              </a:solidFill>
            </a:endParaRPr>
          </a:p>
          <a:p>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10000"/>
          </a:bodyPr>
          <a:lstStyle/>
          <a:p>
            <a:r>
              <a:rPr lang="en-US" dirty="0" smtClean="0"/>
              <a:t>First generation rights are often described as </a:t>
            </a:r>
            <a:r>
              <a:rPr lang="en-US" b="1" dirty="0" smtClean="0"/>
              <a:t>negative rights</a:t>
            </a:r>
            <a:r>
              <a:rPr lang="en-US" dirty="0" smtClean="0"/>
              <a:t> because they require the state to </a:t>
            </a:r>
            <a:r>
              <a:rPr lang="en-US" b="1" dirty="0" smtClean="0"/>
              <a:t>refrain from action</a:t>
            </a:r>
            <a:r>
              <a:rPr lang="en-US" dirty="0" smtClean="0"/>
              <a:t> rather than to provide material benefits. Their main objective is to ensure </a:t>
            </a:r>
            <a:r>
              <a:rPr lang="en-US" b="1" dirty="0" smtClean="0"/>
              <a:t>freedom, equality before law, and political participation</a:t>
            </a:r>
            <a:r>
              <a:rPr lang="en-US" dirty="0" smtClean="0"/>
              <a:t>.</a:t>
            </a:r>
          </a:p>
          <a:p>
            <a:r>
              <a:rPr lang="en-US" dirty="0" smtClean="0"/>
              <a:t>These rights are internationally recognized and legally protected under instruments such as the </a:t>
            </a:r>
            <a:r>
              <a:rPr lang="en-US" b="1" dirty="0" smtClean="0"/>
              <a:t>International Covenant on Civil and Political Rights (ICCPR), 1966</a:t>
            </a:r>
            <a:r>
              <a:rPr lang="en-US" dirty="0" smtClean="0"/>
              <a:t>.</a:t>
            </a:r>
          </a:p>
          <a:p>
            <a:r>
              <a:rPr lang="en-US" b="1" dirty="0" smtClean="0"/>
              <a:t>Key Focus</a:t>
            </a:r>
          </a:p>
          <a:p>
            <a:r>
              <a:rPr lang="en-US" dirty="0" smtClean="0"/>
              <a:t>Protection of individual freedom</a:t>
            </a:r>
          </a:p>
          <a:p>
            <a:r>
              <a:rPr lang="en-US" dirty="0" smtClean="0"/>
              <a:t>Limitation of state power</a:t>
            </a:r>
          </a:p>
          <a:p>
            <a:r>
              <a:rPr lang="en-US" dirty="0" smtClean="0"/>
              <a:t>Rule of law and democracy</a:t>
            </a:r>
          </a:p>
          <a:p>
            <a:endParaRPr lang="en-US"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First Generation of Human Rights – Key Rights</a:t>
            </a:r>
          </a:p>
          <a:p>
            <a:r>
              <a:rPr lang="en-US" dirty="0" smtClean="0"/>
              <a:t>The </a:t>
            </a:r>
            <a:r>
              <a:rPr lang="en-US" b="1" dirty="0" smtClean="0"/>
              <a:t>First Generation of Human Rights</a:t>
            </a:r>
            <a:r>
              <a:rPr lang="en-US" dirty="0" smtClean="0"/>
              <a:t> consists of </a:t>
            </a:r>
            <a:r>
              <a:rPr lang="en-US" b="1" dirty="0" smtClean="0"/>
              <a:t>Civil and Political Rights</a:t>
            </a:r>
            <a:r>
              <a:rPr lang="en-US" dirty="0" smtClean="0"/>
              <a:t> that aim to protect </a:t>
            </a:r>
            <a:r>
              <a:rPr lang="en-US" b="1" dirty="0" smtClean="0"/>
              <a:t>individual liberty</a:t>
            </a:r>
            <a:r>
              <a:rPr lang="en-US" dirty="0" smtClean="0"/>
              <a:t>, ensure </a:t>
            </a:r>
            <a:r>
              <a:rPr lang="en-US" b="1" dirty="0" smtClean="0"/>
              <a:t>equality before law</a:t>
            </a:r>
            <a:r>
              <a:rPr lang="en-US" dirty="0" smtClean="0"/>
              <a:t>, and guarantee </a:t>
            </a:r>
            <a:r>
              <a:rPr lang="en-US" b="1" dirty="0" smtClean="0"/>
              <a:t>political participation</a:t>
            </a:r>
            <a:r>
              <a:rPr lang="en-US" dirty="0" smtClean="0"/>
              <a:t>. These rights primarily safeguard individuals from </a:t>
            </a:r>
            <a:r>
              <a:rPr lang="en-US" b="1" dirty="0" smtClean="0"/>
              <a:t>arbitrary actions of the state</a:t>
            </a:r>
            <a:r>
              <a:rPr lang="en-US" dirty="0" smtClean="0"/>
              <a:t> and uphold democratic governance.</a:t>
            </a:r>
          </a:p>
          <a:p>
            <a:r>
              <a:rPr lang="en-US" b="1" dirty="0" smtClean="0"/>
              <a:t>1. Right to Life and Personal Liberty</a:t>
            </a:r>
          </a:p>
          <a:p>
            <a:r>
              <a:rPr lang="en-US" dirty="0" smtClean="0"/>
              <a:t>Protects individuals from unlawful deprivation of life and freedom</a:t>
            </a:r>
          </a:p>
          <a:p>
            <a:r>
              <a:rPr lang="en-US" dirty="0" smtClean="0"/>
              <a:t>Ensures protection against arbitrary arrest, detention and punishment</a:t>
            </a:r>
          </a:p>
          <a:p>
            <a:r>
              <a:rPr lang="en-US" dirty="0" smtClean="0"/>
              <a:t>Considered the most fundamental human right</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20000"/>
          </a:bodyPr>
          <a:lstStyle/>
          <a:p>
            <a:r>
              <a:rPr lang="en-US" b="1" dirty="0" smtClean="0"/>
              <a:t>2. Right to Equality before Law</a:t>
            </a:r>
          </a:p>
          <a:p>
            <a:r>
              <a:rPr lang="en-US" dirty="0" smtClean="0"/>
              <a:t>Guarantees equal treatment of all persons before the law</a:t>
            </a:r>
          </a:p>
          <a:p>
            <a:r>
              <a:rPr lang="en-US" dirty="0" smtClean="0"/>
              <a:t>Prohibits discrimination on arbitrary grounds</a:t>
            </a:r>
          </a:p>
          <a:p>
            <a:r>
              <a:rPr lang="en-US" dirty="0" smtClean="0"/>
              <a:t>Ensures equal protection of laws</a:t>
            </a:r>
          </a:p>
          <a:p>
            <a:endParaRPr lang="en-US" dirty="0" smtClean="0"/>
          </a:p>
          <a:p>
            <a:r>
              <a:rPr lang="en-US" b="1" dirty="0" smtClean="0"/>
              <a:t>3. Freedom of Speech and Expression</a:t>
            </a:r>
          </a:p>
          <a:p>
            <a:r>
              <a:rPr lang="en-US" dirty="0" smtClean="0"/>
              <a:t>Allows individuals to express opinions freely without fear</a:t>
            </a:r>
          </a:p>
          <a:p>
            <a:r>
              <a:rPr lang="en-US" dirty="0" smtClean="0"/>
              <a:t>Essential for democracy, accountability and free flow of ideas</a:t>
            </a:r>
          </a:p>
          <a:p>
            <a:r>
              <a:rPr lang="en-US" dirty="0" smtClean="0"/>
              <a:t>Includes freedom of press and information</a:t>
            </a:r>
          </a:p>
          <a:p>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4. Freedom of Religion</a:t>
            </a:r>
          </a:p>
          <a:p>
            <a:r>
              <a:rPr lang="en-US" dirty="0" smtClean="0"/>
              <a:t>Ensures the right to practice, profess and propagate religion</a:t>
            </a:r>
          </a:p>
          <a:p>
            <a:r>
              <a:rPr lang="en-US" dirty="0" smtClean="0"/>
              <a:t>Protects freedom of conscience and belief</a:t>
            </a:r>
          </a:p>
          <a:p>
            <a:r>
              <a:rPr lang="en-US" dirty="0" smtClean="0"/>
              <a:t>Prevents state interference in religious matters</a:t>
            </a:r>
          </a:p>
          <a:p>
            <a:endParaRPr lang="en-US" dirty="0" smtClean="0"/>
          </a:p>
          <a:p>
            <a:r>
              <a:rPr lang="en-US" b="1" dirty="0" smtClean="0"/>
              <a:t>5. Right to Fair Trial and Due Process</a:t>
            </a:r>
          </a:p>
          <a:p>
            <a:r>
              <a:rPr lang="en-US" dirty="0" smtClean="0"/>
              <a:t>Guarantees impartial and speedy justice</a:t>
            </a:r>
          </a:p>
          <a:p>
            <a:r>
              <a:rPr lang="en-US" dirty="0" smtClean="0"/>
              <a:t>Includes presumption of innocence and legal representation</a:t>
            </a:r>
          </a:p>
          <a:p>
            <a:r>
              <a:rPr lang="en-US" dirty="0" smtClean="0"/>
              <a:t>Protects against arbitrary punishment</a:t>
            </a:r>
          </a:p>
          <a:p>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81000"/>
            <a:ext cx="8229600" cy="1143000"/>
          </a:xfrm>
        </p:spPr>
        <p:txBody>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6. Freedom of Assembly and Association</a:t>
            </a:r>
          </a:p>
          <a:p>
            <a:r>
              <a:rPr lang="en-US" dirty="0" smtClean="0"/>
              <a:t>Ensures the right to form associations, unions and peaceful assemblies</a:t>
            </a:r>
          </a:p>
          <a:p>
            <a:r>
              <a:rPr lang="en-US" dirty="0" smtClean="0"/>
              <a:t>Essential for collective expression and democratic participation</a:t>
            </a:r>
          </a:p>
          <a:p>
            <a:endParaRPr lang="en-US" dirty="0" smtClean="0"/>
          </a:p>
          <a:p>
            <a:r>
              <a:rPr lang="en-US" b="1" dirty="0" smtClean="0"/>
              <a:t>7. Political Rights</a:t>
            </a:r>
          </a:p>
          <a:p>
            <a:r>
              <a:rPr lang="en-US" dirty="0" smtClean="0"/>
              <a:t>Right to vote and contest elections</a:t>
            </a:r>
          </a:p>
          <a:p>
            <a:r>
              <a:rPr lang="en-US" dirty="0" smtClean="0"/>
              <a:t>Right to participate in public affairs</a:t>
            </a:r>
          </a:p>
          <a:p>
            <a:r>
              <a:rPr lang="en-US" dirty="0" smtClean="0"/>
              <a:t>Ensures representative and democratic governance</a:t>
            </a:r>
          </a:p>
          <a:p>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lnSpcReduction="10000"/>
          </a:bodyPr>
          <a:lstStyle/>
          <a:p>
            <a:r>
              <a:rPr lang="en-US" b="1" dirty="0" smtClean="0"/>
              <a:t>Nature of First Generation Rights</a:t>
            </a:r>
          </a:p>
          <a:p>
            <a:r>
              <a:rPr lang="en-US" b="1" dirty="0" smtClean="0"/>
              <a:t>Individual-centric</a:t>
            </a:r>
            <a:endParaRPr lang="en-US" dirty="0" smtClean="0"/>
          </a:p>
          <a:p>
            <a:r>
              <a:rPr lang="en-US" b="1" dirty="0" smtClean="0"/>
              <a:t>Negative rights</a:t>
            </a:r>
            <a:r>
              <a:rPr lang="en-US" dirty="0" smtClean="0"/>
              <a:t> (require non-interference by the state)</a:t>
            </a:r>
          </a:p>
          <a:p>
            <a:r>
              <a:rPr lang="en-US" b="1" dirty="0" smtClean="0"/>
              <a:t>Justifiable</a:t>
            </a:r>
            <a:r>
              <a:rPr lang="en-US" dirty="0" smtClean="0"/>
              <a:t> and legally enforceable</a:t>
            </a:r>
          </a:p>
          <a:p>
            <a:r>
              <a:rPr lang="en-US" b="1" dirty="0" smtClean="0"/>
              <a:t>One-Line Conclusion (for exams)</a:t>
            </a:r>
          </a:p>
          <a:p>
            <a:r>
              <a:rPr lang="en-US" b="1" dirty="0" smtClean="0"/>
              <a:t>First generation rights protect civil liberties and political freedoms necessary for individual dignity and democratic governance.</a:t>
            </a:r>
            <a:endParaRPr lang="en-US" dirty="0" smtClean="0"/>
          </a:p>
          <a:p>
            <a:endParaRPr lang="en-US"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smtClean="0"/>
              <a:t>International Instruments of First Generation Rights</a:t>
            </a:r>
          </a:p>
          <a:p>
            <a:r>
              <a:rPr lang="en-US" dirty="0" smtClean="0"/>
              <a:t>The </a:t>
            </a:r>
            <a:r>
              <a:rPr lang="en-US" b="1" dirty="0" smtClean="0"/>
              <a:t>First Generation of Human Rights</a:t>
            </a:r>
            <a:r>
              <a:rPr lang="en-US" dirty="0" smtClean="0"/>
              <a:t>, also known as </a:t>
            </a:r>
            <a:r>
              <a:rPr lang="en-US" b="1" dirty="0" smtClean="0"/>
              <a:t>Civil and Political Rights</a:t>
            </a:r>
            <a:r>
              <a:rPr lang="en-US" dirty="0" smtClean="0"/>
              <a:t>, are primarily protected and promoted through several </a:t>
            </a:r>
            <a:r>
              <a:rPr lang="en-US" b="1" dirty="0" smtClean="0"/>
              <a:t>international and regional instruments</a:t>
            </a:r>
            <a:r>
              <a:rPr lang="en-US" dirty="0" smtClean="0"/>
              <a:t>. These instruments aim to safeguard </a:t>
            </a:r>
            <a:r>
              <a:rPr lang="en-US" b="1" dirty="0" smtClean="0"/>
              <a:t>individual liberty, political freedom, equality before law, and protection from arbitrary state action</a:t>
            </a:r>
            <a:r>
              <a:rPr lang="en-US" dirty="0" smtClean="0"/>
              <a:t>.</a:t>
            </a:r>
          </a:p>
          <a:p>
            <a:endParaRPr lang="en-US" dirty="0" smtClean="0"/>
          </a:p>
          <a:p>
            <a:r>
              <a:rPr lang="en-US" b="1" dirty="0" smtClean="0"/>
              <a:t>1. Magna </a:t>
            </a:r>
            <a:r>
              <a:rPr lang="en-US" b="1" dirty="0" err="1" smtClean="0"/>
              <a:t>Carta</a:t>
            </a:r>
            <a:r>
              <a:rPr lang="en-US" b="1" dirty="0" smtClean="0"/>
              <a:t> (1215)</a:t>
            </a:r>
          </a:p>
          <a:p>
            <a:r>
              <a:rPr lang="en-US" dirty="0" smtClean="0"/>
              <a:t>One of the </a:t>
            </a:r>
            <a:r>
              <a:rPr lang="en-US" b="1" dirty="0" smtClean="0"/>
              <a:t>earliest documents</a:t>
            </a:r>
            <a:r>
              <a:rPr lang="en-US" dirty="0" smtClean="0"/>
              <a:t> limiting absolute power of the ruler</a:t>
            </a:r>
          </a:p>
          <a:p>
            <a:r>
              <a:rPr lang="en-US" dirty="0" smtClean="0"/>
              <a:t>Established the principle that the </a:t>
            </a:r>
            <a:r>
              <a:rPr lang="en-US" b="1" dirty="0" smtClean="0"/>
              <a:t>king is subject to law</a:t>
            </a:r>
            <a:endParaRPr lang="en-US" dirty="0" smtClean="0"/>
          </a:p>
          <a:p>
            <a:r>
              <a:rPr lang="en-US" dirty="0" smtClean="0"/>
              <a:t>Recognized rights such as protection from </a:t>
            </a:r>
            <a:r>
              <a:rPr lang="en-US" b="1" dirty="0" smtClean="0"/>
              <a:t>arbitrary detention</a:t>
            </a:r>
            <a:r>
              <a:rPr lang="en-US" dirty="0" smtClean="0"/>
              <a:t> and the right to </a:t>
            </a:r>
            <a:r>
              <a:rPr lang="en-US" b="1" dirty="0" smtClean="0"/>
              <a:t>due process</a:t>
            </a:r>
            <a:endParaRPr lang="en-US" dirty="0" smtClean="0"/>
          </a:p>
          <a:p>
            <a:r>
              <a:rPr lang="en-US" dirty="0" smtClean="0"/>
              <a:t>Laid the foundation for modern civil liberties</a:t>
            </a:r>
          </a:p>
          <a:p>
            <a:endParaRPr lang="en-US"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5719"/>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324600"/>
          </a:xfrm>
        </p:spPr>
        <p:txBody>
          <a:bodyPr>
            <a:normAutofit fontScale="70000" lnSpcReduction="20000"/>
          </a:bodyPr>
          <a:lstStyle/>
          <a:p>
            <a:r>
              <a:rPr lang="en-US" b="1" dirty="0" smtClean="0"/>
              <a:t>2. American Declaration of Independence (1776) &amp; Bill of Rights (1791)</a:t>
            </a:r>
          </a:p>
          <a:p>
            <a:r>
              <a:rPr lang="en-US" dirty="0" smtClean="0"/>
              <a:t>Affirmed </a:t>
            </a:r>
            <a:r>
              <a:rPr lang="en-US" b="1" dirty="0" smtClean="0"/>
              <a:t>natural rights</a:t>
            </a:r>
            <a:r>
              <a:rPr lang="en-US" dirty="0" smtClean="0"/>
              <a:t> such as life, liberty and pursuit of happiness</a:t>
            </a:r>
          </a:p>
          <a:p>
            <a:r>
              <a:rPr lang="en-US" dirty="0" smtClean="0"/>
              <a:t>The </a:t>
            </a:r>
            <a:r>
              <a:rPr lang="en-US" b="1" dirty="0" smtClean="0"/>
              <a:t>Bill of Rights</a:t>
            </a:r>
            <a:r>
              <a:rPr lang="en-US" dirty="0" smtClean="0"/>
              <a:t> guarantees:</a:t>
            </a:r>
          </a:p>
          <a:p>
            <a:pPr lvl="1"/>
            <a:r>
              <a:rPr lang="en-US" dirty="0" smtClean="0"/>
              <a:t>Freedom of speech, religion and press</a:t>
            </a:r>
          </a:p>
          <a:p>
            <a:pPr lvl="1"/>
            <a:r>
              <a:rPr lang="en-US" dirty="0" smtClean="0"/>
              <a:t>Right to fair trial and protection against cruel punishment</a:t>
            </a:r>
          </a:p>
          <a:p>
            <a:r>
              <a:rPr lang="en-US" dirty="0" smtClean="0"/>
              <a:t>Strongly influenced modern civil and political rights discourse</a:t>
            </a:r>
          </a:p>
          <a:p>
            <a:endParaRPr lang="en-US" dirty="0" smtClean="0"/>
          </a:p>
          <a:p>
            <a:r>
              <a:rPr lang="en-US" b="1" dirty="0" smtClean="0"/>
              <a:t>3. French Declaration of the Rights of Man and of the Citizen (1789)</a:t>
            </a:r>
          </a:p>
          <a:p>
            <a:r>
              <a:rPr lang="en-US" dirty="0" smtClean="0"/>
              <a:t>Proclaimed </a:t>
            </a:r>
            <a:r>
              <a:rPr lang="en-US" b="1" dirty="0" smtClean="0"/>
              <a:t>liberty, equality and fraternity</a:t>
            </a:r>
            <a:endParaRPr lang="en-US" dirty="0" smtClean="0"/>
          </a:p>
          <a:p>
            <a:r>
              <a:rPr lang="en-US" dirty="0" smtClean="0"/>
              <a:t>Recognized rights such as:</a:t>
            </a:r>
          </a:p>
          <a:p>
            <a:pPr lvl="1"/>
            <a:r>
              <a:rPr lang="en-US" dirty="0" smtClean="0"/>
              <a:t>Equality before law</a:t>
            </a:r>
          </a:p>
          <a:p>
            <a:pPr lvl="1"/>
            <a:r>
              <a:rPr lang="en-US" dirty="0" smtClean="0"/>
              <a:t>Freedom of expression and religion</a:t>
            </a:r>
          </a:p>
          <a:p>
            <a:pPr lvl="1"/>
            <a:r>
              <a:rPr lang="en-US" dirty="0" smtClean="0"/>
              <a:t>Protection of property</a:t>
            </a:r>
          </a:p>
          <a:p>
            <a:r>
              <a:rPr lang="en-US" dirty="0" smtClean="0"/>
              <a:t>Became a cornerstone of liberal democratic constitutions</a:t>
            </a:r>
          </a:p>
          <a:p>
            <a:endParaRPr lang="en-US" dirty="0"/>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20000"/>
          </a:bodyPr>
          <a:lstStyle/>
          <a:p>
            <a:r>
              <a:rPr lang="en-US" b="1" dirty="0" smtClean="0"/>
              <a:t>4. Universal Declaration of Human Rights (UDHR), 1948</a:t>
            </a:r>
          </a:p>
          <a:p>
            <a:r>
              <a:rPr lang="en-US" dirty="0" smtClean="0"/>
              <a:t>Adopted by the </a:t>
            </a:r>
            <a:r>
              <a:rPr lang="en-US" b="1" dirty="0" smtClean="0"/>
              <a:t>United Nations General Assembly</a:t>
            </a:r>
            <a:endParaRPr lang="en-US" dirty="0" smtClean="0"/>
          </a:p>
          <a:p>
            <a:r>
              <a:rPr lang="en-US" dirty="0" smtClean="0"/>
              <a:t>Articles </a:t>
            </a:r>
            <a:r>
              <a:rPr lang="en-US" b="1" dirty="0" smtClean="0"/>
              <a:t>1–21</a:t>
            </a:r>
            <a:r>
              <a:rPr lang="en-US" dirty="0" smtClean="0"/>
              <a:t> mainly deal with civil and political rights</a:t>
            </a:r>
          </a:p>
          <a:p>
            <a:r>
              <a:rPr lang="en-US" dirty="0" smtClean="0"/>
              <a:t>Recognizes:</a:t>
            </a:r>
          </a:p>
          <a:p>
            <a:pPr lvl="1"/>
            <a:r>
              <a:rPr lang="en-US" dirty="0" smtClean="0"/>
              <a:t>Right to life, liberty and security</a:t>
            </a:r>
          </a:p>
          <a:p>
            <a:pPr lvl="1"/>
            <a:r>
              <a:rPr lang="en-US" dirty="0" smtClean="0"/>
              <a:t>Freedom of opinion, expression, religion and assembly</a:t>
            </a:r>
          </a:p>
          <a:p>
            <a:pPr lvl="1"/>
            <a:r>
              <a:rPr lang="en-US" dirty="0" smtClean="0"/>
              <a:t>Right to equality and fair trial</a:t>
            </a:r>
          </a:p>
          <a:p>
            <a:r>
              <a:rPr lang="en-US" dirty="0" smtClean="0"/>
              <a:t>Though not legally binding, it has </a:t>
            </a:r>
            <a:r>
              <a:rPr lang="en-US" b="1" dirty="0" smtClean="0"/>
              <a:t>strong moral and customary authority</a:t>
            </a:r>
            <a:endParaRPr lang="en-US" dirty="0" smtClean="0"/>
          </a:p>
          <a:p>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5. International Covenant on Civil and Political Rights (ICCPR), 1966</a:t>
            </a:r>
          </a:p>
          <a:p>
            <a:r>
              <a:rPr lang="en-US" b="1" dirty="0" smtClean="0"/>
              <a:t>Legally binding treaty</a:t>
            </a:r>
            <a:r>
              <a:rPr lang="en-US" dirty="0" smtClean="0"/>
              <a:t> adopted by the UN</a:t>
            </a:r>
          </a:p>
          <a:p>
            <a:r>
              <a:rPr lang="en-US" dirty="0" smtClean="0"/>
              <a:t>Came into force in </a:t>
            </a:r>
            <a:r>
              <a:rPr lang="en-US" b="1" dirty="0" smtClean="0"/>
              <a:t>1976</a:t>
            </a:r>
            <a:endParaRPr lang="en-US" dirty="0" smtClean="0"/>
          </a:p>
          <a:p>
            <a:r>
              <a:rPr lang="en-US" dirty="0" smtClean="0"/>
              <a:t>Protects rights such as:</a:t>
            </a:r>
          </a:p>
          <a:p>
            <a:pPr lvl="1"/>
            <a:r>
              <a:rPr lang="en-US" dirty="0" smtClean="0"/>
              <a:t>Right to life</a:t>
            </a:r>
          </a:p>
          <a:p>
            <a:pPr lvl="1"/>
            <a:r>
              <a:rPr lang="en-US" dirty="0" smtClean="0"/>
              <a:t>Freedom from torture and slavery</a:t>
            </a:r>
          </a:p>
          <a:p>
            <a:pPr lvl="1"/>
            <a:r>
              <a:rPr lang="en-US" dirty="0" smtClean="0"/>
              <a:t>Freedom of movement and expression</a:t>
            </a:r>
          </a:p>
          <a:p>
            <a:pPr lvl="1"/>
            <a:r>
              <a:rPr lang="en-US" dirty="0" smtClean="0"/>
              <a:t>Political participation and voting rights</a:t>
            </a:r>
          </a:p>
          <a:p>
            <a:r>
              <a:rPr lang="en-US" dirty="0" smtClean="0"/>
              <a:t>Monitored by the </a:t>
            </a:r>
            <a:r>
              <a:rPr lang="en-US" b="1" dirty="0" smtClean="0"/>
              <a:t>UN Human Rights Committee</a:t>
            </a:r>
            <a:endParaRPr lang="en-US" dirty="0" smtClean="0"/>
          </a:p>
          <a:p>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r>
              <a:rPr lang="en-US" dirty="0" smtClean="0"/>
              <a:t>Definitions </a:t>
            </a:r>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1. United Nations (Universal Declaration of Human Rights, 1948)</a:t>
            </a:r>
          </a:p>
          <a:p>
            <a:r>
              <a:rPr lang="en-US" b="1" dirty="0" smtClean="0"/>
              <a:t>“Human rights are rights inherent to all human beings, regardless of race, sex, nationality, ethnicity, language, religion or any other status.”</a:t>
            </a:r>
            <a:endParaRPr lang="en-US" dirty="0" smtClean="0"/>
          </a:p>
          <a:p>
            <a:r>
              <a:rPr lang="en-US" b="1" dirty="0" smtClean="0"/>
              <a:t>2. United Nations Office of the High Commissioner for Human Rights (OHCHR)</a:t>
            </a:r>
          </a:p>
          <a:p>
            <a:r>
              <a:rPr lang="en-US" b="1" dirty="0" smtClean="0"/>
              <a:t>“Human rights are universal legal guarantees protecting individuals and groups against actions and omissions that interfere with fundamental freedoms, entitlements and human dignity.”</a:t>
            </a:r>
            <a:endParaRPr lang="en-US" dirty="0" smtClean="0"/>
          </a:p>
          <a:p>
            <a:r>
              <a:rPr lang="en-US" b="1" dirty="0" smtClean="0"/>
              <a:t>3. Jack Donnelly</a:t>
            </a:r>
          </a:p>
          <a:p>
            <a:r>
              <a:rPr lang="en-US" b="1" dirty="0" smtClean="0"/>
              <a:t>“Human rights are those rights that one has simply because one is a human being.”</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85000" lnSpcReduction="20000"/>
          </a:bodyPr>
          <a:lstStyle/>
          <a:p>
            <a:r>
              <a:rPr lang="en-US" b="1" dirty="0" smtClean="0"/>
              <a:t>6. Optional Protocols to ICCPR</a:t>
            </a:r>
          </a:p>
          <a:p>
            <a:r>
              <a:rPr lang="en-US" b="1" dirty="0" smtClean="0"/>
              <a:t>First Optional Protocol (1966):</a:t>
            </a:r>
            <a:endParaRPr lang="en-US" dirty="0" smtClean="0"/>
          </a:p>
          <a:p>
            <a:pPr lvl="1"/>
            <a:r>
              <a:rPr lang="en-US" dirty="0" smtClean="0"/>
              <a:t>Allows individuals to file complaints before the UN Human Rights Committee</a:t>
            </a:r>
          </a:p>
          <a:p>
            <a:r>
              <a:rPr lang="en-US" b="1" dirty="0" smtClean="0"/>
              <a:t>Second Optional Protocol (1989):</a:t>
            </a:r>
            <a:endParaRPr lang="en-US" dirty="0" smtClean="0"/>
          </a:p>
          <a:p>
            <a:pPr lvl="1"/>
            <a:r>
              <a:rPr lang="en-US" dirty="0" smtClean="0"/>
              <a:t>Aims at abolition of the death penalty</a:t>
            </a:r>
          </a:p>
          <a:p>
            <a:pPr lvl="1"/>
            <a:endParaRPr lang="en-US" dirty="0" smtClean="0"/>
          </a:p>
          <a:p>
            <a:r>
              <a:rPr lang="en-US" b="1" dirty="0" smtClean="0"/>
              <a:t>7. Regional Human Rights Instruments</a:t>
            </a:r>
          </a:p>
          <a:p>
            <a:r>
              <a:rPr lang="en-US" b="1" dirty="0" smtClean="0"/>
              <a:t>European Convention on Human Rights (1950)</a:t>
            </a:r>
            <a:endParaRPr lang="en-US" dirty="0" smtClean="0"/>
          </a:p>
          <a:p>
            <a:r>
              <a:rPr lang="en-US" b="1" dirty="0" smtClean="0"/>
              <a:t>American Convention on Human Rights (1969)</a:t>
            </a:r>
            <a:endParaRPr lang="en-US" dirty="0" smtClean="0"/>
          </a:p>
          <a:p>
            <a:r>
              <a:rPr lang="en-US" b="1" dirty="0" smtClean="0"/>
              <a:t>African Charter on Human and Peoples’ Rights (1981)</a:t>
            </a:r>
            <a:r>
              <a:rPr lang="en-US" dirty="0" smtClean="0"/>
              <a:t/>
            </a:r>
            <a:br>
              <a:rPr lang="en-US" dirty="0" smtClean="0"/>
            </a:br>
            <a:r>
              <a:rPr lang="en-US" dirty="0" smtClean="0"/>
              <a:t>These instruments provide </a:t>
            </a:r>
            <a:r>
              <a:rPr lang="en-US" b="1" dirty="0" smtClean="0"/>
              <a:t>regional protection mechanisms</a:t>
            </a:r>
            <a:r>
              <a:rPr lang="en-US" dirty="0" smtClean="0"/>
              <a:t> for civil and political rights.</a:t>
            </a:r>
          </a:p>
          <a:p>
            <a:endParaRPr lang="en-US"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10200"/>
          </a:xfrm>
        </p:spPr>
        <p:txBody>
          <a:bodyPr>
            <a:normAutofit fontScale="85000" lnSpcReduction="20000"/>
          </a:bodyPr>
          <a:lstStyle/>
          <a:p>
            <a:r>
              <a:rPr lang="en-US" b="1" dirty="0" smtClean="0"/>
              <a:t>Second Generation of Human Rights – Overview</a:t>
            </a:r>
          </a:p>
          <a:p>
            <a:r>
              <a:rPr lang="en-US" dirty="0" smtClean="0"/>
              <a:t>The </a:t>
            </a:r>
            <a:r>
              <a:rPr lang="en-US" b="1" dirty="0" smtClean="0"/>
              <a:t>Second Generation of Human Rights</a:t>
            </a:r>
            <a:r>
              <a:rPr lang="en-US" dirty="0" smtClean="0"/>
              <a:t> refers to </a:t>
            </a:r>
            <a:r>
              <a:rPr lang="en-US" b="1" dirty="0" smtClean="0"/>
              <a:t>Economic, Social and Cultural Rights</a:t>
            </a:r>
            <a:r>
              <a:rPr lang="en-US" dirty="0" smtClean="0"/>
              <a:t>. These rights aim to ensure </a:t>
            </a:r>
            <a:r>
              <a:rPr lang="en-US" b="1" dirty="0" smtClean="0"/>
              <a:t>social justice, equality and material well-being</a:t>
            </a:r>
            <a:r>
              <a:rPr lang="en-US" dirty="0" smtClean="0"/>
              <a:t>, enabling individuals to live a </a:t>
            </a:r>
            <a:r>
              <a:rPr lang="en-US" b="1" dirty="0" smtClean="0"/>
              <a:t>dignified and meaningful life</a:t>
            </a:r>
            <a:r>
              <a:rPr lang="en-US" dirty="0" smtClean="0"/>
              <a:t>. Unlike the first generation, these rights require </a:t>
            </a:r>
            <a:r>
              <a:rPr lang="en-US" b="1" dirty="0" smtClean="0"/>
              <a:t>active involvement and intervention by the state</a:t>
            </a:r>
            <a:r>
              <a:rPr lang="en-US" dirty="0" smtClean="0"/>
              <a:t>.</a:t>
            </a:r>
          </a:p>
          <a:p>
            <a:r>
              <a:rPr lang="en-US" dirty="0" smtClean="0"/>
              <a:t>Second generation rights emerged mainly during the </a:t>
            </a:r>
            <a:r>
              <a:rPr lang="en-US" b="1" dirty="0" smtClean="0"/>
              <a:t>late 19th and 20th centuries</a:t>
            </a:r>
            <a:r>
              <a:rPr lang="en-US" dirty="0" smtClean="0"/>
              <a:t>, influenced by the rise of </a:t>
            </a:r>
            <a:r>
              <a:rPr lang="en-US" b="1" dirty="0" smtClean="0"/>
              <a:t>industrialization</a:t>
            </a:r>
            <a:r>
              <a:rPr lang="en-US" dirty="0" smtClean="0"/>
              <a:t>, </a:t>
            </a:r>
            <a:r>
              <a:rPr lang="en-US" b="1" dirty="0" err="1" smtClean="0"/>
              <a:t>labour</a:t>
            </a:r>
            <a:r>
              <a:rPr lang="en-US" b="1" dirty="0" smtClean="0"/>
              <a:t> movements</a:t>
            </a:r>
            <a:r>
              <a:rPr lang="en-US" dirty="0" smtClean="0"/>
              <a:t>, </a:t>
            </a:r>
            <a:r>
              <a:rPr lang="en-US" b="1" dirty="0" smtClean="0"/>
              <a:t>socialist ideologies</a:t>
            </a:r>
            <a:r>
              <a:rPr lang="en-US" dirty="0" smtClean="0"/>
              <a:t>, and the concept of the </a:t>
            </a:r>
            <a:r>
              <a:rPr lang="en-US" b="1" dirty="0" smtClean="0"/>
              <a:t>welfare state</a:t>
            </a:r>
            <a:r>
              <a:rPr lang="en-US" dirty="0" smtClean="0"/>
              <a:t>. They reflect the realization that political freedom alone is insufficient without basic economic and social security.</a:t>
            </a:r>
          </a:p>
          <a:p>
            <a:endParaRPr lang="en-US" dirty="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10000"/>
          </a:bodyPr>
          <a:lstStyle/>
          <a:p>
            <a:r>
              <a:rPr lang="en-US" dirty="0" smtClean="0"/>
              <a:t>These rights are often described as </a:t>
            </a:r>
            <a:r>
              <a:rPr lang="en-US" b="1" dirty="0" smtClean="0"/>
              <a:t>positive rights</a:t>
            </a:r>
            <a:r>
              <a:rPr lang="en-US" dirty="0" smtClean="0"/>
              <a:t>, as the state is required to take </a:t>
            </a:r>
            <a:r>
              <a:rPr lang="en-US" b="1" dirty="0" smtClean="0"/>
              <a:t>affirmative measures</a:t>
            </a:r>
            <a:r>
              <a:rPr lang="en-US" dirty="0" smtClean="0"/>
              <a:t> such as policy formulation, resource allocation and social welfare </a:t>
            </a:r>
            <a:r>
              <a:rPr lang="en-US" dirty="0" err="1" smtClean="0"/>
              <a:t>programmes</a:t>
            </a:r>
            <a:r>
              <a:rPr lang="en-US" dirty="0" smtClean="0"/>
              <a:t> for their realization.</a:t>
            </a:r>
          </a:p>
          <a:p>
            <a:r>
              <a:rPr lang="en-US" dirty="0" smtClean="0"/>
              <a:t>At the international level, second generation rights are primarily recognized in the </a:t>
            </a:r>
            <a:r>
              <a:rPr lang="en-US" b="1" dirty="0" smtClean="0"/>
              <a:t>International Covenant on Economic, Social and Cultural Rights (ICESCR), 1966</a:t>
            </a:r>
            <a:r>
              <a:rPr lang="en-US" dirty="0" smtClean="0"/>
              <a:t>.</a:t>
            </a:r>
          </a:p>
          <a:p>
            <a:endParaRPr lang="en-US" dirty="0" smtClean="0"/>
          </a:p>
          <a:p>
            <a:r>
              <a:rPr lang="en-US" b="1" dirty="0" smtClean="0"/>
              <a:t>Key Focus</a:t>
            </a:r>
          </a:p>
          <a:p>
            <a:r>
              <a:rPr lang="en-US" dirty="0" smtClean="0"/>
              <a:t>Social and economic equality</a:t>
            </a:r>
          </a:p>
          <a:p>
            <a:r>
              <a:rPr lang="en-US" dirty="0" smtClean="0"/>
              <a:t>Welfare and social justice</a:t>
            </a:r>
          </a:p>
          <a:p>
            <a:r>
              <a:rPr lang="en-US" dirty="0" smtClean="0"/>
              <a:t>State responsibility and positive action</a:t>
            </a:r>
          </a:p>
          <a:p>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77500" lnSpcReduction="20000"/>
          </a:bodyPr>
          <a:lstStyle/>
          <a:p>
            <a:r>
              <a:rPr lang="en-US" b="1" dirty="0" smtClean="0"/>
              <a:t>Second Generation of Human Rights – Key Rights</a:t>
            </a:r>
          </a:p>
          <a:p>
            <a:r>
              <a:rPr lang="en-US" dirty="0" smtClean="0"/>
              <a:t>The </a:t>
            </a:r>
            <a:r>
              <a:rPr lang="en-US" b="1" dirty="0" smtClean="0"/>
              <a:t>Second Generation of Human Rights</a:t>
            </a:r>
            <a:r>
              <a:rPr lang="en-US" dirty="0" smtClean="0"/>
              <a:t> consists of </a:t>
            </a:r>
            <a:r>
              <a:rPr lang="en-US" b="1" dirty="0" smtClean="0"/>
              <a:t>Economic, Social and Cultural Rights</a:t>
            </a:r>
            <a:r>
              <a:rPr lang="en-US" dirty="0" smtClean="0"/>
              <a:t>. These rights aim to ensure </a:t>
            </a:r>
            <a:r>
              <a:rPr lang="en-US" b="1" dirty="0" smtClean="0"/>
              <a:t>equality, social justice and an adequate standard of living</a:t>
            </a:r>
            <a:r>
              <a:rPr lang="en-US" dirty="0" smtClean="0"/>
              <a:t> for all individuals. They recognize that political freedom is incomplete without economic security and social welfare. Unlike first generation rights, these rights require </a:t>
            </a:r>
            <a:r>
              <a:rPr lang="en-US" b="1" dirty="0" smtClean="0"/>
              <a:t>positive and proactive action by the state</a:t>
            </a:r>
            <a:r>
              <a:rPr lang="en-US" dirty="0" smtClean="0"/>
              <a:t>.</a:t>
            </a:r>
          </a:p>
          <a:p>
            <a:endParaRPr lang="en-US" dirty="0" smtClean="0"/>
          </a:p>
          <a:p>
            <a:r>
              <a:rPr lang="en-US" b="1" dirty="0" smtClean="0"/>
              <a:t>1. Right to Work</a:t>
            </a:r>
          </a:p>
          <a:p>
            <a:r>
              <a:rPr lang="en-US" dirty="0" smtClean="0"/>
              <a:t>Ensures the opportunity to earn a livelihood through freely chosen employment</a:t>
            </a:r>
          </a:p>
          <a:p>
            <a:r>
              <a:rPr lang="en-US" dirty="0" smtClean="0"/>
              <a:t>Includes protection against unemployment and exploitation</a:t>
            </a:r>
          </a:p>
          <a:p>
            <a:r>
              <a:rPr lang="en-US" dirty="0" smtClean="0"/>
              <a:t>Emphasizes fair and just working conditions</a:t>
            </a:r>
          </a:p>
          <a:p>
            <a:endParaRPr lang="en-US" dirty="0"/>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10000"/>
          </a:bodyPr>
          <a:lstStyle/>
          <a:p>
            <a:r>
              <a:rPr lang="en-US" b="1" dirty="0" smtClean="0"/>
              <a:t>2. Right to Just and </a:t>
            </a:r>
            <a:r>
              <a:rPr lang="en-US" b="1" dirty="0" err="1" smtClean="0"/>
              <a:t>Favourable</a:t>
            </a:r>
            <a:r>
              <a:rPr lang="en-US" b="1" dirty="0" smtClean="0"/>
              <a:t> Conditions of Work</a:t>
            </a:r>
          </a:p>
          <a:p>
            <a:r>
              <a:rPr lang="en-US" dirty="0" smtClean="0"/>
              <a:t>Guarantees fair wages and equal pay for equal work</a:t>
            </a:r>
          </a:p>
          <a:p>
            <a:r>
              <a:rPr lang="en-US" dirty="0" smtClean="0"/>
              <a:t>Ensures safe and healthy working conditions</a:t>
            </a:r>
          </a:p>
          <a:p>
            <a:r>
              <a:rPr lang="en-US" dirty="0" smtClean="0"/>
              <a:t>Recognizes the right to rest, leisure and reasonable working hours</a:t>
            </a:r>
          </a:p>
          <a:p>
            <a:endParaRPr lang="en-US" dirty="0" smtClean="0"/>
          </a:p>
          <a:p>
            <a:r>
              <a:rPr lang="en-US" b="1" dirty="0" smtClean="0"/>
              <a:t>3. Right to Social Security</a:t>
            </a:r>
          </a:p>
          <a:p>
            <a:r>
              <a:rPr lang="en-US" dirty="0" smtClean="0"/>
              <a:t>Provides protection in cases of unemployment, old age, sickness, disability and maternity</a:t>
            </a:r>
          </a:p>
          <a:p>
            <a:r>
              <a:rPr lang="en-US" dirty="0" smtClean="0"/>
              <a:t>Ensures social insurance and welfare support from the state</a:t>
            </a:r>
          </a:p>
          <a:p>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20000"/>
          </a:bodyPr>
          <a:lstStyle/>
          <a:p>
            <a:r>
              <a:rPr lang="en-US" b="1" dirty="0" smtClean="0"/>
              <a:t>4. Right to an Adequate Standard of Living</a:t>
            </a:r>
          </a:p>
          <a:p>
            <a:r>
              <a:rPr lang="en-US" dirty="0" smtClean="0"/>
              <a:t>Includes access to adequate food, clothing and housing</a:t>
            </a:r>
          </a:p>
          <a:p>
            <a:r>
              <a:rPr lang="en-US" dirty="0" smtClean="0"/>
              <a:t>Essential for physical well-being and human dignity</a:t>
            </a:r>
          </a:p>
          <a:p>
            <a:endParaRPr lang="en-US" dirty="0" smtClean="0"/>
          </a:p>
          <a:p>
            <a:r>
              <a:rPr lang="en-US" b="1" dirty="0" smtClean="0"/>
              <a:t>5. Right to Health</a:t>
            </a:r>
          </a:p>
          <a:p>
            <a:r>
              <a:rPr lang="en-US" dirty="0" smtClean="0"/>
              <a:t>Guarantees access to healthcare services</a:t>
            </a:r>
          </a:p>
          <a:p>
            <a:r>
              <a:rPr lang="en-US" dirty="0" smtClean="0"/>
              <a:t>Emphasizes prevention, treatment and control of diseases</a:t>
            </a:r>
          </a:p>
          <a:p>
            <a:r>
              <a:rPr lang="en-US" dirty="0" smtClean="0"/>
              <a:t>Includes maternal and child health care</a:t>
            </a:r>
          </a:p>
          <a:p>
            <a:endParaRPr lang="en-US"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92500" lnSpcReduction="20000"/>
          </a:bodyPr>
          <a:lstStyle/>
          <a:p>
            <a:r>
              <a:rPr lang="en-US" b="1" dirty="0" smtClean="0"/>
              <a:t>6. Right to Education</a:t>
            </a:r>
          </a:p>
          <a:p>
            <a:r>
              <a:rPr lang="en-US" dirty="0" smtClean="0"/>
              <a:t>Ensures free and compulsory primary education</a:t>
            </a:r>
          </a:p>
          <a:p>
            <a:r>
              <a:rPr lang="en-US" dirty="0" smtClean="0"/>
              <a:t>Promotes accessibility to higher and technical education</a:t>
            </a:r>
          </a:p>
          <a:p>
            <a:r>
              <a:rPr lang="en-US" dirty="0" smtClean="0"/>
              <a:t>Essential for personal development and social mobility.</a:t>
            </a:r>
          </a:p>
          <a:p>
            <a:endParaRPr lang="en-US" dirty="0" smtClean="0"/>
          </a:p>
          <a:p>
            <a:r>
              <a:rPr lang="en-US" b="1" dirty="0" smtClean="0"/>
              <a:t>7. Cultural Rights</a:t>
            </a:r>
          </a:p>
          <a:p>
            <a:r>
              <a:rPr lang="en-US" dirty="0" smtClean="0"/>
              <a:t>Protect the right to participate in cultural life</a:t>
            </a:r>
          </a:p>
          <a:p>
            <a:r>
              <a:rPr lang="en-US" dirty="0" smtClean="0"/>
              <a:t>Safeguard cultural identity, language and traditions</a:t>
            </a:r>
          </a:p>
          <a:p>
            <a:r>
              <a:rPr lang="en-US" dirty="0" smtClean="0"/>
              <a:t>Promote respect for cultural diversity</a:t>
            </a:r>
          </a:p>
          <a:p>
            <a:endParaRPr lang="en-US" dirty="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20000"/>
          </a:bodyPr>
          <a:lstStyle/>
          <a:p>
            <a:r>
              <a:rPr lang="en-US" b="1" dirty="0" smtClean="0"/>
              <a:t>Nature of Second Generation Rights</a:t>
            </a:r>
          </a:p>
          <a:p>
            <a:r>
              <a:rPr lang="en-US" b="1" dirty="0" smtClean="0"/>
              <a:t>Equality-oriented</a:t>
            </a:r>
            <a:endParaRPr lang="en-US" dirty="0" smtClean="0"/>
          </a:p>
          <a:p>
            <a:r>
              <a:rPr lang="en-US" b="1" dirty="0" smtClean="0"/>
              <a:t>Positive rights</a:t>
            </a:r>
            <a:r>
              <a:rPr lang="en-US" dirty="0" smtClean="0"/>
              <a:t> (require state action and resource allocation)</a:t>
            </a:r>
          </a:p>
          <a:p>
            <a:r>
              <a:rPr lang="en-US" b="1" dirty="0" smtClean="0"/>
              <a:t>Progressively realizable</a:t>
            </a:r>
            <a:r>
              <a:rPr lang="en-US" dirty="0" smtClean="0"/>
              <a:t> depending on state capacity</a:t>
            </a:r>
          </a:p>
          <a:p>
            <a:endParaRPr lang="en-US" dirty="0" smtClean="0"/>
          </a:p>
          <a:p>
            <a:r>
              <a:rPr lang="en-US" b="1" dirty="0" smtClean="0"/>
              <a:t>One-Line Conclusion (for exams)</a:t>
            </a:r>
          </a:p>
          <a:p>
            <a:r>
              <a:rPr lang="en-US" b="1" dirty="0" smtClean="0"/>
              <a:t>Second generation rights ensure economic security, social justice and cultural development necessary for a dignified human life.</a:t>
            </a:r>
            <a:endParaRPr lang="en-US" dirty="0" smtClean="0"/>
          </a:p>
          <a:p>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85800"/>
            <a:ext cx="8229600" cy="381000"/>
          </a:xfrm>
        </p:spPr>
        <p:txBody>
          <a:bodyPr>
            <a:normAutofit fontScale="90000"/>
          </a:bodyPr>
          <a:lstStyle/>
          <a:p>
            <a:endParaRPr lang="en-US" dirty="0"/>
          </a:p>
        </p:txBody>
      </p:sp>
      <p:sp>
        <p:nvSpPr>
          <p:cNvPr id="3" name="Content Placeholder 2"/>
          <p:cNvSpPr>
            <a:spLocks noGrp="1"/>
          </p:cNvSpPr>
          <p:nvPr>
            <p:ph sz="quarter" idx="1"/>
          </p:nvPr>
        </p:nvSpPr>
        <p:spPr>
          <a:xfrm>
            <a:off x="457200" y="228600"/>
            <a:ext cx="8229600" cy="6096000"/>
          </a:xfrm>
        </p:spPr>
        <p:txBody>
          <a:bodyPr>
            <a:normAutofit fontScale="70000" lnSpcReduction="20000"/>
          </a:bodyPr>
          <a:lstStyle/>
          <a:p>
            <a:r>
              <a:rPr lang="en-US" b="1" dirty="0" smtClean="0"/>
              <a:t>Second Generation of Human Rights – International Instruments</a:t>
            </a:r>
          </a:p>
          <a:p>
            <a:r>
              <a:rPr lang="en-US" dirty="0" smtClean="0"/>
              <a:t>The </a:t>
            </a:r>
            <a:r>
              <a:rPr lang="en-US" b="1" dirty="0" smtClean="0"/>
              <a:t>Second Generation of Human Rights</a:t>
            </a:r>
            <a:r>
              <a:rPr lang="en-US" dirty="0" smtClean="0"/>
              <a:t>, also known as </a:t>
            </a:r>
            <a:r>
              <a:rPr lang="en-US" b="1" dirty="0" smtClean="0"/>
              <a:t>Economic, Social and Cultural Rights</a:t>
            </a:r>
            <a:r>
              <a:rPr lang="en-US" dirty="0" smtClean="0"/>
              <a:t>, are recognized and protected through several </a:t>
            </a:r>
            <a:r>
              <a:rPr lang="en-US" b="1" dirty="0" smtClean="0"/>
              <a:t>international instruments</a:t>
            </a:r>
            <a:r>
              <a:rPr lang="en-US" dirty="0" smtClean="0"/>
              <a:t>. These instruments emphasize the responsibility of the state to take </a:t>
            </a:r>
            <a:r>
              <a:rPr lang="en-US" b="1" dirty="0" smtClean="0"/>
              <a:t>positive measures</a:t>
            </a:r>
            <a:r>
              <a:rPr lang="en-US" dirty="0" smtClean="0"/>
              <a:t> to ensure social justice, equality and an adequate standard of living for all individuals.</a:t>
            </a:r>
          </a:p>
          <a:p>
            <a:endParaRPr lang="en-US" dirty="0" smtClean="0"/>
          </a:p>
          <a:p>
            <a:r>
              <a:rPr lang="en-US" b="1" dirty="0" smtClean="0"/>
              <a:t>1. Universal Declaration of Human Rights (UDHR), 1948</a:t>
            </a:r>
          </a:p>
          <a:p>
            <a:r>
              <a:rPr lang="en-US" dirty="0" smtClean="0"/>
              <a:t>Adopted by the </a:t>
            </a:r>
            <a:r>
              <a:rPr lang="en-US" b="1" dirty="0" smtClean="0"/>
              <a:t>United Nations General Assembly</a:t>
            </a:r>
            <a:endParaRPr lang="en-US" dirty="0" smtClean="0"/>
          </a:p>
          <a:p>
            <a:r>
              <a:rPr lang="en-US" dirty="0" smtClean="0"/>
              <a:t>Provides the foundational framework for economic, social and cultural rights</a:t>
            </a:r>
          </a:p>
          <a:p>
            <a:r>
              <a:rPr lang="en-US" b="1" dirty="0" smtClean="0"/>
              <a:t>Articles 22–27</a:t>
            </a:r>
            <a:r>
              <a:rPr lang="en-US" dirty="0" smtClean="0"/>
              <a:t> deal specifically with second generation rights, including:</a:t>
            </a:r>
          </a:p>
          <a:p>
            <a:pPr lvl="1"/>
            <a:r>
              <a:rPr lang="en-US" dirty="0" smtClean="0"/>
              <a:t>Right to social security</a:t>
            </a:r>
          </a:p>
          <a:p>
            <a:pPr lvl="1"/>
            <a:r>
              <a:rPr lang="en-US" dirty="0" smtClean="0"/>
              <a:t>Right to work and just conditions of work</a:t>
            </a:r>
          </a:p>
          <a:p>
            <a:pPr lvl="1"/>
            <a:r>
              <a:rPr lang="en-US" dirty="0" smtClean="0"/>
              <a:t>Right to rest and leisure</a:t>
            </a:r>
          </a:p>
          <a:p>
            <a:pPr lvl="1"/>
            <a:r>
              <a:rPr lang="en-US" dirty="0" smtClean="0"/>
              <a:t>Right to an adequate standard of living</a:t>
            </a:r>
          </a:p>
          <a:p>
            <a:pPr lvl="1"/>
            <a:r>
              <a:rPr lang="en-US" dirty="0" smtClean="0"/>
              <a:t>Right to health and education</a:t>
            </a:r>
          </a:p>
          <a:p>
            <a:pPr lvl="1"/>
            <a:r>
              <a:rPr lang="en-US" dirty="0" smtClean="0"/>
              <a:t>Right to participate in cultural life</a:t>
            </a:r>
          </a:p>
          <a:p>
            <a:endParaRPr lang="en-US" dirty="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71500"/>
            <a:ext cx="8229600" cy="1143000"/>
          </a:xfrm>
        </p:spPr>
        <p:txBody>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85000" lnSpcReduction="20000"/>
          </a:bodyPr>
          <a:lstStyle/>
          <a:p>
            <a:r>
              <a:rPr lang="en-US" b="1" dirty="0" smtClean="0"/>
              <a:t>2. International Covenant on Economic, Social and Cultural Rights (ICESCR), 1966</a:t>
            </a:r>
          </a:p>
          <a:p>
            <a:r>
              <a:rPr lang="en-US" dirty="0" smtClean="0"/>
              <a:t>A </a:t>
            </a:r>
            <a:r>
              <a:rPr lang="en-US" b="1" dirty="0" smtClean="0"/>
              <a:t>legally binding international treaty</a:t>
            </a:r>
            <a:endParaRPr lang="en-US" dirty="0" smtClean="0"/>
          </a:p>
          <a:p>
            <a:r>
              <a:rPr lang="en-US" dirty="0" smtClean="0"/>
              <a:t>Came into force in </a:t>
            </a:r>
            <a:r>
              <a:rPr lang="en-US" b="1" dirty="0" smtClean="0"/>
              <a:t>1976</a:t>
            </a:r>
            <a:endParaRPr lang="en-US" dirty="0" smtClean="0"/>
          </a:p>
          <a:p>
            <a:r>
              <a:rPr lang="en-US" dirty="0" smtClean="0"/>
              <a:t>Obligates state parties to </a:t>
            </a:r>
            <a:r>
              <a:rPr lang="en-US" b="1" dirty="0" smtClean="0"/>
              <a:t>progressively realize</a:t>
            </a:r>
            <a:r>
              <a:rPr lang="en-US" dirty="0" smtClean="0"/>
              <a:t> these rights using maximum available resources</a:t>
            </a:r>
          </a:p>
          <a:p>
            <a:r>
              <a:rPr lang="en-US" dirty="0" smtClean="0"/>
              <a:t>Recognizes rights such as:</a:t>
            </a:r>
          </a:p>
          <a:p>
            <a:pPr lvl="1"/>
            <a:r>
              <a:rPr lang="en-US" dirty="0" smtClean="0"/>
              <a:t>Right to work (Article 6)</a:t>
            </a:r>
          </a:p>
          <a:p>
            <a:pPr lvl="1"/>
            <a:r>
              <a:rPr lang="en-US" dirty="0" smtClean="0"/>
              <a:t>Right to just and </a:t>
            </a:r>
            <a:r>
              <a:rPr lang="en-US" dirty="0" err="1" smtClean="0"/>
              <a:t>favourable</a:t>
            </a:r>
            <a:r>
              <a:rPr lang="en-US" dirty="0" smtClean="0"/>
              <a:t> conditions of work (Article 7)</a:t>
            </a:r>
          </a:p>
          <a:p>
            <a:pPr lvl="1"/>
            <a:r>
              <a:rPr lang="en-US" dirty="0" smtClean="0"/>
              <a:t>Right to social security (Article 9)</a:t>
            </a:r>
          </a:p>
          <a:p>
            <a:pPr lvl="1"/>
            <a:r>
              <a:rPr lang="en-US" dirty="0" smtClean="0"/>
              <a:t>Right to family, health and education (Articles 10–13)</a:t>
            </a:r>
          </a:p>
          <a:p>
            <a:r>
              <a:rPr lang="en-US" dirty="0" smtClean="0"/>
              <a:t>Monitored by the </a:t>
            </a:r>
            <a:r>
              <a:rPr lang="en-US" b="1" dirty="0" smtClean="0"/>
              <a:t>UN Committee on Economic, Social and Cultural Rights</a:t>
            </a:r>
            <a:endParaRPr lang="en-US" dirty="0" smtClean="0"/>
          </a:p>
          <a:p>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609600"/>
            <a:ext cx="8229600" cy="5867400"/>
          </a:xfrm>
        </p:spPr>
        <p:txBody>
          <a:bodyPr>
            <a:normAutofit fontScale="92500" lnSpcReduction="20000"/>
          </a:bodyPr>
          <a:lstStyle/>
          <a:p>
            <a:r>
              <a:rPr lang="en-US" b="1" dirty="0" smtClean="0"/>
              <a:t>4. Harold J. Laski (Human Rights Perspective)</a:t>
            </a:r>
          </a:p>
          <a:p>
            <a:r>
              <a:rPr lang="en-US" b="1" dirty="0" smtClean="0"/>
              <a:t>“Human rights are essential freedoms which the state must recognize and protect for the full development of human personality.”</a:t>
            </a:r>
            <a:endParaRPr lang="en-US" dirty="0" smtClean="0"/>
          </a:p>
          <a:p>
            <a:r>
              <a:rPr lang="en-US" b="1" dirty="0" smtClean="0"/>
              <a:t>5. </a:t>
            </a:r>
            <a:r>
              <a:rPr lang="en-US" b="1" dirty="0" err="1" smtClean="0"/>
              <a:t>Encyclopaedia</a:t>
            </a:r>
            <a:r>
              <a:rPr lang="en-US" b="1" dirty="0" smtClean="0"/>
              <a:t> Britannica</a:t>
            </a:r>
          </a:p>
          <a:p>
            <a:r>
              <a:rPr lang="en-US" b="1" dirty="0" smtClean="0"/>
              <a:t>“Human rights are rights that belong to an individual or group of individuals as a consequence of being human.”</a:t>
            </a:r>
            <a:endParaRPr lang="en-US" dirty="0" smtClean="0"/>
          </a:p>
          <a:p>
            <a:r>
              <a:rPr lang="en-US" b="1" dirty="0" smtClean="0"/>
              <a:t>6. </a:t>
            </a:r>
            <a:r>
              <a:rPr lang="en-US" b="1" dirty="0" err="1" smtClean="0"/>
              <a:t>Amartya</a:t>
            </a:r>
            <a:r>
              <a:rPr lang="en-US" b="1" dirty="0" smtClean="0"/>
              <a:t> </a:t>
            </a:r>
            <a:r>
              <a:rPr lang="en-US" b="1" dirty="0" err="1" smtClean="0"/>
              <a:t>Sen</a:t>
            </a:r>
            <a:endParaRPr lang="en-US" b="1" dirty="0" smtClean="0"/>
          </a:p>
          <a:p>
            <a:r>
              <a:rPr lang="en-US" b="1" dirty="0" smtClean="0"/>
              <a:t>“Human rights are ethical claims that demand social recognition and institutional protection.”</a:t>
            </a:r>
            <a:endParaRPr lang="en-US" dirty="0" smtClean="0"/>
          </a:p>
          <a:p>
            <a:r>
              <a:rPr lang="en-US" b="1" dirty="0" smtClean="0"/>
              <a:t>7. Indian Context (Supreme Court Interpretation)</a:t>
            </a:r>
          </a:p>
          <a:p>
            <a:r>
              <a:rPr lang="en-US" b="1" dirty="0" smtClean="0"/>
              <a:t>“Human rights are basic rights necessary for the dignified existence of individuals, guaranteed by the Constitution and international covenants.”</a:t>
            </a:r>
            <a:endParaRPr lang="en-US" dirty="0" smtClean="0"/>
          </a:p>
          <a:p>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smtClean="0"/>
              <a:t>3. Optional Protocol to ICESCR (2008)</a:t>
            </a:r>
          </a:p>
          <a:p>
            <a:r>
              <a:rPr lang="en-US" dirty="0" smtClean="0"/>
              <a:t>Allows individuals and groups to file complaints regarding violations of economic, social and cultural rights</a:t>
            </a:r>
          </a:p>
          <a:p>
            <a:r>
              <a:rPr lang="en-US" dirty="0" smtClean="0"/>
              <a:t>Strengthens enforcement and accountability mechanisms.</a:t>
            </a:r>
          </a:p>
          <a:p>
            <a:endParaRPr lang="en-US" dirty="0" smtClean="0"/>
          </a:p>
          <a:p>
            <a:r>
              <a:rPr lang="en-US" b="1" dirty="0" smtClean="0"/>
              <a:t>4. International </a:t>
            </a:r>
            <a:r>
              <a:rPr lang="en-US" b="1" dirty="0" err="1" smtClean="0"/>
              <a:t>Labour</a:t>
            </a:r>
            <a:r>
              <a:rPr lang="en-US" b="1" dirty="0" smtClean="0"/>
              <a:t> Organization (ILO) Conventions</a:t>
            </a:r>
          </a:p>
          <a:p>
            <a:r>
              <a:rPr lang="en-US" dirty="0" smtClean="0"/>
              <a:t>Specialized agency of the UN focusing on </a:t>
            </a:r>
            <a:r>
              <a:rPr lang="en-US" dirty="0" err="1" smtClean="0"/>
              <a:t>labour</a:t>
            </a:r>
            <a:r>
              <a:rPr lang="en-US" dirty="0" smtClean="0"/>
              <a:t> rights</a:t>
            </a:r>
          </a:p>
          <a:p>
            <a:r>
              <a:rPr lang="en-US" dirty="0" smtClean="0"/>
              <a:t>Key conventions include:</a:t>
            </a:r>
          </a:p>
          <a:p>
            <a:pPr lvl="1"/>
            <a:r>
              <a:rPr lang="en-US" dirty="0" smtClean="0"/>
              <a:t>Freedom of association and collective bargaining</a:t>
            </a:r>
          </a:p>
          <a:p>
            <a:pPr lvl="1"/>
            <a:r>
              <a:rPr lang="en-US" dirty="0" smtClean="0"/>
              <a:t>Abolition of forced </a:t>
            </a:r>
            <a:r>
              <a:rPr lang="en-US" dirty="0" err="1" smtClean="0"/>
              <a:t>labour</a:t>
            </a:r>
            <a:endParaRPr lang="en-US" dirty="0" smtClean="0"/>
          </a:p>
          <a:p>
            <a:pPr lvl="1"/>
            <a:r>
              <a:rPr lang="en-US" dirty="0" smtClean="0"/>
              <a:t>Elimination of child </a:t>
            </a:r>
            <a:r>
              <a:rPr lang="en-US" dirty="0" err="1" smtClean="0"/>
              <a:t>labour</a:t>
            </a:r>
            <a:endParaRPr lang="en-US" dirty="0" smtClean="0"/>
          </a:p>
          <a:p>
            <a:pPr lvl="1"/>
            <a:r>
              <a:rPr lang="en-US" dirty="0" smtClean="0"/>
              <a:t>Equal remuneration and non-discrimination</a:t>
            </a:r>
          </a:p>
          <a:p>
            <a:r>
              <a:rPr lang="en-US" dirty="0" smtClean="0"/>
              <a:t>Promote decent work and social justice.</a:t>
            </a:r>
          </a:p>
          <a:p>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85000" lnSpcReduction="10000"/>
          </a:bodyPr>
          <a:lstStyle/>
          <a:p>
            <a:r>
              <a:rPr lang="en-US" b="1" dirty="0" smtClean="0"/>
              <a:t>5. UNESCO Conventions</a:t>
            </a:r>
          </a:p>
          <a:p>
            <a:r>
              <a:rPr lang="en-US" dirty="0" smtClean="0"/>
              <a:t>Protect cultural and educational rights</a:t>
            </a:r>
          </a:p>
          <a:p>
            <a:r>
              <a:rPr lang="en-US" dirty="0" smtClean="0"/>
              <a:t>Promote the right to education, cultural participation and protection of cultural heritage</a:t>
            </a:r>
          </a:p>
          <a:p>
            <a:r>
              <a:rPr lang="en-US" dirty="0" smtClean="0"/>
              <a:t>Support cultural diversity and human development.</a:t>
            </a:r>
          </a:p>
          <a:p>
            <a:endParaRPr lang="en-US" dirty="0" smtClean="0"/>
          </a:p>
          <a:p>
            <a:r>
              <a:rPr lang="en-US" b="1" dirty="0" smtClean="0"/>
              <a:t>6. Regional Human Rights Instruments</a:t>
            </a:r>
          </a:p>
          <a:p>
            <a:r>
              <a:rPr lang="en-US" b="1" dirty="0" smtClean="0"/>
              <a:t>European Social Charter (1961)</a:t>
            </a:r>
            <a:endParaRPr lang="en-US" dirty="0" smtClean="0"/>
          </a:p>
          <a:p>
            <a:r>
              <a:rPr lang="en-US" b="1" dirty="0" smtClean="0"/>
              <a:t>American Protocol of San Salvador (1988)</a:t>
            </a:r>
            <a:endParaRPr lang="en-US" dirty="0" smtClean="0"/>
          </a:p>
          <a:p>
            <a:r>
              <a:rPr lang="en-US" b="1" dirty="0" smtClean="0"/>
              <a:t>African Charter on Human and Peoples’ Rights (1981)</a:t>
            </a:r>
            <a:r>
              <a:rPr lang="en-US" dirty="0" smtClean="0"/>
              <a:t/>
            </a:r>
            <a:br>
              <a:rPr lang="en-US" dirty="0" smtClean="0"/>
            </a:br>
            <a:r>
              <a:rPr lang="en-US" dirty="0" smtClean="0"/>
              <a:t>These instruments strengthen regional protection of economic, social and cultural rights.</a:t>
            </a:r>
          </a:p>
          <a:p>
            <a:endParaRPr lang="en-US"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85000" lnSpcReduction="20000"/>
          </a:bodyPr>
          <a:lstStyle/>
          <a:p>
            <a:r>
              <a:rPr lang="en-US" b="1" dirty="0" smtClean="0"/>
              <a:t>Significance of These Instruments</a:t>
            </a:r>
          </a:p>
          <a:p>
            <a:r>
              <a:rPr lang="en-US" dirty="0" smtClean="0"/>
              <a:t>Provide international recognition to socio-economic rights</a:t>
            </a:r>
          </a:p>
          <a:p>
            <a:r>
              <a:rPr lang="en-US" dirty="0" smtClean="0"/>
              <a:t>Impose legal and moral obligations on states</a:t>
            </a:r>
          </a:p>
          <a:p>
            <a:r>
              <a:rPr lang="en-US" dirty="0" smtClean="0"/>
              <a:t>Promote welfare state principles and social justice.</a:t>
            </a:r>
          </a:p>
          <a:p>
            <a:endParaRPr lang="en-US" dirty="0" smtClean="0"/>
          </a:p>
          <a:p>
            <a:r>
              <a:rPr lang="en-US" b="1" dirty="0" smtClean="0"/>
              <a:t>One-Line Conclusion (for exams)</a:t>
            </a:r>
          </a:p>
          <a:p>
            <a:r>
              <a:rPr lang="en-US" b="1" dirty="0" smtClean="0"/>
              <a:t>International instruments of second generation rights ensure legal protection and progressive realization of economic, social and cultural rights at global and regional levels.</a:t>
            </a:r>
            <a:endParaRPr lang="en-US" dirty="0" smtClean="0"/>
          </a:p>
          <a:p>
            <a:endParaRPr lang="en-US" dirty="0"/>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6248400"/>
          </a:xfrm>
        </p:spPr>
        <p:txBody>
          <a:bodyPr>
            <a:normAutofit fontScale="77500" lnSpcReduction="20000"/>
          </a:bodyPr>
          <a:lstStyle/>
          <a:p>
            <a:r>
              <a:rPr lang="en-US" b="1" dirty="0" smtClean="0"/>
              <a:t>Third Generation of Human Rights – Overview</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refers to rights that belong not only to individuals but to </a:t>
            </a:r>
            <a:r>
              <a:rPr lang="en-US" b="1" dirty="0" smtClean="0"/>
              <a:t>groups, communities and humanity as a whole</a:t>
            </a:r>
            <a:r>
              <a:rPr lang="en-US" dirty="0" smtClean="0"/>
              <a:t>. These rights emphasize </a:t>
            </a:r>
            <a:r>
              <a:rPr lang="en-US" b="1" dirty="0" smtClean="0"/>
              <a:t>collective well-being, global justice and international cooperation</a:t>
            </a:r>
            <a:r>
              <a:rPr lang="en-US" dirty="0" smtClean="0"/>
              <a:t>.</a:t>
            </a:r>
          </a:p>
          <a:p>
            <a:r>
              <a:rPr lang="en-US" dirty="0" smtClean="0"/>
              <a:t>The concept emerged in the </a:t>
            </a:r>
            <a:r>
              <a:rPr lang="en-US" b="1" dirty="0" smtClean="0"/>
              <a:t>late 20th century</a:t>
            </a:r>
            <a:r>
              <a:rPr lang="en-US" dirty="0" smtClean="0"/>
              <a:t>, particularly in the context of </a:t>
            </a:r>
            <a:r>
              <a:rPr lang="en-US" b="1" dirty="0" smtClean="0"/>
              <a:t>decolonization, globalization, environmental degradation and growing economic inequalities</a:t>
            </a:r>
            <a:r>
              <a:rPr lang="en-US" dirty="0" smtClean="0"/>
              <a:t>. Unlike first and second generation rights, third generation rights cannot be realized by individual states alone and require </a:t>
            </a:r>
            <a:r>
              <a:rPr lang="en-US" b="1" dirty="0" smtClean="0"/>
              <a:t>coordinated efforts at national and international levels</a:t>
            </a:r>
            <a:r>
              <a:rPr lang="en-US" dirty="0" smtClean="0"/>
              <a:t>.</a:t>
            </a:r>
          </a:p>
          <a:p>
            <a:r>
              <a:rPr lang="en-US" dirty="0" smtClean="0"/>
              <a:t>Third generation rights are inspired by the principle of </a:t>
            </a:r>
            <a:r>
              <a:rPr lang="en-US" b="1" dirty="0" smtClean="0"/>
              <a:t>Fraternity</a:t>
            </a:r>
            <a:r>
              <a:rPr lang="en-US" dirty="0" smtClean="0"/>
              <a:t> of the French Revolution and reflect the idea that humanity shares a </a:t>
            </a:r>
            <a:r>
              <a:rPr lang="en-US" b="1" dirty="0" smtClean="0"/>
              <a:t>common destiny</a:t>
            </a:r>
            <a:r>
              <a:rPr lang="en-US" dirty="0" smtClean="0"/>
              <a:t>. These rights are often considered </a:t>
            </a:r>
            <a:r>
              <a:rPr lang="en-US" b="1" dirty="0" err="1" smtClean="0"/>
              <a:t>aspirational</a:t>
            </a:r>
            <a:r>
              <a:rPr lang="en-US" dirty="0" smtClean="0"/>
              <a:t> and are still evolving in international law.</a:t>
            </a:r>
          </a:p>
          <a:p>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Nature of Third Generation of Human Rights</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differ significantly from the first and second generations in their </a:t>
            </a:r>
            <a:r>
              <a:rPr lang="en-US" b="1" dirty="0" smtClean="0"/>
              <a:t>scope, beneficiaries and mode of realization</a:t>
            </a:r>
            <a:r>
              <a:rPr lang="en-US" dirty="0" smtClean="0"/>
              <a:t>. These rights reflect the changing global realities and the growing need for </a:t>
            </a:r>
            <a:r>
              <a:rPr lang="en-US" b="1" dirty="0" smtClean="0"/>
              <a:t>international cooperation</a:t>
            </a:r>
            <a:r>
              <a:rPr lang="en-US" dirty="0" smtClean="0"/>
              <a:t>.</a:t>
            </a:r>
          </a:p>
          <a:p>
            <a:endParaRPr lang="en-US" dirty="0" smtClean="0"/>
          </a:p>
          <a:p>
            <a:r>
              <a:rPr lang="en-US" b="1" dirty="0" smtClean="0"/>
              <a:t>1. Collective in Nature</a:t>
            </a:r>
          </a:p>
          <a:p>
            <a:r>
              <a:rPr lang="en-US" dirty="0" smtClean="0"/>
              <a:t>These rights belong to </a:t>
            </a:r>
            <a:r>
              <a:rPr lang="en-US" b="1" dirty="0" smtClean="0"/>
              <a:t>groups, communities and peoples</a:t>
            </a:r>
            <a:r>
              <a:rPr lang="en-US" dirty="0" smtClean="0"/>
              <a:t>, not just individuals</a:t>
            </a:r>
          </a:p>
          <a:p>
            <a:r>
              <a:rPr lang="en-US" dirty="0" smtClean="0"/>
              <a:t>Emphasize shared interests of humanity as a whole</a:t>
            </a:r>
          </a:p>
          <a:p>
            <a:r>
              <a:rPr lang="en-US" dirty="0" smtClean="0"/>
              <a:t>Example: Right to development, right to peace</a:t>
            </a:r>
          </a:p>
          <a:p>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8229600" cy="4906963"/>
          </a:xfrm>
        </p:spPr>
        <p:txBody>
          <a:bodyPr>
            <a:normAutofit fontScale="85000" lnSpcReduction="10000"/>
          </a:bodyPr>
          <a:lstStyle/>
          <a:p>
            <a:r>
              <a:rPr lang="en-US" b="1" dirty="0" smtClean="0"/>
              <a:t>2. Solidarity-Based</a:t>
            </a:r>
          </a:p>
          <a:p>
            <a:r>
              <a:rPr lang="en-US" dirty="0" smtClean="0"/>
              <a:t>Based on the principle of </a:t>
            </a:r>
            <a:r>
              <a:rPr lang="en-US" b="1" dirty="0" smtClean="0"/>
              <a:t>fraternity and cooperation</a:t>
            </a:r>
            <a:endParaRPr lang="en-US" dirty="0" smtClean="0"/>
          </a:p>
          <a:p>
            <a:r>
              <a:rPr lang="en-US" dirty="0" smtClean="0"/>
              <a:t>Require solidarity among states, international organizations and people</a:t>
            </a:r>
          </a:p>
          <a:p>
            <a:r>
              <a:rPr lang="en-US" dirty="0" smtClean="0"/>
              <a:t>Cannot be realized through individual effort alone.</a:t>
            </a:r>
          </a:p>
          <a:p>
            <a:endParaRPr lang="en-US" dirty="0" smtClean="0"/>
          </a:p>
          <a:p>
            <a:r>
              <a:rPr lang="en-US" b="1" dirty="0" smtClean="0"/>
              <a:t>3. Global and International</a:t>
            </a:r>
          </a:p>
          <a:p>
            <a:r>
              <a:rPr lang="en-US" dirty="0" smtClean="0"/>
              <a:t>Extend beyond national boundaries</a:t>
            </a:r>
          </a:p>
          <a:p>
            <a:r>
              <a:rPr lang="en-US" dirty="0" smtClean="0"/>
              <a:t>Require </a:t>
            </a:r>
            <a:r>
              <a:rPr lang="en-US" b="1" dirty="0" smtClean="0"/>
              <a:t>global consensus and collective action</a:t>
            </a:r>
            <a:endParaRPr lang="en-US" dirty="0" smtClean="0"/>
          </a:p>
          <a:p>
            <a:r>
              <a:rPr lang="en-US" dirty="0" smtClean="0"/>
              <a:t>Address transnational issues like climate change, peace and development</a:t>
            </a:r>
          </a:p>
          <a:p>
            <a:endParaRPr lang="en-US"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10000"/>
          </a:bodyPr>
          <a:lstStyle/>
          <a:p>
            <a:r>
              <a:rPr lang="en-US" b="1" dirty="0" smtClean="0"/>
              <a:t>4. Development-Oriented</a:t>
            </a:r>
          </a:p>
          <a:p>
            <a:r>
              <a:rPr lang="en-US" dirty="0" smtClean="0"/>
              <a:t>Focus on </a:t>
            </a:r>
            <a:r>
              <a:rPr lang="en-US" b="1" dirty="0" smtClean="0"/>
              <a:t>holistic and sustainable development</a:t>
            </a:r>
            <a:endParaRPr lang="en-US" dirty="0" smtClean="0"/>
          </a:p>
          <a:p>
            <a:r>
              <a:rPr lang="en-US" dirty="0" smtClean="0"/>
              <a:t>Emphasize economic growth along with social justice and environmental protection.</a:t>
            </a:r>
          </a:p>
          <a:p>
            <a:endParaRPr lang="en-US" dirty="0" smtClean="0"/>
          </a:p>
          <a:p>
            <a:r>
              <a:rPr lang="en-US" b="1" dirty="0" smtClean="0"/>
              <a:t>5. Environment-Centric</a:t>
            </a:r>
          </a:p>
          <a:p>
            <a:r>
              <a:rPr lang="en-US" dirty="0" smtClean="0"/>
              <a:t>Recognize the right to a </a:t>
            </a:r>
            <a:r>
              <a:rPr lang="en-US" b="1" dirty="0" smtClean="0"/>
              <a:t>clean, healthy and sustainable environment</a:t>
            </a:r>
            <a:endParaRPr lang="en-US" dirty="0" smtClean="0"/>
          </a:p>
          <a:p>
            <a:r>
              <a:rPr lang="en-US" dirty="0" smtClean="0"/>
              <a:t>Link human survival with environmental protection</a:t>
            </a:r>
          </a:p>
          <a:p>
            <a:endParaRPr lang="en-US" dirty="0"/>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sz="quarter" idx="1"/>
          </p:nvPr>
        </p:nvSpPr>
        <p:spPr/>
        <p:txBody>
          <a:bodyPr>
            <a:normAutofit fontScale="92500" lnSpcReduction="20000"/>
          </a:bodyPr>
          <a:lstStyle/>
          <a:p>
            <a:r>
              <a:rPr lang="en-US" b="1" dirty="0" smtClean="0"/>
              <a:t>6. </a:t>
            </a:r>
            <a:r>
              <a:rPr lang="en-US" b="1" dirty="0" err="1" smtClean="0"/>
              <a:t>Aspirational</a:t>
            </a:r>
            <a:r>
              <a:rPr lang="en-US" b="1" dirty="0" smtClean="0"/>
              <a:t> and Evolving</a:t>
            </a:r>
          </a:p>
          <a:p>
            <a:r>
              <a:rPr lang="en-US" dirty="0" smtClean="0"/>
              <a:t>Many third generation rights are still </a:t>
            </a:r>
            <a:r>
              <a:rPr lang="en-US" b="1" dirty="0" smtClean="0"/>
              <a:t>emerging and not fully codified</a:t>
            </a:r>
            <a:endParaRPr lang="en-US" dirty="0" smtClean="0"/>
          </a:p>
          <a:p>
            <a:r>
              <a:rPr lang="en-US" dirty="0" smtClean="0"/>
              <a:t>Considered goals to be progressively realized</a:t>
            </a:r>
          </a:p>
          <a:p>
            <a:endParaRPr lang="en-US" dirty="0" smtClean="0"/>
          </a:p>
          <a:p>
            <a:r>
              <a:rPr lang="en-US" b="1" dirty="0" smtClean="0"/>
              <a:t>7. Require Shared Responsibility</a:t>
            </a:r>
          </a:p>
          <a:p>
            <a:r>
              <a:rPr lang="en-US" dirty="0" smtClean="0"/>
              <a:t>Involve </a:t>
            </a:r>
            <a:r>
              <a:rPr lang="en-US" b="1" dirty="0" smtClean="0"/>
              <a:t>states, international institutions, civil society and individuals</a:t>
            </a:r>
            <a:endParaRPr lang="en-US" dirty="0" smtClean="0"/>
          </a:p>
          <a:p>
            <a:r>
              <a:rPr lang="en-US" dirty="0" smtClean="0"/>
              <a:t>Shared duties rather than exclusive state obligations</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867400"/>
          </a:xfrm>
        </p:spPr>
        <p:txBody>
          <a:bodyPr>
            <a:normAutofit fontScale="77500" lnSpcReduction="20000"/>
          </a:bodyPr>
          <a:lstStyle/>
          <a:p>
            <a:r>
              <a:rPr lang="en-US" b="1" dirty="0" smtClean="0"/>
              <a:t>8. Interdependent with Other Rights</a:t>
            </a:r>
          </a:p>
          <a:p>
            <a:r>
              <a:rPr lang="en-US" dirty="0" err="1" smtClean="0"/>
              <a:t>Fulfilment</a:t>
            </a:r>
            <a:r>
              <a:rPr lang="en-US" dirty="0" smtClean="0"/>
              <a:t> depends on realization of </a:t>
            </a:r>
            <a:r>
              <a:rPr lang="en-US" b="1" dirty="0" smtClean="0"/>
              <a:t>first and second generation rights</a:t>
            </a:r>
            <a:endParaRPr lang="en-US" dirty="0" smtClean="0"/>
          </a:p>
          <a:p>
            <a:r>
              <a:rPr lang="en-US" dirty="0" smtClean="0"/>
              <a:t>Example: Right to development requires civil liberties and socio-economic rights</a:t>
            </a:r>
          </a:p>
          <a:p>
            <a:endParaRPr lang="en-US" dirty="0" smtClean="0"/>
          </a:p>
          <a:p>
            <a:r>
              <a:rPr lang="en-US" b="1" dirty="0" smtClean="0"/>
              <a:t>9. Limited Legal Enforceability</a:t>
            </a:r>
          </a:p>
          <a:p>
            <a:r>
              <a:rPr lang="en-US" dirty="0" smtClean="0"/>
              <a:t>Many third generation rights lack strong </a:t>
            </a:r>
            <a:r>
              <a:rPr lang="en-US" b="1" dirty="0" smtClean="0"/>
              <a:t>judicial enforcement mechanisms</a:t>
            </a:r>
            <a:endParaRPr lang="en-US" dirty="0" smtClean="0"/>
          </a:p>
          <a:p>
            <a:r>
              <a:rPr lang="en-US" dirty="0" smtClean="0"/>
              <a:t>Enforcement often depends on political will and international cooperation.</a:t>
            </a:r>
          </a:p>
          <a:p>
            <a:endParaRPr lang="en-US" dirty="0" smtClean="0"/>
          </a:p>
          <a:p>
            <a:r>
              <a:rPr lang="en-US" b="1" dirty="0" smtClean="0"/>
              <a:t>One-Line Conclusion (for exams)</a:t>
            </a:r>
          </a:p>
          <a:p>
            <a:r>
              <a:rPr lang="en-US" b="1" dirty="0" smtClean="0"/>
              <a:t>Third generation rights are collective, solidarity-based and global in nature, requiring international cooperation for sustainable and inclusive human development.</a:t>
            </a:r>
            <a:endParaRPr lang="en-US" dirty="0" smtClean="0"/>
          </a:p>
          <a:p>
            <a:endParaRPr lang="en-US"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77500" lnSpcReduction="20000"/>
          </a:bodyPr>
          <a:lstStyle/>
          <a:p>
            <a:r>
              <a:rPr lang="en-US" b="1" dirty="0" err="1" smtClean="0"/>
              <a:t>hird</a:t>
            </a:r>
            <a:r>
              <a:rPr lang="en-US" b="1" dirty="0" smtClean="0"/>
              <a:t> Generation of Human Rights – Key Rights</a:t>
            </a:r>
          </a:p>
          <a:p>
            <a:r>
              <a:rPr lang="en-US" dirty="0" smtClean="0"/>
              <a:t>The </a:t>
            </a:r>
            <a:r>
              <a:rPr lang="en-US" b="1" dirty="0" smtClean="0"/>
              <a:t>Third Generation of Human Rights</a:t>
            </a:r>
            <a:r>
              <a:rPr lang="en-US" dirty="0" smtClean="0"/>
              <a:t>, also known as </a:t>
            </a:r>
            <a:r>
              <a:rPr lang="en-US" b="1" dirty="0" smtClean="0"/>
              <a:t>Collective Rights</a:t>
            </a:r>
            <a:r>
              <a:rPr lang="en-US" dirty="0" smtClean="0"/>
              <a:t> or </a:t>
            </a:r>
            <a:r>
              <a:rPr lang="en-US" b="1" dirty="0" smtClean="0"/>
              <a:t>Solidarity Rights</a:t>
            </a:r>
            <a:r>
              <a:rPr lang="en-US" dirty="0" smtClean="0"/>
              <a:t>, focus on the rights of </a:t>
            </a:r>
            <a:r>
              <a:rPr lang="en-US" b="1" dirty="0" smtClean="0"/>
              <a:t>groups, communities and humanity as a whole</a:t>
            </a:r>
            <a:r>
              <a:rPr lang="en-US" dirty="0" smtClean="0"/>
              <a:t>. These rights address global challenges that cannot be solved by individual states alone and therefore require </a:t>
            </a:r>
            <a:r>
              <a:rPr lang="en-US" b="1" dirty="0" smtClean="0"/>
              <a:t>international cooperation and collective responsibility</a:t>
            </a:r>
            <a:r>
              <a:rPr lang="en-US" dirty="0" smtClean="0"/>
              <a:t>.</a:t>
            </a:r>
          </a:p>
          <a:p>
            <a:endParaRPr lang="en-US" dirty="0" smtClean="0"/>
          </a:p>
          <a:p>
            <a:r>
              <a:rPr lang="en-US" b="1" dirty="0" smtClean="0"/>
              <a:t>1. Right to Development</a:t>
            </a:r>
          </a:p>
          <a:p>
            <a:r>
              <a:rPr lang="en-US" dirty="0" smtClean="0"/>
              <a:t>Recognized as a fundamental human right in the </a:t>
            </a:r>
            <a:r>
              <a:rPr lang="en-US" b="1" dirty="0" smtClean="0"/>
              <a:t>UN Declaration on the Right to Development (1986)</a:t>
            </a:r>
            <a:endParaRPr lang="en-US" dirty="0" smtClean="0"/>
          </a:p>
          <a:p>
            <a:r>
              <a:rPr lang="en-US" dirty="0" smtClean="0"/>
              <a:t>Emphasizes equitable economic growth and social progress</a:t>
            </a:r>
          </a:p>
          <a:p>
            <a:r>
              <a:rPr lang="en-US" dirty="0" smtClean="0"/>
              <a:t>Requires participation, equality and fair distribution of benefits</a:t>
            </a:r>
          </a:p>
          <a:p>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92500" lnSpcReduction="20000"/>
          </a:bodyPr>
          <a:lstStyle/>
          <a:p>
            <a:r>
              <a:rPr lang="en-US" b="1" dirty="0" smtClean="0"/>
              <a:t>Characteristics of Human Rights</a:t>
            </a:r>
          </a:p>
          <a:p>
            <a:r>
              <a:rPr lang="en-US" b="1" dirty="0" smtClean="0"/>
              <a:t>1. Universal</a:t>
            </a:r>
          </a:p>
          <a:p>
            <a:r>
              <a:rPr lang="en-US" dirty="0" smtClean="0"/>
              <a:t>Human rights apply to </a:t>
            </a:r>
            <a:r>
              <a:rPr lang="en-US" b="1" dirty="0" smtClean="0"/>
              <a:t>all human beings</a:t>
            </a:r>
            <a:r>
              <a:rPr lang="en-US" dirty="0" smtClean="0"/>
              <a:t>, everywhere</a:t>
            </a:r>
          </a:p>
          <a:p>
            <a:r>
              <a:rPr lang="en-US" dirty="0" smtClean="0"/>
              <a:t>No discrimination on the basis of race, caste, religion, gender or nationality</a:t>
            </a:r>
          </a:p>
          <a:p>
            <a:r>
              <a:rPr lang="en-US" b="1" dirty="0" smtClean="0"/>
              <a:t>2. Inherent</a:t>
            </a:r>
          </a:p>
          <a:p>
            <a:r>
              <a:rPr lang="en-US" dirty="0" smtClean="0"/>
              <a:t>Human rights are </a:t>
            </a:r>
            <a:r>
              <a:rPr lang="en-US" b="1" dirty="0" smtClean="0"/>
              <a:t>inborn</a:t>
            </a:r>
            <a:endParaRPr lang="en-US" dirty="0" smtClean="0"/>
          </a:p>
          <a:p>
            <a:r>
              <a:rPr lang="en-US" dirty="0" smtClean="0"/>
              <a:t>They exist </a:t>
            </a:r>
            <a:r>
              <a:rPr lang="en-US" b="1" dirty="0" smtClean="0"/>
              <a:t>from birth</a:t>
            </a:r>
            <a:r>
              <a:rPr lang="en-US" dirty="0" smtClean="0"/>
              <a:t> and are not granted by the state</a:t>
            </a:r>
          </a:p>
          <a:p>
            <a:r>
              <a:rPr lang="en-US" b="1" dirty="0" smtClean="0"/>
              <a:t>3. Inalienable</a:t>
            </a:r>
          </a:p>
          <a:p>
            <a:r>
              <a:rPr lang="en-US" dirty="0" smtClean="0"/>
              <a:t>Human rights </a:t>
            </a:r>
            <a:r>
              <a:rPr lang="en-US" b="1" dirty="0" smtClean="0"/>
              <a:t>cannot be taken away</a:t>
            </a:r>
            <a:r>
              <a:rPr lang="en-US" dirty="0" smtClean="0"/>
              <a:t>, surrendered or transferred</a:t>
            </a:r>
          </a:p>
          <a:p>
            <a:r>
              <a:rPr lang="en-US" dirty="0" smtClean="0"/>
              <a:t>Even the state cannot arbitrarily deny them</a:t>
            </a:r>
          </a:p>
          <a:p>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2. Right to Peace</a:t>
            </a:r>
          </a:p>
          <a:p>
            <a:r>
              <a:rPr lang="en-US" dirty="0" smtClean="0"/>
              <a:t>Affirms the right of individuals and nations to live in peace</a:t>
            </a:r>
          </a:p>
          <a:p>
            <a:r>
              <a:rPr lang="en-US" dirty="0" smtClean="0"/>
              <a:t>Condemns war, aggression and violence</a:t>
            </a:r>
          </a:p>
          <a:p>
            <a:r>
              <a:rPr lang="en-US" dirty="0" smtClean="0"/>
              <a:t>Essential for the realization of all other human rights.</a:t>
            </a:r>
          </a:p>
          <a:p>
            <a:endParaRPr lang="en-US" dirty="0" smtClean="0"/>
          </a:p>
          <a:p>
            <a:r>
              <a:rPr lang="en-US" b="1" dirty="0" smtClean="0"/>
              <a:t>3. Right to a Healthy and Clean Environment</a:t>
            </a:r>
          </a:p>
          <a:p>
            <a:r>
              <a:rPr lang="en-US" dirty="0" smtClean="0"/>
              <a:t>Recognizes the link between human well-being and environmental protection</a:t>
            </a:r>
          </a:p>
          <a:p>
            <a:r>
              <a:rPr lang="en-US" dirty="0" smtClean="0"/>
              <a:t>Includes the right to clean air, water and sustainable natural resources</a:t>
            </a:r>
          </a:p>
          <a:p>
            <a:r>
              <a:rPr lang="en-US" dirty="0" smtClean="0"/>
              <a:t>Emphasized in the </a:t>
            </a:r>
            <a:r>
              <a:rPr lang="en-US" b="1" dirty="0" smtClean="0"/>
              <a:t>Stockholm (1972)</a:t>
            </a:r>
            <a:r>
              <a:rPr lang="en-US" dirty="0" smtClean="0"/>
              <a:t> and </a:t>
            </a:r>
            <a:r>
              <a:rPr lang="en-US" b="1" dirty="0" smtClean="0"/>
              <a:t>Rio (1992)</a:t>
            </a:r>
            <a:r>
              <a:rPr lang="en-US" dirty="0" smtClean="0"/>
              <a:t> Declarations</a:t>
            </a:r>
          </a:p>
          <a:p>
            <a:endParaRPr lang="en-US" dirty="0"/>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563562"/>
          </a:xfrm>
        </p:spPr>
        <p:txBody>
          <a:bodyPr>
            <a:normAutofit fontScale="90000"/>
          </a:bodyPr>
          <a:lstStyle/>
          <a:p>
            <a:endParaRPr lang="en-US" dirty="0"/>
          </a:p>
        </p:txBody>
      </p:sp>
      <p:sp>
        <p:nvSpPr>
          <p:cNvPr id="3" name="Content Placeholder 2"/>
          <p:cNvSpPr>
            <a:spLocks noGrp="1"/>
          </p:cNvSpPr>
          <p:nvPr>
            <p:ph sz="quarter" idx="1"/>
          </p:nvPr>
        </p:nvSpPr>
        <p:spPr>
          <a:xfrm>
            <a:off x="457200" y="1219200"/>
            <a:ext cx="8229600" cy="4906963"/>
          </a:xfrm>
        </p:spPr>
        <p:txBody>
          <a:bodyPr>
            <a:normAutofit fontScale="85000" lnSpcReduction="20000"/>
          </a:bodyPr>
          <a:lstStyle/>
          <a:p>
            <a:r>
              <a:rPr lang="en-US" b="1" dirty="0" smtClean="0"/>
              <a:t>4. Right to Self-Determination</a:t>
            </a:r>
          </a:p>
          <a:p>
            <a:r>
              <a:rPr lang="en-US" dirty="0" smtClean="0"/>
              <a:t>Allows peoples to freely determine their political status and economic development</a:t>
            </a:r>
          </a:p>
          <a:p>
            <a:r>
              <a:rPr lang="en-US" dirty="0" smtClean="0"/>
              <a:t>Particularly important in the context of </a:t>
            </a:r>
            <a:r>
              <a:rPr lang="en-US" b="1" dirty="0" smtClean="0"/>
              <a:t>decolonization</a:t>
            </a:r>
            <a:endParaRPr lang="en-US" dirty="0" smtClean="0"/>
          </a:p>
          <a:p>
            <a:r>
              <a:rPr lang="en-US" dirty="0" smtClean="0"/>
              <a:t>Recognized in the UN Charter and international covenants.</a:t>
            </a:r>
          </a:p>
          <a:p>
            <a:endParaRPr lang="en-US" dirty="0" smtClean="0"/>
          </a:p>
          <a:p>
            <a:r>
              <a:rPr lang="en-US" b="1" dirty="0" smtClean="0"/>
              <a:t>5. Right to Humanitarian Assistance</a:t>
            </a:r>
          </a:p>
          <a:p>
            <a:r>
              <a:rPr lang="en-US" dirty="0" smtClean="0"/>
              <a:t>Ensures protection and aid to people affected by war, disasters and emergencies</a:t>
            </a:r>
          </a:p>
          <a:p>
            <a:r>
              <a:rPr lang="en-US" dirty="0" smtClean="0"/>
              <a:t>Emphasizes international solidarity and humanitarian intervention</a:t>
            </a:r>
          </a:p>
          <a:p>
            <a:endParaRPr lang="en-US" dirty="0"/>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92500" lnSpcReduction="10000"/>
          </a:bodyPr>
          <a:lstStyle/>
          <a:p>
            <a:r>
              <a:rPr lang="en-US" b="1" dirty="0" smtClean="0"/>
              <a:t>6. Right to Common Heritage of Mankind</a:t>
            </a:r>
          </a:p>
          <a:p>
            <a:r>
              <a:rPr lang="en-US" dirty="0" smtClean="0"/>
              <a:t>Applies to resources beyond national jurisdiction, such as the deep seabed and outer space</a:t>
            </a:r>
          </a:p>
          <a:p>
            <a:r>
              <a:rPr lang="en-US" dirty="0" smtClean="0"/>
              <a:t>Emphasizes shared ownership and collective benefit of humanity.</a:t>
            </a:r>
          </a:p>
          <a:p>
            <a:endParaRPr lang="en-US" dirty="0" smtClean="0"/>
          </a:p>
          <a:p>
            <a:r>
              <a:rPr lang="en-US" b="1" dirty="0" smtClean="0"/>
              <a:t>Nature of Third Generation Rights</a:t>
            </a:r>
          </a:p>
          <a:p>
            <a:r>
              <a:rPr lang="en-US" dirty="0" smtClean="0"/>
              <a:t>Collective and group-oriented</a:t>
            </a:r>
          </a:p>
          <a:p>
            <a:r>
              <a:rPr lang="en-US" dirty="0" smtClean="0"/>
              <a:t>Global and cooperative</a:t>
            </a:r>
          </a:p>
          <a:p>
            <a:r>
              <a:rPr lang="en-US" dirty="0" err="1" smtClean="0"/>
              <a:t>Aspirational</a:t>
            </a:r>
            <a:r>
              <a:rPr lang="en-US" dirty="0" smtClean="0"/>
              <a:t> and evolving</a:t>
            </a:r>
          </a:p>
          <a:p>
            <a:endParaRPr lang="en-US" dirty="0"/>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457200" y="152400"/>
            <a:ext cx="8229600" cy="122238"/>
          </a:xfrm>
        </p:spPr>
        <p:txBody>
          <a:bodyPr>
            <a:normAutofit fontScale="90000"/>
          </a:bodyPr>
          <a:lstStyle/>
          <a:p>
            <a:endParaRPr lang="en-US" dirty="0"/>
          </a:p>
        </p:txBody>
      </p:sp>
      <p:sp>
        <p:nvSpPr>
          <p:cNvPr id="3" name="Content Placeholder 2"/>
          <p:cNvSpPr>
            <a:spLocks noGrp="1"/>
          </p:cNvSpPr>
          <p:nvPr>
            <p:ph sz="quarter" idx="1"/>
          </p:nvPr>
        </p:nvSpPr>
        <p:spPr>
          <a:xfrm>
            <a:off x="457200" y="762000"/>
            <a:ext cx="8229600" cy="5364163"/>
          </a:xfrm>
        </p:spPr>
        <p:txBody>
          <a:bodyPr>
            <a:normAutofit fontScale="70000" lnSpcReduction="20000"/>
          </a:bodyPr>
          <a:lstStyle/>
          <a:p>
            <a:r>
              <a:rPr lang="en-US" b="1" dirty="0" smtClean="0"/>
              <a:t>International Recognition of Third Generation Human Rights</a:t>
            </a:r>
          </a:p>
          <a:p>
            <a:r>
              <a:rPr lang="en-US" dirty="0" smtClean="0"/>
              <a:t>The </a:t>
            </a:r>
            <a:r>
              <a:rPr lang="en-US" b="1" dirty="0" smtClean="0"/>
              <a:t>Third Generation of Human Rights</a:t>
            </a:r>
            <a:r>
              <a:rPr lang="en-US" dirty="0" smtClean="0"/>
              <a:t>, also known as </a:t>
            </a:r>
            <a:r>
              <a:rPr lang="en-US" b="1" dirty="0" smtClean="0"/>
              <a:t>Collective or Solidarity Rights</a:t>
            </a:r>
            <a:r>
              <a:rPr lang="en-US" dirty="0" smtClean="0"/>
              <a:t>, have gradually gained recognition at the </a:t>
            </a:r>
            <a:r>
              <a:rPr lang="en-US" b="1" dirty="0" smtClean="0"/>
              <a:t>international level</a:t>
            </a:r>
            <a:r>
              <a:rPr lang="en-US" dirty="0" smtClean="0"/>
              <a:t> in response to global challenges such as </a:t>
            </a:r>
            <a:r>
              <a:rPr lang="en-US" b="1" dirty="0" smtClean="0"/>
              <a:t>underdevelopment, environmental degradation, armed conflicts and inequality among nations</a:t>
            </a:r>
            <a:r>
              <a:rPr lang="en-US" dirty="0" smtClean="0"/>
              <a:t>. Although many of these rights are still evolving and not fully enforceable, they are increasingly reflected in </a:t>
            </a:r>
            <a:r>
              <a:rPr lang="en-US" b="1" dirty="0" smtClean="0"/>
              <a:t>international declarations, resolutions and global agendas</a:t>
            </a:r>
            <a:r>
              <a:rPr lang="en-US" dirty="0" smtClean="0"/>
              <a:t>.</a:t>
            </a:r>
          </a:p>
          <a:p>
            <a:endParaRPr lang="en-US" dirty="0" smtClean="0"/>
          </a:p>
          <a:p>
            <a:r>
              <a:rPr lang="en-US" b="1" dirty="0" smtClean="0"/>
              <a:t>1. United Nations Charter (1945)</a:t>
            </a:r>
          </a:p>
          <a:p>
            <a:r>
              <a:rPr lang="en-US" dirty="0" smtClean="0"/>
              <a:t>Laid the foundation for collective rights</a:t>
            </a:r>
          </a:p>
          <a:p>
            <a:r>
              <a:rPr lang="en-US" dirty="0" smtClean="0"/>
              <a:t>Emphasized </a:t>
            </a:r>
            <a:r>
              <a:rPr lang="en-US" b="1" dirty="0" smtClean="0"/>
              <a:t>international peace, security, cooperation and self-determination of peoples</a:t>
            </a:r>
            <a:endParaRPr lang="en-US" dirty="0" smtClean="0"/>
          </a:p>
          <a:p>
            <a:r>
              <a:rPr lang="en-US" dirty="0" smtClean="0"/>
              <a:t>Recognized development and social progress as common goals of humanity</a:t>
            </a:r>
          </a:p>
          <a:p>
            <a:endParaRPr lang="en-US" dirty="0"/>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10200"/>
          </a:xfrm>
        </p:spPr>
        <p:txBody>
          <a:bodyPr>
            <a:normAutofit fontScale="77500" lnSpcReduction="20000"/>
          </a:bodyPr>
          <a:lstStyle/>
          <a:p>
            <a:r>
              <a:rPr lang="en-US" b="1" dirty="0" smtClean="0"/>
              <a:t>2. Right to Self-Determination (UN Covenants, 1966)</a:t>
            </a:r>
          </a:p>
          <a:p>
            <a:r>
              <a:rPr lang="en-US" dirty="0" smtClean="0"/>
              <a:t>Recognized in </a:t>
            </a:r>
            <a:r>
              <a:rPr lang="en-US" b="1" dirty="0" smtClean="0"/>
              <a:t>Article 1 of ICCPR and ICESCR</a:t>
            </a:r>
            <a:endParaRPr lang="en-US" dirty="0" smtClean="0"/>
          </a:p>
          <a:p>
            <a:r>
              <a:rPr lang="en-US" dirty="0" smtClean="0"/>
              <a:t>Affirms the right of peoples to freely determine their political status and pursue development</a:t>
            </a:r>
          </a:p>
          <a:p>
            <a:r>
              <a:rPr lang="en-US" dirty="0" smtClean="0"/>
              <a:t>Central to the process of </a:t>
            </a:r>
            <a:r>
              <a:rPr lang="en-US" b="1" dirty="0" smtClean="0"/>
              <a:t>decolonization.</a:t>
            </a:r>
          </a:p>
          <a:p>
            <a:endParaRPr lang="en-US" dirty="0" smtClean="0"/>
          </a:p>
          <a:p>
            <a:r>
              <a:rPr lang="en-US" b="1" dirty="0" smtClean="0"/>
              <a:t>3. Declaration on the Right to Development (1986)</a:t>
            </a:r>
          </a:p>
          <a:p>
            <a:r>
              <a:rPr lang="en-US" dirty="0" smtClean="0"/>
              <a:t>Adopted by the </a:t>
            </a:r>
            <a:r>
              <a:rPr lang="en-US" b="1" dirty="0" smtClean="0"/>
              <a:t>UN General Assembly</a:t>
            </a:r>
            <a:endParaRPr lang="en-US" dirty="0" smtClean="0"/>
          </a:p>
          <a:p>
            <a:r>
              <a:rPr lang="en-US" dirty="0" smtClean="0"/>
              <a:t>Declares development as an </a:t>
            </a:r>
            <a:r>
              <a:rPr lang="en-US" b="1" dirty="0" smtClean="0"/>
              <a:t>inalienable human right</a:t>
            </a:r>
            <a:endParaRPr lang="en-US" dirty="0" smtClean="0"/>
          </a:p>
          <a:p>
            <a:r>
              <a:rPr lang="en-US" dirty="0" smtClean="0"/>
              <a:t>Emphasizes:</a:t>
            </a:r>
          </a:p>
          <a:p>
            <a:pPr lvl="1"/>
            <a:r>
              <a:rPr lang="en-US" dirty="0" smtClean="0"/>
              <a:t>Participation of people in development</a:t>
            </a:r>
          </a:p>
          <a:p>
            <a:pPr lvl="1"/>
            <a:r>
              <a:rPr lang="en-US" dirty="0" smtClean="0"/>
              <a:t>Equality of opportunity</a:t>
            </a:r>
          </a:p>
          <a:p>
            <a:pPr lvl="1"/>
            <a:r>
              <a:rPr lang="en-US" dirty="0" smtClean="0"/>
              <a:t>Fair distribution of development benefits</a:t>
            </a:r>
          </a:p>
          <a:p>
            <a:r>
              <a:rPr lang="en-US" dirty="0" smtClean="0"/>
              <a:t>Highlights </a:t>
            </a:r>
            <a:r>
              <a:rPr lang="en-US" b="1" dirty="0" smtClean="0"/>
              <a:t>international cooperation</a:t>
            </a:r>
            <a:r>
              <a:rPr lang="en-US" dirty="0" smtClean="0"/>
              <a:t> as a duty</a:t>
            </a:r>
          </a:p>
          <a:p>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25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943600"/>
          </a:xfrm>
        </p:spPr>
        <p:txBody>
          <a:bodyPr>
            <a:normAutofit fontScale="77500" lnSpcReduction="20000"/>
          </a:bodyPr>
          <a:lstStyle/>
          <a:p>
            <a:r>
              <a:rPr lang="en-US" b="1" dirty="0" smtClean="0"/>
              <a:t>4. Stockholm Declaration on the Human Environment (1972)</a:t>
            </a:r>
          </a:p>
          <a:p>
            <a:r>
              <a:rPr lang="en-US" dirty="0" smtClean="0"/>
              <a:t>First major international recognition of the </a:t>
            </a:r>
            <a:r>
              <a:rPr lang="en-US" b="1" dirty="0" smtClean="0"/>
              <a:t>right to a healthy environment</a:t>
            </a:r>
            <a:endParaRPr lang="en-US" dirty="0" smtClean="0"/>
          </a:p>
          <a:p>
            <a:r>
              <a:rPr lang="en-US" dirty="0" smtClean="0"/>
              <a:t>Linked environmental protection with human well-being</a:t>
            </a:r>
          </a:p>
          <a:p>
            <a:r>
              <a:rPr lang="en-US" dirty="0" smtClean="0"/>
              <a:t>Marked the beginning of global environmental consciousness.</a:t>
            </a:r>
          </a:p>
          <a:p>
            <a:endParaRPr lang="en-US" dirty="0" smtClean="0"/>
          </a:p>
          <a:p>
            <a:r>
              <a:rPr lang="en-US" b="1" dirty="0" smtClean="0"/>
              <a:t>5. Rio Declaration on Environment and Development (1992)</a:t>
            </a:r>
          </a:p>
          <a:p>
            <a:r>
              <a:rPr lang="en-US" dirty="0" smtClean="0"/>
              <a:t>Reinforced the right to sustainable development</a:t>
            </a:r>
          </a:p>
          <a:p>
            <a:r>
              <a:rPr lang="en-US" dirty="0" smtClean="0"/>
              <a:t>Introduced principles such as:</a:t>
            </a:r>
          </a:p>
          <a:p>
            <a:pPr lvl="1"/>
            <a:r>
              <a:rPr lang="en-US" dirty="0" smtClean="0"/>
              <a:t>Sustainable development</a:t>
            </a:r>
          </a:p>
          <a:p>
            <a:pPr lvl="1"/>
            <a:r>
              <a:rPr lang="en-US" dirty="0" smtClean="0"/>
              <a:t>Common but differentiated responsibilities</a:t>
            </a:r>
          </a:p>
          <a:p>
            <a:r>
              <a:rPr lang="en-US" dirty="0" smtClean="0"/>
              <a:t>Strengthened the environmental dimension of human rights</a:t>
            </a:r>
          </a:p>
          <a:p>
            <a:endParaRPr lang="en-US" dirty="0"/>
          </a:p>
        </p:txBody>
      </p:sp>
    </p:spTree>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873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77500" lnSpcReduction="20000"/>
          </a:bodyPr>
          <a:lstStyle/>
          <a:p>
            <a:r>
              <a:rPr lang="en-US" b="1" dirty="0" smtClean="0"/>
              <a:t>6. Declaration on the Right of Peoples to Peace (1984)</a:t>
            </a:r>
          </a:p>
          <a:p>
            <a:r>
              <a:rPr lang="en-US" dirty="0" smtClean="0"/>
              <a:t>Recognized peace as a fundamental right of peoples</a:t>
            </a:r>
          </a:p>
          <a:p>
            <a:r>
              <a:rPr lang="en-US" dirty="0" smtClean="0"/>
              <a:t>Condemned war and aggression</a:t>
            </a:r>
          </a:p>
          <a:p>
            <a:r>
              <a:rPr lang="en-US" dirty="0" smtClean="0"/>
              <a:t>Emphasized peaceful coexistence and international cooperation.</a:t>
            </a:r>
          </a:p>
          <a:p>
            <a:endParaRPr lang="en-US" dirty="0" smtClean="0"/>
          </a:p>
          <a:p>
            <a:r>
              <a:rPr lang="en-US" b="1" dirty="0" smtClean="0"/>
              <a:t>7. UN Sustainable Development Goals (SDGs), 2015</a:t>
            </a:r>
          </a:p>
          <a:p>
            <a:r>
              <a:rPr lang="en-US" dirty="0" smtClean="0"/>
              <a:t>Reflect collective commitment to:</a:t>
            </a:r>
          </a:p>
          <a:p>
            <a:pPr lvl="1"/>
            <a:r>
              <a:rPr lang="en-US" dirty="0" smtClean="0"/>
              <a:t>Development</a:t>
            </a:r>
          </a:p>
          <a:p>
            <a:pPr lvl="1"/>
            <a:r>
              <a:rPr lang="en-US" dirty="0" smtClean="0"/>
              <a:t>Environmental protection</a:t>
            </a:r>
          </a:p>
          <a:p>
            <a:pPr lvl="1"/>
            <a:r>
              <a:rPr lang="en-US" dirty="0" smtClean="0"/>
              <a:t>Social justice</a:t>
            </a:r>
          </a:p>
          <a:p>
            <a:r>
              <a:rPr lang="en-US" dirty="0" smtClean="0"/>
              <a:t>Integrate third generation rights into global development policy</a:t>
            </a:r>
          </a:p>
          <a:p>
            <a:endParaRPr lang="en-US" dirty="0"/>
          </a:p>
        </p:txBody>
      </p:sp>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86400"/>
          </a:xfrm>
        </p:spPr>
        <p:txBody>
          <a:bodyPr>
            <a:normAutofit fontScale="85000" lnSpcReduction="20000"/>
          </a:bodyPr>
          <a:lstStyle/>
          <a:p>
            <a:r>
              <a:rPr lang="en-US" b="1" dirty="0" smtClean="0"/>
              <a:t>8. African Charter on Human and Peoples’ Rights (1981)</a:t>
            </a:r>
          </a:p>
          <a:p>
            <a:r>
              <a:rPr lang="en-US" dirty="0" smtClean="0"/>
              <a:t>Explicitly recognizes </a:t>
            </a:r>
            <a:r>
              <a:rPr lang="en-US" b="1" dirty="0" smtClean="0"/>
              <a:t>collective rights</a:t>
            </a:r>
            <a:r>
              <a:rPr lang="en-US" dirty="0" smtClean="0"/>
              <a:t>, including:</a:t>
            </a:r>
          </a:p>
          <a:p>
            <a:pPr lvl="1"/>
            <a:r>
              <a:rPr lang="en-US" dirty="0" smtClean="0"/>
              <a:t>Right to development</a:t>
            </a:r>
          </a:p>
          <a:p>
            <a:pPr lvl="1"/>
            <a:r>
              <a:rPr lang="en-US" dirty="0" smtClean="0"/>
              <a:t>Right to peace</a:t>
            </a:r>
          </a:p>
          <a:p>
            <a:pPr lvl="1"/>
            <a:r>
              <a:rPr lang="en-US" dirty="0" smtClean="0"/>
              <a:t>Right to a satisfactory environment</a:t>
            </a:r>
          </a:p>
          <a:p>
            <a:r>
              <a:rPr lang="en-US" dirty="0" smtClean="0"/>
              <a:t>One of the strongest regional instruments for third generation rights.</a:t>
            </a:r>
          </a:p>
          <a:p>
            <a:endParaRPr lang="en-US" dirty="0" smtClean="0"/>
          </a:p>
          <a:p>
            <a:r>
              <a:rPr lang="en-US" b="1" dirty="0" smtClean="0"/>
              <a:t>Nature of International Recognition</a:t>
            </a:r>
          </a:p>
          <a:p>
            <a:r>
              <a:rPr lang="en-US" dirty="0" smtClean="0"/>
              <a:t>Mostly through </a:t>
            </a:r>
            <a:r>
              <a:rPr lang="en-US" b="1" dirty="0" smtClean="0"/>
              <a:t>declarations and resolutions</a:t>
            </a:r>
            <a:endParaRPr lang="en-US" dirty="0" smtClean="0"/>
          </a:p>
          <a:p>
            <a:r>
              <a:rPr lang="en-US" dirty="0" smtClean="0"/>
              <a:t>Emphasis on </a:t>
            </a:r>
            <a:r>
              <a:rPr lang="en-US" b="1" dirty="0" smtClean="0"/>
              <a:t>moral and political commitment</a:t>
            </a:r>
            <a:r>
              <a:rPr lang="en-US" dirty="0" smtClean="0"/>
              <a:t> rather than strict legal enforcement</a:t>
            </a:r>
          </a:p>
          <a:p>
            <a:r>
              <a:rPr lang="en-US" dirty="0" smtClean="0"/>
              <a:t>Progressive and evolving recognition</a:t>
            </a:r>
          </a:p>
          <a:p>
            <a:endParaRPr lang="en-US" dirty="0"/>
          </a:p>
        </p:txBody>
      </p:sp>
    </p:spTree>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a:p>
        </p:txBody>
      </p:sp>
      <p:sp>
        <p:nvSpPr>
          <p:cNvPr id="3" name="Content Placeholder 2"/>
          <p:cNvSpPr>
            <a:spLocks noGrp="1"/>
          </p:cNvSpPr>
          <p:nvPr>
            <p:ph sz="quarter" idx="1"/>
          </p:nvPr>
        </p:nvSpPr>
        <p:spPr>
          <a:xfrm>
            <a:off x="457200" y="685800"/>
            <a:ext cx="8229600" cy="5791200"/>
          </a:xfrm>
        </p:spPr>
        <p:txBody>
          <a:bodyPr>
            <a:normAutofit fontScale="77500" lnSpcReduction="20000"/>
          </a:bodyPr>
          <a:lstStyle/>
          <a:p>
            <a:r>
              <a:rPr lang="en-US" b="1" dirty="0" smtClean="0"/>
              <a:t>Importance of Three Generations of Human Rights</a:t>
            </a:r>
          </a:p>
          <a:p>
            <a:r>
              <a:rPr lang="en-US" dirty="0" smtClean="0"/>
              <a:t>The classification of human rights into </a:t>
            </a:r>
            <a:r>
              <a:rPr lang="en-US" b="1" dirty="0" smtClean="0"/>
              <a:t>three generations</a:t>
            </a:r>
            <a:r>
              <a:rPr lang="en-US" dirty="0" smtClean="0"/>
              <a:t>—Civil and Political Rights, Economic, Social and Cultural Rights, and Collective or Solidarity Rights—helps in understanding the </a:t>
            </a:r>
            <a:r>
              <a:rPr lang="en-US" b="1" dirty="0" smtClean="0"/>
              <a:t>evolution, scope and comprehensive nature</a:t>
            </a:r>
            <a:r>
              <a:rPr lang="en-US" dirty="0" smtClean="0"/>
              <a:t> of human rights. This framework, proposed by </a:t>
            </a:r>
            <a:r>
              <a:rPr lang="en-US" b="1" dirty="0" err="1" smtClean="0"/>
              <a:t>Karel</a:t>
            </a:r>
            <a:r>
              <a:rPr lang="en-US" b="1" dirty="0" smtClean="0"/>
              <a:t> </a:t>
            </a:r>
            <a:r>
              <a:rPr lang="en-US" b="1" dirty="0" err="1" smtClean="0"/>
              <a:t>Vasak</a:t>
            </a:r>
            <a:r>
              <a:rPr lang="en-US" dirty="0" smtClean="0"/>
              <a:t>, highlights how human rights respond to changing social, economic and global realities.</a:t>
            </a:r>
          </a:p>
          <a:p>
            <a:endParaRPr lang="en-US" dirty="0" smtClean="0"/>
          </a:p>
          <a:p>
            <a:r>
              <a:rPr lang="en-US" b="1" dirty="0" smtClean="0"/>
              <a:t>1. Explains Historical Evolution of Human Rights</a:t>
            </a:r>
          </a:p>
          <a:p>
            <a:r>
              <a:rPr lang="en-US" dirty="0" smtClean="0"/>
              <a:t>Shows how human rights developed </a:t>
            </a:r>
            <a:r>
              <a:rPr lang="en-US" b="1" dirty="0" smtClean="0"/>
              <a:t>gradually over time</a:t>
            </a:r>
            <a:endParaRPr lang="en-US" dirty="0" smtClean="0"/>
          </a:p>
          <a:p>
            <a:r>
              <a:rPr lang="en-US" dirty="0" smtClean="0"/>
              <a:t>First generation reflects struggles against </a:t>
            </a:r>
            <a:r>
              <a:rPr lang="en-US" b="1" dirty="0" smtClean="0"/>
              <a:t>absolute state power</a:t>
            </a:r>
            <a:endParaRPr lang="en-US" dirty="0" smtClean="0"/>
          </a:p>
          <a:p>
            <a:r>
              <a:rPr lang="en-US" dirty="0" smtClean="0"/>
              <a:t>Second generation emerged from demands for </a:t>
            </a:r>
            <a:r>
              <a:rPr lang="en-US" b="1" dirty="0" smtClean="0"/>
              <a:t>social and economic justice</a:t>
            </a:r>
            <a:endParaRPr lang="en-US" dirty="0" smtClean="0"/>
          </a:p>
          <a:p>
            <a:r>
              <a:rPr lang="en-US" dirty="0" smtClean="0"/>
              <a:t>Third generation addresses </a:t>
            </a:r>
            <a:r>
              <a:rPr lang="en-US" b="1" dirty="0" smtClean="0"/>
              <a:t>global and collective concerns</a:t>
            </a:r>
            <a:endParaRPr lang="en-US" dirty="0" smtClean="0"/>
          </a:p>
          <a:p>
            <a:endParaRPr lang="en-US" dirty="0"/>
          </a:p>
        </p:txBody>
      </p:sp>
    </p:spTree>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normAutofit fontScale="90000"/>
          </a:bodyPr>
          <a:lstStyle/>
          <a:p>
            <a:endParaRPr lang="en-US" dirty="0"/>
          </a:p>
        </p:txBody>
      </p:sp>
      <p:sp>
        <p:nvSpPr>
          <p:cNvPr id="3" name="Content Placeholder 2"/>
          <p:cNvSpPr>
            <a:spLocks noGrp="1"/>
          </p:cNvSpPr>
          <p:nvPr>
            <p:ph sz="quarter" idx="1"/>
          </p:nvPr>
        </p:nvSpPr>
        <p:spPr>
          <a:xfrm>
            <a:off x="457200" y="1600200"/>
            <a:ext cx="8229600" cy="4953000"/>
          </a:xfrm>
        </p:spPr>
        <p:txBody>
          <a:bodyPr>
            <a:normAutofit fontScale="77500" lnSpcReduction="20000"/>
          </a:bodyPr>
          <a:lstStyle/>
          <a:p>
            <a:r>
              <a:rPr lang="en-US" b="1" dirty="0" smtClean="0"/>
              <a:t>2. Provides a Comprehensive Understanding of Human Rights</a:t>
            </a:r>
          </a:p>
          <a:p>
            <a:r>
              <a:rPr lang="en-US" dirty="0" smtClean="0"/>
              <a:t>Covers </a:t>
            </a:r>
            <a:r>
              <a:rPr lang="en-US" b="1" dirty="0" smtClean="0"/>
              <a:t>individual, social and collective dimensions</a:t>
            </a:r>
            <a:r>
              <a:rPr lang="en-US" dirty="0" smtClean="0"/>
              <a:t> of human life</a:t>
            </a:r>
          </a:p>
          <a:p>
            <a:r>
              <a:rPr lang="en-US" dirty="0" smtClean="0"/>
              <a:t>Ensures that human rights are not limited to political freedoms alone</a:t>
            </a:r>
          </a:p>
          <a:p>
            <a:r>
              <a:rPr lang="en-US" dirty="0" smtClean="0"/>
              <a:t>Promotes a </a:t>
            </a:r>
            <a:r>
              <a:rPr lang="en-US" b="1" dirty="0" smtClean="0"/>
              <a:t>holistic approach</a:t>
            </a:r>
            <a:r>
              <a:rPr lang="en-US" dirty="0" smtClean="0"/>
              <a:t> to human dignity and development</a:t>
            </a:r>
          </a:p>
          <a:p>
            <a:r>
              <a:rPr lang="en-US" b="1" dirty="0" smtClean="0"/>
              <a:t>3. Highlights Interdependence and Indivisibility of Rights</a:t>
            </a:r>
          </a:p>
          <a:p>
            <a:r>
              <a:rPr lang="en-US" dirty="0" smtClean="0"/>
              <a:t>Demonstrates that no generation of rights can exist in isolation</a:t>
            </a:r>
          </a:p>
          <a:p>
            <a:r>
              <a:rPr lang="en-US" dirty="0" smtClean="0"/>
              <a:t>Civil liberties are ineffective without social security</a:t>
            </a:r>
          </a:p>
          <a:p>
            <a:r>
              <a:rPr lang="en-US" dirty="0" smtClean="0"/>
              <a:t>Development and peace depend on respect for civil and political rights</a:t>
            </a:r>
          </a:p>
          <a:p>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92500" lnSpcReduction="20000"/>
          </a:bodyPr>
          <a:lstStyle/>
          <a:p>
            <a:r>
              <a:rPr lang="en-US" b="1" dirty="0" smtClean="0"/>
              <a:t>4. Indivisible</a:t>
            </a:r>
          </a:p>
          <a:p>
            <a:r>
              <a:rPr lang="en-US" dirty="0" smtClean="0"/>
              <a:t>All human rights are </a:t>
            </a:r>
            <a:r>
              <a:rPr lang="en-US" b="1" dirty="0" smtClean="0"/>
              <a:t>equally important</a:t>
            </a:r>
            <a:endParaRPr lang="en-US" dirty="0" smtClean="0"/>
          </a:p>
          <a:p>
            <a:r>
              <a:rPr lang="en-US" dirty="0" smtClean="0"/>
              <a:t>Civil, political, economic, social and cultural rights cannot be separated</a:t>
            </a:r>
          </a:p>
          <a:p>
            <a:r>
              <a:rPr lang="en-US" b="1" dirty="0" smtClean="0"/>
              <a:t>5. Interdependent and Interrelated</a:t>
            </a:r>
          </a:p>
          <a:p>
            <a:r>
              <a:rPr lang="en-US" dirty="0" smtClean="0"/>
              <a:t>Enjoyment of one right depends on the enjoyment of others</a:t>
            </a:r>
          </a:p>
          <a:p>
            <a:r>
              <a:rPr lang="en-US" dirty="0" smtClean="0"/>
              <a:t>Example: Right to education supports right to work and dignity</a:t>
            </a:r>
          </a:p>
          <a:p>
            <a:r>
              <a:rPr lang="en-US" b="1" dirty="0" smtClean="0"/>
              <a:t>6. Equal and Non-discriminatory</a:t>
            </a:r>
          </a:p>
          <a:p>
            <a:r>
              <a:rPr lang="en-US" dirty="0" smtClean="0"/>
              <a:t>All individuals are </a:t>
            </a:r>
            <a:r>
              <a:rPr lang="en-US" b="1" dirty="0" smtClean="0"/>
              <a:t>equal before the law</a:t>
            </a:r>
            <a:endParaRPr lang="en-US" dirty="0" smtClean="0"/>
          </a:p>
          <a:p>
            <a:r>
              <a:rPr lang="en-US" dirty="0" smtClean="0"/>
              <a:t>Discrimination violates the essence of human rights</a:t>
            </a:r>
          </a:p>
          <a:p>
            <a:endParaRPr lang="en-US" dirty="0"/>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486400"/>
          </a:xfrm>
        </p:spPr>
        <p:txBody>
          <a:bodyPr>
            <a:normAutofit fontScale="85000" lnSpcReduction="20000"/>
          </a:bodyPr>
          <a:lstStyle/>
          <a:p>
            <a:r>
              <a:rPr lang="en-US" b="1" dirty="0" smtClean="0"/>
              <a:t>4. Helps in Policy Formulation and Governance</a:t>
            </a:r>
          </a:p>
          <a:p>
            <a:r>
              <a:rPr lang="en-US" dirty="0" smtClean="0"/>
              <a:t>Assists governments in designing </a:t>
            </a:r>
            <a:r>
              <a:rPr lang="en-US" b="1" dirty="0" smtClean="0"/>
              <a:t>balanced laws and welfare policies</a:t>
            </a:r>
            <a:endParaRPr lang="en-US" dirty="0" smtClean="0"/>
          </a:p>
          <a:p>
            <a:r>
              <a:rPr lang="en-US" dirty="0" smtClean="0"/>
              <a:t>Encourages integration of rights into development planning</a:t>
            </a:r>
          </a:p>
          <a:p>
            <a:r>
              <a:rPr lang="en-US" dirty="0" smtClean="0"/>
              <a:t>Guides international organizations in setting priorities.</a:t>
            </a:r>
          </a:p>
          <a:p>
            <a:endParaRPr lang="en-US" dirty="0" smtClean="0"/>
          </a:p>
          <a:p>
            <a:r>
              <a:rPr lang="en-US" b="1" dirty="0" smtClean="0"/>
              <a:t>5. Addresses Contemporary Global Challenges</a:t>
            </a:r>
          </a:p>
          <a:p>
            <a:r>
              <a:rPr lang="en-US" dirty="0" smtClean="0"/>
              <a:t>Third generation rights respond to issues like:</a:t>
            </a:r>
          </a:p>
          <a:p>
            <a:pPr lvl="1"/>
            <a:r>
              <a:rPr lang="en-US" dirty="0" smtClean="0"/>
              <a:t>Environmental degradation</a:t>
            </a:r>
          </a:p>
          <a:p>
            <a:pPr lvl="1"/>
            <a:r>
              <a:rPr lang="en-US" dirty="0" smtClean="0"/>
              <a:t>Global inequality</a:t>
            </a:r>
          </a:p>
          <a:p>
            <a:pPr lvl="1"/>
            <a:r>
              <a:rPr lang="en-US" dirty="0" smtClean="0"/>
              <a:t>Armed conflicts</a:t>
            </a:r>
          </a:p>
          <a:p>
            <a:pPr lvl="1"/>
            <a:r>
              <a:rPr lang="en-US" dirty="0" smtClean="0"/>
              <a:t>Sustainable development</a:t>
            </a:r>
          </a:p>
          <a:p>
            <a:r>
              <a:rPr lang="en-US" dirty="0" smtClean="0"/>
              <a:t>Emphasize international cooperation and solidarity</a:t>
            </a:r>
          </a:p>
          <a:p>
            <a:endParaRPr lang="en-US"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5257800"/>
          </a:xfrm>
        </p:spPr>
        <p:txBody>
          <a:bodyPr>
            <a:normAutofit fontScale="85000" lnSpcReduction="10000"/>
          </a:bodyPr>
          <a:lstStyle/>
          <a:p>
            <a:r>
              <a:rPr lang="en-US" b="1" dirty="0" smtClean="0"/>
              <a:t>6. Strengthens Human Rights Education and Awareness</a:t>
            </a:r>
          </a:p>
          <a:p>
            <a:r>
              <a:rPr lang="en-US" dirty="0" smtClean="0"/>
              <a:t>Simplifies complex human rights concepts for students and learners</a:t>
            </a:r>
          </a:p>
          <a:p>
            <a:r>
              <a:rPr lang="en-US" dirty="0" smtClean="0"/>
              <a:t>Useful for </a:t>
            </a:r>
            <a:r>
              <a:rPr lang="en-US" b="1" dirty="0" smtClean="0"/>
              <a:t>academic teaching, research and advocacy</a:t>
            </a:r>
            <a:endParaRPr lang="en-US" dirty="0" smtClean="0"/>
          </a:p>
          <a:p>
            <a:r>
              <a:rPr lang="en-US" dirty="0" smtClean="0"/>
              <a:t>Encourages rights-based thinking.</a:t>
            </a:r>
          </a:p>
          <a:p>
            <a:endParaRPr lang="en-US" dirty="0" smtClean="0"/>
          </a:p>
          <a:p>
            <a:r>
              <a:rPr lang="en-US" b="1" dirty="0" smtClean="0"/>
              <a:t>7. Promotes Social Justice and Equality</a:t>
            </a:r>
          </a:p>
          <a:p>
            <a:r>
              <a:rPr lang="en-US" dirty="0" smtClean="0"/>
              <a:t>Ensures protection of marginalized and vulnerable groups</a:t>
            </a:r>
          </a:p>
          <a:p>
            <a:r>
              <a:rPr lang="en-US" dirty="0" smtClean="0"/>
              <a:t>Balances freedom with equality and collective welfare</a:t>
            </a:r>
          </a:p>
          <a:p>
            <a:r>
              <a:rPr lang="en-US" dirty="0" smtClean="0"/>
              <a:t>Supports inclusive and sustainable development</a:t>
            </a:r>
          </a:p>
          <a:p>
            <a:endParaRPr lang="en-US" dirty="0"/>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fontScale="85000" lnSpcReduction="20000"/>
          </a:bodyPr>
          <a:lstStyle/>
          <a:p>
            <a:r>
              <a:rPr lang="en-US" b="1" dirty="0" smtClean="0"/>
              <a:t>8. Encourages International Cooperation</a:t>
            </a:r>
          </a:p>
          <a:p>
            <a:r>
              <a:rPr lang="en-US" dirty="0" smtClean="0"/>
              <a:t>Third generation rights underline shared responsibility of nations</a:t>
            </a:r>
          </a:p>
          <a:p>
            <a:r>
              <a:rPr lang="en-US" dirty="0" smtClean="0"/>
              <a:t>Promote global peace, environmental protection and development</a:t>
            </a:r>
          </a:p>
          <a:p>
            <a:r>
              <a:rPr lang="en-US" dirty="0" smtClean="0"/>
              <a:t>Foster mutual respect and cooperation among states.</a:t>
            </a:r>
          </a:p>
          <a:p>
            <a:endParaRPr lang="en-US" dirty="0" smtClean="0"/>
          </a:p>
          <a:p>
            <a:r>
              <a:rPr lang="en-US" b="1" dirty="0" smtClean="0"/>
              <a:t>9. Supports Democratic and Welfare State Ideals</a:t>
            </a:r>
          </a:p>
          <a:p>
            <a:r>
              <a:rPr lang="en-US" dirty="0" smtClean="0"/>
              <a:t>First generation supports democracy and rule of law</a:t>
            </a:r>
          </a:p>
          <a:p>
            <a:r>
              <a:rPr lang="en-US" dirty="0" smtClean="0"/>
              <a:t>Second generation strengthens welfare state mechanisms</a:t>
            </a:r>
          </a:p>
          <a:p>
            <a:r>
              <a:rPr lang="en-US" dirty="0" smtClean="0"/>
              <a:t>Third generation promotes global justice and sustainability</a:t>
            </a:r>
          </a:p>
          <a:p>
            <a:endParaRPr lang="en-US" dirty="0"/>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838200"/>
            <a:ext cx="8229600" cy="5287963"/>
          </a:xfrm>
        </p:spPr>
        <p:txBody>
          <a:bodyPr>
            <a:normAutofit fontScale="85000" lnSpcReduction="20000"/>
          </a:bodyPr>
          <a:lstStyle/>
          <a:p>
            <a:r>
              <a:rPr lang="en-US" b="1" dirty="0" smtClean="0"/>
              <a:t>Criticism of the Generational Theory of Human Rights</a:t>
            </a:r>
          </a:p>
          <a:p>
            <a:r>
              <a:rPr lang="en-US" dirty="0" smtClean="0"/>
              <a:t>The </a:t>
            </a:r>
            <a:r>
              <a:rPr lang="en-US" b="1" dirty="0" smtClean="0"/>
              <a:t>Generational Theory of Human Rights</a:t>
            </a:r>
            <a:r>
              <a:rPr lang="en-US" dirty="0" smtClean="0"/>
              <a:t>, proposed by </a:t>
            </a:r>
            <a:r>
              <a:rPr lang="en-US" b="1" dirty="0" err="1" smtClean="0"/>
              <a:t>Karel</a:t>
            </a:r>
            <a:r>
              <a:rPr lang="en-US" b="1" dirty="0" smtClean="0"/>
              <a:t> </a:t>
            </a:r>
            <a:r>
              <a:rPr lang="en-US" b="1" dirty="0" err="1" smtClean="0"/>
              <a:t>Vasak</a:t>
            </a:r>
            <a:r>
              <a:rPr lang="en-US" dirty="0" smtClean="0"/>
              <a:t>, classifies human rights into three generations—civil and political rights, economic, social and cultural rights, and collective or solidarity rights. While this framework is useful for understanding the evolution of human rights, it has been </a:t>
            </a:r>
            <a:r>
              <a:rPr lang="en-US" b="1" dirty="0" smtClean="0"/>
              <a:t>widely criticized by scholars and practitioners</a:t>
            </a:r>
            <a:r>
              <a:rPr lang="en-US" dirty="0" smtClean="0"/>
              <a:t> on several grounds.</a:t>
            </a:r>
          </a:p>
          <a:p>
            <a:endParaRPr lang="en-US" dirty="0" smtClean="0"/>
          </a:p>
          <a:p>
            <a:r>
              <a:rPr lang="en-US" b="1" dirty="0" smtClean="0"/>
              <a:t>1. Artificial and Rigid Classification</a:t>
            </a:r>
          </a:p>
          <a:p>
            <a:r>
              <a:rPr lang="en-US" dirty="0" smtClean="0"/>
              <a:t>Human rights are </a:t>
            </a:r>
            <a:r>
              <a:rPr lang="en-US" b="1" dirty="0" smtClean="0"/>
              <a:t>interrelated and indivisible</a:t>
            </a:r>
            <a:r>
              <a:rPr lang="en-US" dirty="0" smtClean="0"/>
              <a:t>, but the theory divides them into separate categories</a:t>
            </a:r>
          </a:p>
          <a:p>
            <a:r>
              <a:rPr lang="en-US" dirty="0" smtClean="0"/>
              <a:t>Creates an </a:t>
            </a:r>
            <a:r>
              <a:rPr lang="en-US" b="1" dirty="0" smtClean="0"/>
              <a:t>artificial hierarchy</a:t>
            </a:r>
            <a:r>
              <a:rPr lang="en-US" dirty="0" smtClean="0"/>
              <a:t> among rights</a:t>
            </a:r>
          </a:p>
          <a:p>
            <a:r>
              <a:rPr lang="en-US" dirty="0" smtClean="0"/>
              <a:t>In reality, rights often overlap across generations</a:t>
            </a:r>
          </a:p>
          <a:p>
            <a:endParaRPr lang="en-US" dirty="0"/>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77500" lnSpcReduction="20000"/>
          </a:bodyPr>
          <a:lstStyle/>
          <a:p>
            <a:r>
              <a:rPr lang="en-US" b="1" dirty="0" smtClean="0"/>
              <a:t>2. Misleading Chronological Assumption</a:t>
            </a:r>
          </a:p>
          <a:p>
            <a:r>
              <a:rPr lang="en-US" dirty="0" smtClean="0"/>
              <a:t>The theory suggests that rights developed </a:t>
            </a:r>
            <a:r>
              <a:rPr lang="en-US" b="1" dirty="0" smtClean="0"/>
              <a:t>one after another</a:t>
            </a:r>
            <a:r>
              <a:rPr lang="en-US" dirty="0" smtClean="0"/>
              <a:t>, which is historically inaccurate</a:t>
            </a:r>
          </a:p>
          <a:p>
            <a:r>
              <a:rPr lang="en-US" dirty="0" smtClean="0"/>
              <a:t>Many economic and social rights existed alongside civil and political rights</a:t>
            </a:r>
          </a:p>
          <a:p>
            <a:r>
              <a:rPr lang="en-US" dirty="0" smtClean="0"/>
              <a:t>All generations continue to develop </a:t>
            </a:r>
            <a:r>
              <a:rPr lang="en-US" b="1" dirty="0" smtClean="0"/>
              <a:t>simultaneously.</a:t>
            </a:r>
          </a:p>
          <a:p>
            <a:endParaRPr lang="en-US" dirty="0" smtClean="0"/>
          </a:p>
          <a:p>
            <a:r>
              <a:rPr lang="en-US" b="1" dirty="0" smtClean="0"/>
              <a:t>3. Overemphasis on Western Experience</a:t>
            </a:r>
          </a:p>
          <a:p>
            <a:r>
              <a:rPr lang="en-US" dirty="0" smtClean="0"/>
              <a:t>Based largely on </a:t>
            </a:r>
            <a:r>
              <a:rPr lang="en-US" b="1" dirty="0" smtClean="0"/>
              <a:t>European and American historical developments</a:t>
            </a:r>
            <a:endParaRPr lang="en-US" dirty="0" smtClean="0"/>
          </a:p>
          <a:p>
            <a:r>
              <a:rPr lang="en-US" dirty="0" smtClean="0"/>
              <a:t>Ignores contributions of </a:t>
            </a:r>
            <a:r>
              <a:rPr lang="en-US" b="1" dirty="0" smtClean="0"/>
              <a:t>non-Western civilizations</a:t>
            </a:r>
            <a:r>
              <a:rPr lang="en-US" dirty="0" smtClean="0"/>
              <a:t>, including Asian and African traditions</a:t>
            </a:r>
          </a:p>
          <a:p>
            <a:r>
              <a:rPr lang="en-US" dirty="0" smtClean="0"/>
              <a:t>Limits its universal applicability</a:t>
            </a:r>
          </a:p>
          <a:p>
            <a:endParaRPr lang="en-US" dirty="0"/>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334962"/>
          </a:xfrm>
        </p:spPr>
        <p:txBody>
          <a:bodyPr>
            <a:normAutofit fontScale="90000"/>
          </a:bodyPr>
          <a:lstStyle/>
          <a:p>
            <a:endParaRPr lang="en-US" dirty="0"/>
          </a:p>
        </p:txBody>
      </p:sp>
      <p:sp>
        <p:nvSpPr>
          <p:cNvPr id="3" name="Content Placeholder 2"/>
          <p:cNvSpPr>
            <a:spLocks noGrp="1"/>
          </p:cNvSpPr>
          <p:nvPr>
            <p:ph sz="quarter" idx="1"/>
          </p:nvPr>
        </p:nvSpPr>
        <p:spPr>
          <a:xfrm>
            <a:off x="457200" y="990600"/>
            <a:ext cx="8229600" cy="5135563"/>
          </a:xfrm>
        </p:spPr>
        <p:txBody>
          <a:bodyPr>
            <a:normAutofit fontScale="77500" lnSpcReduction="20000"/>
          </a:bodyPr>
          <a:lstStyle/>
          <a:p>
            <a:r>
              <a:rPr lang="en-US" b="1" dirty="0" smtClean="0"/>
              <a:t>4. Weak Legal Status of Third Generation Rights</a:t>
            </a:r>
          </a:p>
          <a:p>
            <a:r>
              <a:rPr lang="en-US" dirty="0" smtClean="0"/>
              <a:t>Many third generation rights lack </a:t>
            </a:r>
            <a:r>
              <a:rPr lang="en-US" b="1" dirty="0" smtClean="0"/>
              <a:t>binding legal force</a:t>
            </a:r>
            <a:endParaRPr lang="en-US" dirty="0" smtClean="0"/>
          </a:p>
          <a:p>
            <a:r>
              <a:rPr lang="en-US" dirty="0" smtClean="0"/>
              <a:t>Mostly recognized through </a:t>
            </a:r>
            <a:r>
              <a:rPr lang="en-US" b="1" dirty="0" smtClean="0"/>
              <a:t>UN declarations</a:t>
            </a:r>
            <a:r>
              <a:rPr lang="en-US" dirty="0" smtClean="0"/>
              <a:t> rather than enforceable treaties</a:t>
            </a:r>
          </a:p>
          <a:p>
            <a:r>
              <a:rPr lang="en-US" dirty="0" smtClean="0"/>
              <a:t>Implementation depends on political will rather than judicial mechanisms.</a:t>
            </a:r>
          </a:p>
          <a:p>
            <a:endParaRPr lang="en-US" dirty="0" smtClean="0"/>
          </a:p>
          <a:p>
            <a:r>
              <a:rPr lang="en-US" b="1" dirty="0" smtClean="0"/>
              <a:t>5. Creates False Priority Among Rights</a:t>
            </a:r>
          </a:p>
          <a:p>
            <a:r>
              <a:rPr lang="en-US" dirty="0" smtClean="0"/>
              <a:t>Tends to give greater importance to </a:t>
            </a:r>
            <a:r>
              <a:rPr lang="en-US" b="1" dirty="0" smtClean="0"/>
              <a:t>first generation rights</a:t>
            </a:r>
            <a:endParaRPr lang="en-US" dirty="0" smtClean="0"/>
          </a:p>
          <a:p>
            <a:r>
              <a:rPr lang="en-US" dirty="0" smtClean="0"/>
              <a:t>Undermines the equal importance of socio-economic and collective rights</a:t>
            </a:r>
          </a:p>
          <a:p>
            <a:r>
              <a:rPr lang="en-US" dirty="0" smtClean="0"/>
              <a:t>Contradicts the UN principle of </a:t>
            </a:r>
            <a:r>
              <a:rPr lang="en-US" b="1" dirty="0" smtClean="0"/>
              <a:t>indivisibility and equality of all human rights</a:t>
            </a:r>
            <a:endParaRPr lang="en-US" dirty="0" smtClean="0"/>
          </a:p>
          <a:p>
            <a:endParaRPr lang="en-US" dirty="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p:txBody>
          <a:bodyPr>
            <a:normAutofit fontScale="77500" lnSpcReduction="20000"/>
          </a:bodyPr>
          <a:lstStyle/>
          <a:p>
            <a:r>
              <a:rPr lang="en-US" b="1" dirty="0" smtClean="0"/>
              <a:t>6. State Responsibility Becomes Unclear</a:t>
            </a:r>
          </a:p>
          <a:p>
            <a:r>
              <a:rPr lang="en-US" dirty="0" smtClean="0"/>
              <a:t>Especially in third generation rights, </a:t>
            </a:r>
            <a:r>
              <a:rPr lang="en-US" b="1" dirty="0" smtClean="0"/>
              <a:t>duty bearers are not clearly defined</a:t>
            </a:r>
            <a:endParaRPr lang="en-US" dirty="0" smtClean="0"/>
          </a:p>
          <a:p>
            <a:r>
              <a:rPr lang="en-US" dirty="0" smtClean="0"/>
              <a:t>Makes accountability and enforcement difficult</a:t>
            </a:r>
          </a:p>
          <a:p>
            <a:r>
              <a:rPr lang="en-US" dirty="0" smtClean="0"/>
              <a:t>Raises questions about responsibility of international organizations and states.</a:t>
            </a:r>
          </a:p>
          <a:p>
            <a:endParaRPr lang="en-US" dirty="0" smtClean="0"/>
          </a:p>
          <a:p>
            <a:r>
              <a:rPr lang="en-US" b="1" dirty="0" smtClean="0"/>
              <a:t>7. Neglects Individual Dimension in Third Generation Rights</a:t>
            </a:r>
          </a:p>
          <a:p>
            <a:r>
              <a:rPr lang="en-US" dirty="0" smtClean="0"/>
              <a:t>Focus on collective rights may dilute </a:t>
            </a:r>
            <a:r>
              <a:rPr lang="en-US" b="1" dirty="0" smtClean="0"/>
              <a:t>individual protection</a:t>
            </a:r>
            <a:endParaRPr lang="en-US" dirty="0" smtClean="0"/>
          </a:p>
          <a:p>
            <a:r>
              <a:rPr lang="en-US" dirty="0" smtClean="0"/>
              <a:t>Risk of states using “collective interest” to suppress individual freedoms</a:t>
            </a:r>
          </a:p>
          <a:p>
            <a:endParaRPr lang="en-US" dirty="0"/>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normAutofit fontScale="92500" lnSpcReduction="20000"/>
          </a:bodyPr>
          <a:lstStyle/>
          <a:p>
            <a:r>
              <a:rPr lang="en-US" b="1" dirty="0" smtClean="0"/>
              <a:t>8. Not Suitable for Enforcement Analysis</a:t>
            </a:r>
          </a:p>
          <a:p>
            <a:r>
              <a:rPr lang="en-US" dirty="0" smtClean="0"/>
              <a:t>More useful as a </a:t>
            </a:r>
            <a:r>
              <a:rPr lang="en-US" b="1" dirty="0" smtClean="0"/>
              <a:t>theoretical or educational framework</a:t>
            </a:r>
            <a:endParaRPr lang="en-US" dirty="0" smtClean="0"/>
          </a:p>
          <a:p>
            <a:r>
              <a:rPr lang="en-US" dirty="0" smtClean="0"/>
              <a:t>Less effective in addressing </a:t>
            </a:r>
            <a:r>
              <a:rPr lang="en-US" b="1" dirty="0" smtClean="0"/>
              <a:t>practical enforcement challenges.</a:t>
            </a:r>
            <a:endParaRPr lang="en-US" b="1" smtClean="0"/>
          </a:p>
          <a:p>
            <a:endParaRPr lang="en-US" dirty="0" smtClean="0"/>
          </a:p>
          <a:p>
            <a:r>
              <a:rPr lang="en-US" b="1" dirty="0" smtClean="0"/>
              <a:t>Scholarly View</a:t>
            </a:r>
          </a:p>
          <a:p>
            <a:r>
              <a:rPr lang="en-US" dirty="0" smtClean="0"/>
              <a:t>Many scholars argue that instead of generations, human rights should be viewed as a </a:t>
            </a:r>
            <a:r>
              <a:rPr lang="en-US" b="1" dirty="0" smtClean="0"/>
              <a:t>single, integrated and evolving system</a:t>
            </a:r>
            <a:r>
              <a:rPr lang="en-US" dirty="0" smtClean="0"/>
              <a:t>.</a:t>
            </a:r>
          </a:p>
          <a:p>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143000"/>
            <a:ext cx="8229600" cy="4983163"/>
          </a:xfrm>
        </p:spPr>
        <p:txBody>
          <a:bodyPr>
            <a:normAutofit fontScale="85000" lnSpcReduction="10000"/>
          </a:bodyPr>
          <a:lstStyle/>
          <a:p>
            <a:r>
              <a:rPr lang="en-US" b="1" dirty="0" smtClean="0"/>
              <a:t>7. Essential for Human Dignity</a:t>
            </a:r>
          </a:p>
          <a:p>
            <a:r>
              <a:rPr lang="en-US" dirty="0" smtClean="0"/>
              <a:t>Human rights protect the </a:t>
            </a:r>
            <a:r>
              <a:rPr lang="en-US" b="1" dirty="0" smtClean="0"/>
              <a:t>worth and dignity</a:t>
            </a:r>
            <a:r>
              <a:rPr lang="en-US" dirty="0" smtClean="0"/>
              <a:t> of individuals</a:t>
            </a:r>
          </a:p>
          <a:p>
            <a:r>
              <a:rPr lang="en-US" dirty="0" smtClean="0"/>
              <a:t>Without them, a dignified human life is impossible</a:t>
            </a:r>
          </a:p>
          <a:p>
            <a:r>
              <a:rPr lang="en-US" b="1" dirty="0" smtClean="0"/>
              <a:t>8. Legally Protected</a:t>
            </a:r>
          </a:p>
          <a:p>
            <a:r>
              <a:rPr lang="en-US" dirty="0" smtClean="0"/>
              <a:t>Human rights are protected by:</a:t>
            </a:r>
          </a:p>
          <a:p>
            <a:pPr lvl="1"/>
            <a:r>
              <a:rPr lang="en-US" dirty="0" smtClean="0"/>
              <a:t>Constitutions</a:t>
            </a:r>
          </a:p>
          <a:p>
            <a:pPr lvl="1"/>
            <a:r>
              <a:rPr lang="en-US" dirty="0" smtClean="0"/>
              <a:t>National laws</a:t>
            </a:r>
          </a:p>
          <a:p>
            <a:pPr lvl="1"/>
            <a:r>
              <a:rPr lang="en-US" dirty="0" smtClean="0"/>
              <a:t>International treaties and conventions</a:t>
            </a:r>
          </a:p>
          <a:p>
            <a:r>
              <a:rPr lang="en-US" b="1" dirty="0" smtClean="0"/>
              <a:t>9. Dynamic and Evolving</a:t>
            </a:r>
          </a:p>
          <a:p>
            <a:r>
              <a:rPr lang="en-US" dirty="0" smtClean="0"/>
              <a:t>Human rights evolve with </a:t>
            </a:r>
            <a:r>
              <a:rPr lang="en-US" b="1" dirty="0" smtClean="0"/>
              <a:t>social, economic and technological changes</a:t>
            </a:r>
            <a:endParaRPr lang="en-US" dirty="0" smtClean="0"/>
          </a:p>
          <a:p>
            <a:r>
              <a:rPr lang="en-US" dirty="0" smtClean="0"/>
              <a:t>New rights emerge (e.g., environmental and digital rights)</a:t>
            </a:r>
          </a:p>
          <a:p>
            <a:endParaRPr lang="en-US"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06362"/>
          </a:xfrm>
        </p:spPr>
        <p:txBody>
          <a:bodyPr>
            <a:normAutofit fontScale="90000"/>
          </a:bodyPr>
          <a:lstStyle/>
          <a:p>
            <a:endParaRPr lang="en-US" dirty="0"/>
          </a:p>
        </p:txBody>
      </p:sp>
      <p:sp>
        <p:nvSpPr>
          <p:cNvPr id="3" name="Content Placeholder 2"/>
          <p:cNvSpPr>
            <a:spLocks noGrp="1"/>
          </p:cNvSpPr>
          <p:nvPr>
            <p:ph sz="quarter" idx="1"/>
          </p:nvPr>
        </p:nvSpPr>
        <p:spPr>
          <a:xfrm>
            <a:off x="457200" y="533400"/>
            <a:ext cx="8229600" cy="5791200"/>
          </a:xfrm>
        </p:spPr>
        <p:txBody>
          <a:bodyPr>
            <a:normAutofit fontScale="92500" lnSpcReduction="20000"/>
          </a:bodyPr>
          <a:lstStyle/>
          <a:p>
            <a:r>
              <a:rPr lang="en-US" b="1" dirty="0" smtClean="0"/>
              <a:t>10. Obligation of the State</a:t>
            </a:r>
          </a:p>
          <a:p>
            <a:r>
              <a:rPr lang="en-US" dirty="0" smtClean="0"/>
              <a:t>States have the duty to:</a:t>
            </a:r>
          </a:p>
          <a:p>
            <a:pPr lvl="1"/>
            <a:r>
              <a:rPr lang="en-US" b="1" dirty="0" smtClean="0"/>
              <a:t>Respect</a:t>
            </a:r>
            <a:r>
              <a:rPr lang="en-US" dirty="0" smtClean="0"/>
              <a:t> human rights</a:t>
            </a:r>
          </a:p>
          <a:p>
            <a:pPr lvl="1"/>
            <a:r>
              <a:rPr lang="en-US" b="1" dirty="0" smtClean="0"/>
              <a:t>Protect</a:t>
            </a:r>
            <a:r>
              <a:rPr lang="en-US" dirty="0" smtClean="0"/>
              <a:t> human rights</a:t>
            </a:r>
          </a:p>
          <a:p>
            <a:pPr lvl="1"/>
            <a:r>
              <a:rPr lang="en-US" b="1" dirty="0" err="1" smtClean="0"/>
              <a:t>Fulfil</a:t>
            </a:r>
            <a:r>
              <a:rPr lang="en-US" dirty="0" smtClean="0"/>
              <a:t> human rights</a:t>
            </a:r>
          </a:p>
          <a:p>
            <a:r>
              <a:rPr lang="en-US" b="1" dirty="0" smtClean="0"/>
              <a:t>11. </a:t>
            </a:r>
            <a:r>
              <a:rPr lang="en-US" b="1" dirty="0" err="1" smtClean="0"/>
              <a:t>Justiciable</a:t>
            </a:r>
            <a:endParaRPr lang="en-US" b="1" dirty="0" smtClean="0"/>
          </a:p>
          <a:p>
            <a:r>
              <a:rPr lang="en-US" dirty="0" smtClean="0"/>
              <a:t>Violation of human rights can be challenged in </a:t>
            </a:r>
            <a:r>
              <a:rPr lang="en-US" b="1" dirty="0" smtClean="0"/>
              <a:t>courts of law</a:t>
            </a:r>
            <a:endParaRPr lang="en-US" dirty="0" smtClean="0"/>
          </a:p>
          <a:p>
            <a:r>
              <a:rPr lang="en-US" dirty="0" smtClean="0"/>
              <a:t>Remedies are available at national and international levels</a:t>
            </a:r>
          </a:p>
          <a:p>
            <a:r>
              <a:rPr lang="en-US" b="1" dirty="0" smtClean="0"/>
              <a:t>12. Internationally Recognized</a:t>
            </a:r>
          </a:p>
          <a:p>
            <a:r>
              <a:rPr lang="en-US" dirty="0" smtClean="0"/>
              <a:t>Recognized and promoted by the </a:t>
            </a:r>
            <a:r>
              <a:rPr lang="en-US" b="1" dirty="0" smtClean="0"/>
              <a:t>United Nations</a:t>
            </a:r>
            <a:endParaRPr lang="en-US" dirty="0" smtClean="0"/>
          </a:p>
          <a:p>
            <a:r>
              <a:rPr lang="en-US" dirty="0" smtClean="0"/>
              <a:t>Enshrined in international instruments like the </a:t>
            </a:r>
            <a:r>
              <a:rPr lang="en-US" b="1" dirty="0" smtClean="0"/>
              <a:t>UDHR, ICCPR, ICESCR</a:t>
            </a:r>
            <a:endParaRPr lang="en-US" dirty="0" smtClean="0"/>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258762"/>
          </a:xfrm>
        </p:spPr>
        <p:txBody>
          <a:bodyPr>
            <a:normAutofit fontScale="90000"/>
          </a:bodyPr>
          <a:lstStyle/>
          <a:p>
            <a:endParaRPr lang="en-US" dirty="0"/>
          </a:p>
        </p:txBody>
      </p:sp>
      <p:sp>
        <p:nvSpPr>
          <p:cNvPr id="3" name="Content Placeholder 2"/>
          <p:cNvSpPr>
            <a:spLocks noGrp="1"/>
          </p:cNvSpPr>
          <p:nvPr>
            <p:ph sz="quarter" idx="1"/>
          </p:nvPr>
        </p:nvSpPr>
        <p:spPr>
          <a:xfrm>
            <a:off x="457200" y="914400"/>
            <a:ext cx="8229600" cy="5211763"/>
          </a:xfrm>
        </p:spPr>
        <p:txBody>
          <a:bodyPr>
            <a:normAutofit/>
          </a:bodyPr>
          <a:lstStyle/>
          <a:p>
            <a:r>
              <a:rPr lang="en-US" b="1" dirty="0" smtClean="0"/>
              <a:t>Concept of Three Generations of Human Rights</a:t>
            </a:r>
          </a:p>
          <a:p>
            <a:r>
              <a:rPr lang="en-US" dirty="0" smtClean="0"/>
              <a:t>Inspired by the motto of the </a:t>
            </a:r>
            <a:r>
              <a:rPr lang="en-US" b="1" dirty="0" smtClean="0"/>
              <a:t>French Revolution</a:t>
            </a:r>
            <a:r>
              <a:rPr lang="en-US" dirty="0" smtClean="0"/>
              <a:t>:</a:t>
            </a:r>
          </a:p>
          <a:p>
            <a:pPr lvl="1"/>
            <a:r>
              <a:rPr lang="en-US" b="1" dirty="0" smtClean="0"/>
              <a:t>Liberty</a:t>
            </a:r>
            <a:r>
              <a:rPr lang="en-US" dirty="0" smtClean="0"/>
              <a:t> – First Generation</a:t>
            </a:r>
          </a:p>
          <a:p>
            <a:pPr lvl="1"/>
            <a:r>
              <a:rPr lang="en-US" b="1" dirty="0" smtClean="0"/>
              <a:t>Equality</a:t>
            </a:r>
            <a:r>
              <a:rPr lang="en-US" dirty="0" smtClean="0"/>
              <a:t> – Second Generation</a:t>
            </a:r>
          </a:p>
          <a:p>
            <a:pPr lvl="1"/>
            <a:r>
              <a:rPr lang="en-US" b="1" dirty="0" smtClean="0"/>
              <a:t>Fraternity</a:t>
            </a:r>
            <a:r>
              <a:rPr lang="en-US" dirty="0" smtClean="0"/>
              <a:t> – Third Generation</a:t>
            </a:r>
          </a:p>
          <a:p>
            <a:r>
              <a:rPr lang="en-US" dirty="0" smtClean="0"/>
              <a:t>Each generation reflects historical and social developments</a:t>
            </a:r>
          </a:p>
          <a:p>
            <a:r>
              <a:rPr lang="en-US" dirty="0" smtClean="0"/>
              <a:t>Generations are </a:t>
            </a:r>
            <a:r>
              <a:rPr lang="en-US" b="1" dirty="0" smtClean="0"/>
              <a:t>complementary</a:t>
            </a:r>
            <a:r>
              <a:rPr lang="en-US" dirty="0" smtClean="0"/>
              <a:t>, not contradictory</a:t>
            </a:r>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411162"/>
          </a:xfrm>
        </p:spPr>
        <p:txBody>
          <a:bodyPr>
            <a:normAutofit fontScale="90000"/>
          </a:bodyPr>
          <a:lstStyle/>
          <a:p>
            <a:endParaRPr lang="en-US" dirty="0"/>
          </a:p>
        </p:txBody>
      </p:sp>
      <p:sp>
        <p:nvSpPr>
          <p:cNvPr id="3" name="Content Placeholder 2"/>
          <p:cNvSpPr>
            <a:spLocks noGrp="1"/>
          </p:cNvSpPr>
          <p:nvPr>
            <p:ph sz="quarter" idx="1"/>
          </p:nvPr>
        </p:nvSpPr>
        <p:spPr>
          <a:xfrm>
            <a:off x="457200" y="1066800"/>
            <a:ext cx="8229600" cy="5059363"/>
          </a:xfrm>
        </p:spPr>
        <p:txBody>
          <a:bodyPr>
            <a:normAutofit fontScale="85000" lnSpcReduction="20000"/>
          </a:bodyPr>
          <a:lstStyle/>
          <a:p>
            <a:r>
              <a:rPr lang="en-US" b="1" dirty="0" smtClean="0"/>
              <a:t>First Generation of Human Rights – Overview</a:t>
            </a:r>
          </a:p>
          <a:p>
            <a:r>
              <a:rPr lang="en-US" dirty="0" smtClean="0"/>
              <a:t>The </a:t>
            </a:r>
            <a:r>
              <a:rPr lang="en-US" b="1" dirty="0" smtClean="0"/>
              <a:t>First Generation of Human Rights</a:t>
            </a:r>
            <a:r>
              <a:rPr lang="en-US" dirty="0" smtClean="0"/>
              <a:t> refers to </a:t>
            </a:r>
            <a:r>
              <a:rPr lang="en-US" b="1" dirty="0" smtClean="0"/>
              <a:t>Civil and Political Rights</a:t>
            </a:r>
            <a:r>
              <a:rPr lang="en-US" dirty="0" smtClean="0"/>
              <a:t>. These rights emphasize </a:t>
            </a:r>
            <a:r>
              <a:rPr lang="en-US" b="1" dirty="0" smtClean="0"/>
              <a:t>individual liberty</a:t>
            </a:r>
            <a:r>
              <a:rPr lang="en-US" dirty="0" smtClean="0"/>
              <a:t>, </a:t>
            </a:r>
            <a:r>
              <a:rPr lang="en-US" b="1" dirty="0" smtClean="0"/>
              <a:t>freedom</a:t>
            </a:r>
            <a:r>
              <a:rPr lang="en-US" dirty="0" smtClean="0"/>
              <a:t>, and </a:t>
            </a:r>
            <a:r>
              <a:rPr lang="en-US" b="1" dirty="0" smtClean="0"/>
              <a:t>protection from arbitrary state power</a:t>
            </a:r>
            <a:r>
              <a:rPr lang="en-US" dirty="0" smtClean="0"/>
              <a:t>. They are primarily concerned with ensuring that the state does not interfere unjustly in the personal and political life of individuals.</a:t>
            </a:r>
          </a:p>
          <a:p>
            <a:r>
              <a:rPr lang="en-US" dirty="0" smtClean="0"/>
              <a:t>This generation of rights emerged during the </a:t>
            </a:r>
            <a:r>
              <a:rPr lang="en-US" b="1" dirty="0" smtClean="0"/>
              <a:t>17th and 18th centuries</a:t>
            </a:r>
            <a:r>
              <a:rPr lang="en-US" dirty="0" smtClean="0"/>
              <a:t>, influenced by the ideas of </a:t>
            </a:r>
            <a:r>
              <a:rPr lang="en-US" b="1" dirty="0" smtClean="0"/>
              <a:t>natural rights</a:t>
            </a:r>
            <a:r>
              <a:rPr lang="en-US" dirty="0" smtClean="0"/>
              <a:t>, </a:t>
            </a:r>
            <a:r>
              <a:rPr lang="en-US" b="1" dirty="0" smtClean="0"/>
              <a:t>liberalism</a:t>
            </a:r>
            <a:r>
              <a:rPr lang="en-US" dirty="0" smtClean="0"/>
              <a:t>, and major political movements such as the </a:t>
            </a:r>
            <a:r>
              <a:rPr lang="en-US" b="1" dirty="0" smtClean="0"/>
              <a:t>American Revolution (1776)</a:t>
            </a:r>
            <a:r>
              <a:rPr lang="en-US" dirty="0" smtClean="0"/>
              <a:t> and the </a:t>
            </a:r>
            <a:r>
              <a:rPr lang="en-US" b="1" dirty="0" smtClean="0"/>
              <a:t>French Revolution (1789)</a:t>
            </a:r>
            <a:r>
              <a:rPr lang="en-US" dirty="0" smtClean="0"/>
              <a:t>. Philosophers like </a:t>
            </a:r>
            <a:r>
              <a:rPr lang="en-US" b="1" dirty="0" smtClean="0"/>
              <a:t>John Locke</a:t>
            </a:r>
            <a:r>
              <a:rPr lang="en-US" dirty="0" smtClean="0"/>
              <a:t>, </a:t>
            </a:r>
            <a:r>
              <a:rPr lang="en-US" b="1" dirty="0" smtClean="0"/>
              <a:t>Rousseau</a:t>
            </a:r>
            <a:r>
              <a:rPr lang="en-US" dirty="0" smtClean="0"/>
              <a:t>, and </a:t>
            </a:r>
            <a:r>
              <a:rPr lang="en-US" b="1" dirty="0" smtClean="0"/>
              <a:t>Montesquieu</a:t>
            </a:r>
            <a:r>
              <a:rPr lang="en-US" dirty="0" smtClean="0"/>
              <a:t> strongly advocated these rights.</a:t>
            </a:r>
          </a:p>
          <a:p>
            <a:endParaRPr lang="en-US"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Median</Template>
  <TotalTime>113</TotalTime>
  <Words>4187</Words>
  <Application>Microsoft Office PowerPoint</Application>
  <PresentationFormat>On-screen Show (4:3)</PresentationFormat>
  <Paragraphs>479</Paragraphs>
  <Slides>57</Slides>
  <Notes>0</Notes>
  <HiddenSlides>0</HiddenSlides>
  <MMClips>0</MMClips>
  <ScaleCrop>false</ScaleCrop>
  <HeadingPairs>
    <vt:vector size="4" baseType="variant">
      <vt:variant>
        <vt:lpstr>Theme</vt:lpstr>
      </vt:variant>
      <vt:variant>
        <vt:i4>1</vt:i4>
      </vt:variant>
      <vt:variant>
        <vt:lpstr>Slide Titles</vt:lpstr>
      </vt:variant>
      <vt:variant>
        <vt:i4>57</vt:i4>
      </vt:variant>
    </vt:vector>
  </HeadingPairs>
  <TitlesOfParts>
    <vt:vector size="58" baseType="lpstr">
      <vt:lpstr>Median</vt:lpstr>
      <vt:lpstr>Three Generations of Human Rights</vt:lpstr>
      <vt:lpstr>Definitions </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lpstr>Slide 41</vt:lpstr>
      <vt:lpstr>Slide 42</vt:lpstr>
      <vt:lpstr>Slide 43</vt:lpstr>
      <vt:lpstr>Slide 44</vt:lpstr>
      <vt:lpstr>Slide 45</vt:lpstr>
      <vt:lpstr>Slide 46</vt:lpstr>
      <vt:lpstr>Slide 47</vt:lpstr>
      <vt:lpstr>Slide 48</vt:lpstr>
      <vt:lpstr>Slide 49</vt:lpstr>
      <vt:lpstr>Slide 50</vt:lpstr>
      <vt:lpstr>Slide 51</vt:lpstr>
      <vt:lpstr>Slide 52</vt:lpstr>
      <vt:lpstr>Slide 53</vt:lpstr>
      <vt:lpstr>Slide 54</vt:lpstr>
      <vt:lpstr>Slide 55</vt:lpstr>
      <vt:lpstr>Slide 56</vt:lpstr>
      <vt:lpstr>Slide 57</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Three Generations of Human Rights</dc:title>
  <dc:creator>Admin</dc:creator>
  <cp:lastModifiedBy>Admin</cp:lastModifiedBy>
  <cp:revision>14</cp:revision>
  <dcterms:created xsi:type="dcterms:W3CDTF">2006-08-16T00:00:00Z</dcterms:created>
  <dcterms:modified xsi:type="dcterms:W3CDTF">2026-01-29T04:14:23Z</dcterms:modified>
</cp:coreProperties>
</file>