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1D8BD707-D9CF-40AE-B4C6-C98DA3205C09}" type="datetimeFigureOut">
              <a:rPr lang="en-US" smtClean="0"/>
              <a:pPr/>
              <a:t>1/29/2026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1/29/2026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1/29/2026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1/29/2026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1/29/2026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1/29/2026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1/29/2026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1/29/2026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1/29/2026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1/29/2026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1/29/2026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8BD707-D9CF-40AE-B4C6-C98DA3205C09}" type="datetimeFigureOut">
              <a:rPr lang="en-US" smtClean="0"/>
              <a:pPr/>
              <a:t>1/29/2026</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761999"/>
          </a:xfrm>
        </p:spPr>
        <p:txBody>
          <a:bodyPr>
            <a:normAutofit fontScale="90000"/>
          </a:bodyPr>
          <a:lstStyle/>
          <a:p>
            <a:r>
              <a:rPr lang="en-US" dirty="0" smtClean="0"/>
              <a:t>Plato’ Theory of Forms</a:t>
            </a:r>
            <a:endParaRPr lang="en-US" dirty="0"/>
          </a:p>
        </p:txBody>
      </p:sp>
      <p:sp>
        <p:nvSpPr>
          <p:cNvPr id="3" name="Subtitle 2"/>
          <p:cNvSpPr>
            <a:spLocks noGrp="1"/>
          </p:cNvSpPr>
          <p:nvPr>
            <p:ph type="subTitle" idx="1"/>
          </p:nvPr>
        </p:nvSpPr>
        <p:spPr>
          <a:xfrm>
            <a:off x="533400" y="1295400"/>
            <a:ext cx="8001000" cy="4876800"/>
          </a:xfrm>
        </p:spPr>
        <p:txBody>
          <a:bodyPr>
            <a:normAutofit/>
          </a:bodyPr>
          <a:lstStyle/>
          <a:p>
            <a:pPr algn="just"/>
            <a:r>
              <a:rPr lang="en-US" b="1" dirty="0" smtClean="0">
                <a:solidFill>
                  <a:schemeClr val="tx1"/>
                </a:solidFill>
              </a:rPr>
              <a:t>Who Was Plato?</a:t>
            </a:r>
          </a:p>
          <a:p>
            <a:pPr algn="just"/>
            <a:r>
              <a:rPr lang="en-US" dirty="0" smtClean="0">
                <a:solidFill>
                  <a:schemeClr val="tx1"/>
                </a:solidFill>
              </a:rPr>
              <a:t>Lived ~427–347 BCE in Athens</a:t>
            </a:r>
          </a:p>
          <a:p>
            <a:pPr algn="just"/>
            <a:r>
              <a:rPr lang="en-US" dirty="0" smtClean="0">
                <a:solidFill>
                  <a:schemeClr val="tx1"/>
                </a:solidFill>
              </a:rPr>
              <a:t>Student of Socrates; teacher of Aristotle</a:t>
            </a:r>
          </a:p>
          <a:p>
            <a:pPr algn="just"/>
            <a:r>
              <a:rPr lang="en-US" dirty="0" smtClean="0">
                <a:solidFill>
                  <a:schemeClr val="tx1"/>
                </a:solidFill>
              </a:rPr>
              <a:t>Founded the Academy (~387 BCE) — first Western university</a:t>
            </a:r>
          </a:p>
          <a:p>
            <a:pPr algn="just"/>
            <a:r>
              <a:rPr lang="en-US" dirty="0" smtClean="0">
                <a:solidFill>
                  <a:schemeClr val="tx1"/>
                </a:solidFill>
              </a:rPr>
              <a:t>Wrote in dialogue form (Socrates often main speaker)</a:t>
            </a:r>
          </a:p>
          <a:p>
            <a:pPr algn="just"/>
            <a:r>
              <a:rPr lang="en-US" dirty="0" smtClean="0">
                <a:solidFill>
                  <a:schemeClr val="tx1"/>
                </a:solidFill>
              </a:rPr>
              <a:t>Key works: </a:t>
            </a:r>
            <a:r>
              <a:rPr lang="en-US" i="1" dirty="0" err="1" smtClean="0">
                <a:solidFill>
                  <a:schemeClr val="tx1"/>
                </a:solidFill>
              </a:rPr>
              <a:t>Phaedo</a:t>
            </a:r>
            <a:r>
              <a:rPr lang="en-US" dirty="0" smtClean="0">
                <a:solidFill>
                  <a:schemeClr val="tx1"/>
                </a:solidFill>
              </a:rPr>
              <a:t>, </a:t>
            </a:r>
            <a:r>
              <a:rPr lang="en-US" i="1" dirty="0" smtClean="0">
                <a:solidFill>
                  <a:schemeClr val="tx1"/>
                </a:solidFill>
              </a:rPr>
              <a:t>Republic</a:t>
            </a:r>
            <a:r>
              <a:rPr lang="en-US" dirty="0" smtClean="0">
                <a:solidFill>
                  <a:schemeClr val="tx1"/>
                </a:solidFill>
              </a:rPr>
              <a:t>, </a:t>
            </a:r>
            <a:r>
              <a:rPr lang="en-US" i="1" dirty="0" smtClean="0">
                <a:solidFill>
                  <a:schemeClr val="tx1"/>
                </a:solidFill>
              </a:rPr>
              <a:t>Symposium</a:t>
            </a:r>
            <a:r>
              <a:rPr lang="en-US" dirty="0" smtClean="0">
                <a:solidFill>
                  <a:schemeClr val="tx1"/>
                </a:solidFill>
              </a:rPr>
              <a:t>, </a:t>
            </a:r>
            <a:r>
              <a:rPr lang="en-US" i="1" dirty="0" smtClean="0">
                <a:solidFill>
                  <a:schemeClr val="tx1"/>
                </a:solidFill>
              </a:rPr>
              <a:t>Parmenides</a:t>
            </a:r>
            <a:endParaRPr lang="en-US"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304800" y="304800"/>
            <a:ext cx="8382000" cy="6553200"/>
          </a:xfrm>
        </p:spPr>
        <p:txBody>
          <a:bodyPr>
            <a:normAutofit fontScale="85000" lnSpcReduction="10000"/>
          </a:bodyPr>
          <a:lstStyle/>
          <a:p>
            <a:r>
              <a:rPr lang="en-US" b="1" dirty="0" smtClean="0"/>
              <a:t>Key Elements of the Theory</a:t>
            </a:r>
          </a:p>
          <a:p>
            <a:r>
              <a:rPr lang="en-US" b="1" dirty="0" smtClean="0"/>
              <a:t>Nature of Forms</a:t>
            </a:r>
            <a:r>
              <a:rPr lang="en-US" dirty="0" smtClean="0"/>
              <a:t>: Forms are abstract, immutable, and timeless. They are not physical objects but ideal archetypes. For example, the Form of Beauty is the perfect essence of beauty itself, not tied to any particular beautiful object like a flower or a painting. All beautiful things in the world participate in or imitate this Form but never fully embody it, as they are subject to change, decay, and imperfection.</a:t>
            </a:r>
          </a:p>
          <a:p>
            <a:r>
              <a:rPr lang="en-US" b="1" dirty="0" smtClean="0"/>
              <a:t>Dual Realms of Reality</a:t>
            </a:r>
            <a:r>
              <a:rPr lang="en-US" dirty="0" smtClean="0"/>
              <a:t>: Plato divides existence into two realms:</a:t>
            </a:r>
          </a:p>
          <a:p>
            <a:pPr lvl="1"/>
            <a:r>
              <a:rPr lang="en-US" b="1" dirty="0" smtClean="0"/>
              <a:t>The Realm of Forms (Intelligible World)</a:t>
            </a:r>
            <a:r>
              <a:rPr lang="en-US" dirty="0" smtClean="0"/>
              <a:t>: This is the world of true being, accessible only through reason and intellect. It is eternal and knowable with certainty.</a:t>
            </a:r>
          </a:p>
          <a:p>
            <a:pPr lvl="1"/>
            <a:r>
              <a:rPr lang="en-US" b="1" dirty="0" smtClean="0"/>
              <a:t>The Sensible World (Physical World)</a:t>
            </a:r>
            <a:r>
              <a:rPr lang="en-US" dirty="0" smtClean="0"/>
              <a:t>: This is the world of becoming, perceived through the senses. It is transient, illusory, and full of opinions rather than true knowledge. Objects here are mere reflections or "copies" of the Forms, corrupted by matter.</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85000" lnSpcReduction="20000"/>
          </a:bodyPr>
          <a:lstStyle/>
          <a:p>
            <a:r>
              <a:rPr lang="en-US" b="1" dirty="0" smtClean="0"/>
              <a:t>Participation and Imitation</a:t>
            </a:r>
            <a:r>
              <a:rPr lang="en-US" dirty="0" smtClean="0"/>
              <a:t>: Physical objects "participate" in the Forms, meaning they derive their qualities from them. A chair in the physical world is a chair because it imitates the Form of </a:t>
            </a:r>
            <a:r>
              <a:rPr lang="en-US" dirty="0" err="1" smtClean="0"/>
              <a:t>Chairness</a:t>
            </a:r>
            <a:r>
              <a:rPr lang="en-US" dirty="0" smtClean="0"/>
              <a:t>, but it is never a perfect chair—it can break, vary in design, or age. This relationship explains why we can recognize similarities among diverse objects; they all share in the same universal Form. </a:t>
            </a:r>
            <a:endParaRPr lang="en-US" dirty="0" smtClean="0"/>
          </a:p>
          <a:p>
            <a:r>
              <a:rPr lang="en-US" b="1" dirty="0" smtClean="0"/>
              <a:t>Epistemology </a:t>
            </a:r>
            <a:r>
              <a:rPr lang="en-US" b="1" dirty="0" smtClean="0"/>
              <a:t>and Knowledge</a:t>
            </a:r>
            <a:r>
              <a:rPr lang="en-US" dirty="0" smtClean="0"/>
              <a:t>: According to Plato, genuine knowledge (episteme) is of the Forms, achieved through philosophical dialectic and rational inquiry, not sensory experience (which leads only to opinion or </a:t>
            </a:r>
            <a:r>
              <a:rPr lang="en-US" dirty="0" err="1" smtClean="0"/>
              <a:t>doxa</a:t>
            </a:r>
            <a:r>
              <a:rPr lang="en-US" dirty="0" smtClean="0"/>
              <a:t>). The soul, being immortal, has innate knowledge of the Forms from a pre-existent state and "recollects" them through education and reasoning.</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92500" lnSpcReduction="20000"/>
          </a:bodyPr>
          <a:lstStyle/>
          <a:p>
            <a:r>
              <a:rPr lang="en-US" b="1" dirty="0" smtClean="0"/>
              <a:t>The Allegory of the Cave</a:t>
            </a:r>
          </a:p>
          <a:p>
            <a:r>
              <a:rPr lang="en-US" dirty="0" smtClean="0"/>
              <a:t>One of Plato's most famous illustrations of the Theory of Forms is the Allegory of the Cave from </a:t>
            </a:r>
            <a:r>
              <a:rPr lang="en-US" i="1" dirty="0" smtClean="0"/>
              <a:t>The Republic</a:t>
            </a:r>
            <a:r>
              <a:rPr lang="en-US" dirty="0" smtClean="0"/>
              <a:t> (Book VII). Imagine prisoners chained in a cave, facing a wall where they see only shadows cast by objects behind them, illuminated by a fire. These shadows represent the sensible world—mere illusions. If a prisoner escapes and sees the real objects outside in the sunlight, this symbolizes ascending to the realm of Forms through philosophy. The sun represents the Form of the Good, the highest Form that illuminates all others and is the source of truth and knowledge.</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normAutofit fontScale="85000" lnSpcReduction="20000"/>
          </a:bodyPr>
          <a:lstStyle/>
          <a:p>
            <a:r>
              <a:rPr lang="en-US" b="1" dirty="0" smtClean="0"/>
              <a:t>Full Vision</a:t>
            </a:r>
            <a:r>
              <a:rPr lang="en-US" dirty="0" smtClean="0"/>
              <a:t>: Finally gazes directly at the sun (Form of the Good).</a:t>
            </a:r>
          </a:p>
          <a:p>
            <a:r>
              <a:rPr lang="en-US" dirty="0" smtClean="0"/>
              <a:t>Understands sun as source of light, seasons, life → reasons about it.</a:t>
            </a:r>
          </a:p>
          <a:p>
            <a:r>
              <a:rPr lang="en-US" dirty="0" smtClean="0"/>
              <a:t>Realizes sun causes all visible things &amp; makes them knowable.</a:t>
            </a:r>
          </a:p>
          <a:p>
            <a:r>
              <a:rPr lang="en-US" b="1" dirty="0" smtClean="0"/>
              <a:t>Interpretation</a:t>
            </a:r>
            <a:r>
              <a:rPr lang="en-US" dirty="0" smtClean="0"/>
              <a:t> (Socrates explains 517b–c): Cave = sensible / visible world (realm of becoming, opinion/</a:t>
            </a:r>
            <a:r>
              <a:rPr lang="en-US" dirty="0" err="1" smtClean="0"/>
              <a:t>doxa</a:t>
            </a:r>
            <a:r>
              <a:rPr lang="en-US" dirty="0" smtClean="0"/>
              <a:t>).</a:t>
            </a:r>
          </a:p>
          <a:p>
            <a:r>
              <a:rPr lang="en-US" dirty="0" smtClean="0"/>
              <a:t>Shadows on wall = illusions, images, mere appearances.</a:t>
            </a:r>
          </a:p>
          <a:p>
            <a:r>
              <a:rPr lang="en-US" dirty="0" smtClean="0"/>
              <a:t>Fire = sun in sensible world (limited light source).</a:t>
            </a:r>
          </a:p>
          <a:p>
            <a:r>
              <a:rPr lang="en-US" dirty="0" smtClean="0"/>
              <a:t>Ascent = education: turning the soul from becoming to being.</a:t>
            </a:r>
          </a:p>
          <a:p>
            <a:r>
              <a:rPr lang="en-US" dirty="0" smtClean="0"/>
              <a:t>Outside world = intelligible realm of Forms.</a:t>
            </a:r>
          </a:p>
          <a:p>
            <a:r>
              <a:rPr lang="en-US" dirty="0" smtClean="0"/>
              <a:t>Sun = Form of the Good (source of truth, being, </a:t>
            </a:r>
            <a:r>
              <a:rPr lang="en-US" dirty="0" err="1" smtClean="0"/>
              <a:t>knowability</a:t>
            </a:r>
            <a:r>
              <a:rPr lang="en-US" dirty="0" smtClean="0"/>
              <a:t> – ties to Sun Analogy).</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92500" lnSpcReduction="10000"/>
          </a:bodyPr>
          <a:lstStyle/>
          <a:p>
            <a:r>
              <a:rPr lang="en-US" b="1" dirty="0" smtClean="0"/>
              <a:t>The Descent &amp; Philosopher's Duty (517a–520a)</a:t>
            </a:r>
          </a:p>
          <a:p>
            <a:r>
              <a:rPr lang="en-US" b="1" dirty="0" smtClean="0"/>
              <a:t>Return to Cave</a:t>
            </a:r>
            <a:r>
              <a:rPr lang="en-US" dirty="0" smtClean="0"/>
              <a:t>:</a:t>
            </a:r>
          </a:p>
          <a:p>
            <a:pPr lvl="1"/>
            <a:r>
              <a:rPr lang="en-US" dirty="0" smtClean="0"/>
              <a:t>Enlightened ex-prisoner goes back down.</a:t>
            </a:r>
          </a:p>
          <a:p>
            <a:pPr lvl="1"/>
            <a:r>
              <a:rPr lang="en-US" dirty="0" smtClean="0"/>
              <a:t>Eyes readjusted to darkness → poor at shadow games; seems foolish/blind.</a:t>
            </a:r>
          </a:p>
          <a:p>
            <a:pPr lvl="1"/>
            <a:r>
              <a:rPr lang="en-US" dirty="0" smtClean="0"/>
              <a:t>Other prisoners mock/ridicule him (or kill him if he tries to free them – allusion to Socrates' fate).</a:t>
            </a:r>
          </a:p>
          <a:p>
            <a:r>
              <a:rPr lang="en-US" b="1" dirty="0" smtClean="0"/>
              <a:t>Key Message</a:t>
            </a:r>
            <a:r>
              <a:rPr lang="en-US" dirty="0" smtClean="0"/>
              <a:t>:</a:t>
            </a:r>
          </a:p>
          <a:p>
            <a:pPr lvl="1"/>
            <a:r>
              <a:rPr lang="en-US" dirty="0" smtClean="0"/>
              <a:t>Philosophers (who have seen the Forms/Good) are reluctant to return to "human affairs."</a:t>
            </a:r>
          </a:p>
          <a:p>
            <a:pPr lvl="1"/>
            <a:r>
              <a:rPr lang="en-US" dirty="0" smtClean="0"/>
              <a:t>But they must descend – compelled by justice/duty – to rule &amp; educate others.</a:t>
            </a:r>
          </a:p>
          <a:p>
            <a:pPr lvl="1"/>
            <a:r>
              <a:rPr lang="en-US" dirty="0" smtClean="0"/>
              <a:t>True rulers = those who know reality, not power-seekers.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Overall Mapping to Theory of Forms</a:t>
            </a:r>
            <a:r>
              <a:rPr lang="en-US" dirty="0" smtClean="0"/>
              <a:t>: Shadows → sensible particulars (changing, illusory).</a:t>
            </a:r>
          </a:p>
          <a:p>
            <a:r>
              <a:rPr lang="en-US" dirty="0" smtClean="0"/>
              <a:t>Objects outside → Forms (eternal, perfect).</a:t>
            </a:r>
          </a:p>
          <a:p>
            <a:r>
              <a:rPr lang="en-US" dirty="0" smtClean="0"/>
              <a:t>Sun → Form of the Good (supreme source).</a:t>
            </a:r>
          </a:p>
          <a:p>
            <a:r>
              <a:rPr lang="en-US" dirty="0" smtClean="0"/>
              <a:t>Ascent → philosophical education/dialectic → true knowledge (</a:t>
            </a:r>
            <a:r>
              <a:rPr lang="en-US" dirty="0" err="1" smtClean="0"/>
              <a:t>epistēmē</a:t>
            </a:r>
            <a:r>
              <a:rPr lang="en-US" dirty="0" smtClean="0"/>
              <a:t>).</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smtClean="0"/>
              <a:t>Implications and Applications</a:t>
            </a:r>
          </a:p>
          <a:p>
            <a:r>
              <a:rPr lang="en-US" b="1" dirty="0" smtClean="0"/>
              <a:t>Ethics and Politics</a:t>
            </a:r>
            <a:r>
              <a:rPr lang="en-US" dirty="0" smtClean="0"/>
              <a:t>: The Form of the Good is supreme, guiding moral actions. In </a:t>
            </a:r>
            <a:r>
              <a:rPr lang="en-US" i="1" dirty="0" smtClean="0"/>
              <a:t>The Republic</a:t>
            </a:r>
            <a:r>
              <a:rPr lang="en-US" dirty="0" smtClean="0"/>
              <a:t>, Plato argues that philosopher-kings, who understand the Forms, should rule society to create a just state mirroring ideal justice.</a:t>
            </a:r>
          </a:p>
          <a:p>
            <a:r>
              <a:rPr lang="en-US" b="1" dirty="0" smtClean="0"/>
              <a:t>Mathematics and Science</a:t>
            </a:r>
            <a:r>
              <a:rPr lang="en-US" dirty="0" smtClean="0"/>
              <a:t>: Plato saw mathematics as a bridge to the Forms, dealing with eternal truths (e.g., the Form of Circle is perfect, unlike any drawn circle).</a:t>
            </a:r>
          </a:p>
          <a:p>
            <a:r>
              <a:rPr lang="en-US" b="1" dirty="0" smtClean="0"/>
              <a:t>Criticisms</a:t>
            </a:r>
            <a:r>
              <a:rPr lang="en-US" dirty="0" smtClean="0"/>
              <a:t>: Later philosophers like Aristotle critiqued the theory, arguing that Forms cannot be separate from matter without explaining how they interact with the physical world.</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Plato's </a:t>
            </a:r>
            <a:r>
              <a:rPr lang="en-US" b="1" dirty="0" smtClean="0"/>
              <a:t>Theory of Forms</a:t>
            </a:r>
            <a:r>
              <a:rPr lang="en-US" dirty="0" smtClean="0"/>
              <a:t> has been one of the most influential yet heavily critiqued ideas in the history of philosophy. While it offers a compelling explanation for universals, knowledge, and the imperfection of the physical world, it faces significant objections from ancient times to the present. Plato himself appears to acknowledge some difficulties in his later dialogue </a:t>
            </a:r>
            <a:r>
              <a:rPr lang="en-US" i="1" dirty="0" smtClean="0"/>
              <a:t>Parmenides</a:t>
            </a:r>
            <a:r>
              <a:rPr lang="en-US" dirty="0" smtClean="0"/>
              <a:t>, where the character Parmenides subjects the theory to rigorous scrutiny without fully resolving the issues.</a:t>
            </a:r>
          </a:p>
          <a:p>
            <a:r>
              <a:rPr lang="en-US" dirty="0" smtClean="0"/>
              <a:t>Here are the main criticisms, grouped by category:</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02920" y="530352"/>
            <a:ext cx="8183880" cy="5032248"/>
          </a:xfrm>
        </p:spPr>
        <p:txBody>
          <a:bodyPr>
            <a:normAutofit fontScale="77500" lnSpcReduction="20000"/>
          </a:bodyPr>
          <a:lstStyle/>
          <a:p>
            <a:r>
              <a:rPr lang="en-US" b="1" dirty="0" smtClean="0"/>
              <a:t>Ancient Criticisms (Primarily from Aristotle and Plato's Own Dialogue)</a:t>
            </a:r>
          </a:p>
          <a:p>
            <a:r>
              <a:rPr lang="en-US" b="1" dirty="0" smtClean="0"/>
              <a:t>The Third Man Argument</a:t>
            </a:r>
            <a:r>
              <a:rPr lang="en-US" dirty="0" smtClean="0"/>
              <a:t> (or Infinite Regress) This is perhaps the most famous objection, famously raised by Aristotle (and anticipated in Plato's </a:t>
            </a:r>
            <a:r>
              <a:rPr lang="en-US" i="1" dirty="0" smtClean="0"/>
              <a:t>Parmenides</a:t>
            </a:r>
            <a:r>
              <a:rPr lang="en-US" dirty="0" smtClean="0"/>
              <a:t>). If multiple particular things (e.g., large objects) are large because they participate in the Form of Largeness, then the Form of Largeness itself must share the property of largeness with those particulars. To explain this similarity, there would need to be a higher Form of Largeness that both the original Form and the particulars participate in. This process repeats infinitely, creating an endless regress that undermines the explanatory power of the Forms. The Forms fail to provide a stable, unique explanation for shared properties.</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02920" y="530352"/>
            <a:ext cx="8183880" cy="5413248"/>
          </a:xfrm>
        </p:spPr>
        <p:txBody>
          <a:bodyPr>
            <a:normAutofit fontScale="70000" lnSpcReduction="20000"/>
          </a:bodyPr>
          <a:lstStyle/>
          <a:p>
            <a:r>
              <a:rPr lang="en-US" b="1" dirty="0" smtClean="0"/>
              <a:t>The Problem of Participation</a:t>
            </a:r>
            <a:r>
              <a:rPr lang="en-US" dirty="0" smtClean="0"/>
              <a:t> How exactly do imperfect physical objects "participate in" or "imitate" transcendent, perfect Forms? Plato uses metaphors like imitation or sharing, but never clearly explains the mechanism. If Forms are separate and immaterial, how can they causally interact with or influence the sensible world without losing their purity and immutability? This makes the relationship between the two realms obscure and seemingly incoherent</a:t>
            </a:r>
            <a:r>
              <a:rPr lang="en-US" dirty="0" smtClean="0"/>
              <a:t>.</a:t>
            </a:r>
          </a:p>
          <a:p>
            <a:endParaRPr lang="en-US" dirty="0" smtClean="0"/>
          </a:p>
          <a:p>
            <a:r>
              <a:rPr lang="en-US" dirty="0" smtClean="0"/>
              <a:t> </a:t>
            </a:r>
            <a:r>
              <a:rPr lang="en-US" b="1" dirty="0" smtClean="0"/>
              <a:t>Separation from the Sensible World</a:t>
            </a:r>
            <a:r>
              <a:rPr lang="en-US" dirty="0" smtClean="0"/>
              <a:t> Aristotle argued that universals (what Plato calls Forms) are not separate entities existing in a higher realm but are immanent in particulars. By separating Forms from the physical world, Plato creates unnecessary duplication and fails to explain change, motion, or generation in the real world. Forms become causally inert—they cannot account for why things come into being or move. Aristotle's alternative </a:t>
            </a:r>
            <a:r>
              <a:rPr lang="en-US" dirty="0" err="1" smtClean="0"/>
              <a:t>hylomorphism</a:t>
            </a:r>
            <a:r>
              <a:rPr lang="en-US" dirty="0" smtClean="0"/>
              <a:t> (matter + form as inseparable) avoids this dualism.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Two Worlds – The Core Distinction</a:t>
            </a:r>
          </a:p>
          <a:p>
            <a:r>
              <a:rPr lang="en-US" b="1" dirty="0" smtClean="0"/>
              <a:t>Visible / Sensible World</a:t>
            </a:r>
            <a:r>
              <a:rPr lang="en-US" dirty="0" smtClean="0"/>
              <a:t> (our everyday reality)</a:t>
            </a:r>
          </a:p>
          <a:p>
            <a:pPr lvl="1"/>
            <a:r>
              <a:rPr lang="en-US" dirty="0" smtClean="0"/>
              <a:t>Changing, impermanent, particular</a:t>
            </a:r>
          </a:p>
          <a:p>
            <a:pPr lvl="1"/>
            <a:r>
              <a:rPr lang="en-US" dirty="0" smtClean="0"/>
              <a:t>Perceived by senses → unreliable, illusory</a:t>
            </a:r>
          </a:p>
          <a:p>
            <a:pPr lvl="1"/>
            <a:r>
              <a:rPr lang="en-US" dirty="0" smtClean="0"/>
              <a:t>Heraclitus influence: "You cannot step twice into the same river"</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02920" y="530352"/>
            <a:ext cx="8183880" cy="5108448"/>
          </a:xfrm>
        </p:spPr>
        <p:txBody>
          <a:bodyPr>
            <a:normAutofit fontScale="77500" lnSpcReduction="20000"/>
          </a:bodyPr>
          <a:lstStyle/>
          <a:p>
            <a:r>
              <a:rPr lang="en-US" b="1" dirty="0" smtClean="0"/>
              <a:t>Overpopulation of Forms and Lack of Clarity on Scope</a:t>
            </a:r>
            <a:r>
              <a:rPr lang="en-US" dirty="0" smtClean="0"/>
              <a:t> Does every property or thing have a corresponding Form (e.g., mud, hair, or a half-drunk cup of tea)? Aristotle mocked the idea that there must be Forms for trivial or negative things, arguing it leads to absurdity. Plato's theory lacks a clear criterion for which universals qualify as Forms, making it inconsistent or overly expansive. </a:t>
            </a:r>
            <a:endParaRPr lang="en-US" dirty="0" smtClean="0"/>
          </a:p>
          <a:p>
            <a:endParaRPr lang="en-US" b="1" dirty="0" smtClean="0"/>
          </a:p>
          <a:p>
            <a:r>
              <a:rPr lang="en-US" b="1" dirty="0" smtClean="0"/>
              <a:t>Epistemological </a:t>
            </a:r>
            <a:r>
              <a:rPr lang="en-US" b="1" dirty="0" smtClean="0"/>
              <a:t>Issues</a:t>
            </a:r>
            <a:r>
              <a:rPr lang="en-US" dirty="0" smtClean="0"/>
              <a:t> Plato claims we know Forms through recollection (anamnesis) from a pre-existent soul state, but this relies on unproven assumptions about the soul's immortality and prior knowledge. Critics question how we access these transcendent entities through reason alone, especially since sensory experience is dismissed as unreliable opinion.</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02920" y="530352"/>
            <a:ext cx="8183880" cy="5260848"/>
          </a:xfrm>
        </p:spPr>
        <p:txBody>
          <a:bodyPr>
            <a:normAutofit fontScale="70000" lnSpcReduction="20000"/>
          </a:bodyPr>
          <a:lstStyle/>
          <a:p>
            <a:r>
              <a:rPr lang="en-US" b="1" dirty="0" smtClean="0"/>
              <a:t>Modern and Contemporary Criticisms</a:t>
            </a:r>
          </a:p>
          <a:p>
            <a:r>
              <a:rPr lang="en-US" b="1" dirty="0" smtClean="0"/>
              <a:t>Epistemological Argument (</a:t>
            </a:r>
            <a:r>
              <a:rPr lang="en-US" b="1" dirty="0" err="1" smtClean="0"/>
              <a:t>Nominalism</a:t>
            </a:r>
            <a:r>
              <a:rPr lang="en-US" b="1" dirty="0" smtClean="0"/>
              <a:t> and Beyond)</a:t>
            </a:r>
            <a:r>
              <a:rPr lang="en-US" dirty="0" smtClean="0"/>
              <a:t> Modern </a:t>
            </a:r>
            <a:r>
              <a:rPr lang="en-US" dirty="0" err="1" smtClean="0"/>
              <a:t>nominalists</a:t>
            </a:r>
            <a:r>
              <a:rPr lang="en-US" dirty="0" smtClean="0"/>
              <a:t> (e.g., influenced by thinkers like Bertrand Russell or Paul Benacerraf) argue that abstract objects like Forms are unnecessary. We can explain universals through language, concepts, or resemblances without positing a separate realm. The biggest issue is epistemological: How do we gain knowledge of non-spatiotemporal, causally inert entities? This "access problem" questions how human minds, embedded in the physical world, can reliably know such Forms</a:t>
            </a:r>
            <a:r>
              <a:rPr lang="en-US" dirty="0" smtClean="0"/>
              <a:t>.</a:t>
            </a:r>
          </a:p>
          <a:p>
            <a:endParaRPr lang="en-US" dirty="0" smtClean="0"/>
          </a:p>
          <a:p>
            <a:endParaRPr lang="en-US" dirty="0" smtClean="0"/>
          </a:p>
          <a:p>
            <a:r>
              <a:rPr lang="en-US" b="1" dirty="0" err="1" smtClean="0"/>
              <a:t>Unfalsifiability</a:t>
            </a:r>
            <a:r>
              <a:rPr lang="en-US" b="1" dirty="0" smtClean="0"/>
              <a:t> and Lack of Empirical Grounding</a:t>
            </a:r>
            <a:r>
              <a:rPr lang="en-US" dirty="0" smtClean="0"/>
              <a:t> The theory is seen as too metaphysical and detached from observable reality. It prioritizes abstract ideals over empirical investigation, which modern science and philosophy (post-Aristotle, through empiricists like Locke or Kant) reject in favor of grounding knowledge in experience.</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02920" y="530352"/>
            <a:ext cx="8183880" cy="5260848"/>
          </a:xfrm>
        </p:spPr>
        <p:txBody>
          <a:bodyPr>
            <a:normAutofit fontScale="85000" lnSpcReduction="20000"/>
          </a:bodyPr>
          <a:lstStyle/>
          <a:p>
            <a:r>
              <a:rPr lang="en-US" b="1" dirty="0" smtClean="0"/>
              <a:t>Inconsistency and Lack of Coherent Development</a:t>
            </a:r>
            <a:r>
              <a:rPr lang="en-US" dirty="0" smtClean="0"/>
              <a:t> Plato's own dialogues present varying accounts of the Forms (e.g., more Socratic in early works, more elaborate in middle dialogues like </a:t>
            </a:r>
            <a:r>
              <a:rPr lang="en-US" i="1" dirty="0" smtClean="0"/>
              <a:t>Republic</a:t>
            </a:r>
            <a:r>
              <a:rPr lang="en-US" dirty="0" smtClean="0"/>
              <a:t>, and self-critical in later ones like </a:t>
            </a:r>
            <a:r>
              <a:rPr lang="en-US" i="1" dirty="0" smtClean="0"/>
              <a:t>Parmenides</a:t>
            </a:r>
            <a:r>
              <a:rPr lang="en-US" dirty="0" smtClean="0"/>
              <a:t> and </a:t>
            </a:r>
            <a:r>
              <a:rPr lang="en-US" i="1" dirty="0" smtClean="0"/>
              <a:t>Sophist</a:t>
            </a:r>
            <a:r>
              <a:rPr lang="en-US" dirty="0" smtClean="0"/>
              <a:t>). Critics argue this shows the theory is not fully worked out and contains unresolved tensions. </a:t>
            </a:r>
            <a:endParaRPr lang="en-US" dirty="0" smtClean="0"/>
          </a:p>
          <a:p>
            <a:endParaRPr lang="en-US" b="1" dirty="0" smtClean="0"/>
          </a:p>
          <a:p>
            <a:r>
              <a:rPr lang="en-US" b="1" dirty="0" smtClean="0"/>
              <a:t>Dualism </a:t>
            </a:r>
            <a:r>
              <a:rPr lang="en-US" b="1" dirty="0" smtClean="0"/>
              <a:t>and Practical Irrelevance</a:t>
            </a:r>
            <a:r>
              <a:rPr lang="en-US" dirty="0" smtClean="0"/>
              <a:t> The sharp divide between the intelligible (Forms) and sensible worlds is criticized as overly rigid dualism. It can lead to devaluing the physical world and everyday life. In ethics and politics, the abstract Form of the Good provides little concrete guidance for action, as Aristotle noted.</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02920" y="530352"/>
            <a:ext cx="8183880" cy="5108448"/>
          </a:xfrm>
        </p:spPr>
        <p:txBody>
          <a:bodyPr>
            <a:normAutofit lnSpcReduction="10000"/>
          </a:bodyPr>
          <a:lstStyle/>
          <a:p>
            <a:r>
              <a:rPr lang="en-US" dirty="0" smtClean="0"/>
              <a:t>Despite these criticisms, the Theory of Forms remains profoundly influential, inspiring idealism, metaphysics of universals, and even theological concepts of perfection. Many philosophers see it not as literally true but as a powerful way to account for objectivity in thought, mathematics, and morality. Plato's willingness to question his own ideas in Parmenides suggests he viewed the theory as exploratory rather than dogmatic.</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Intelligible World</a:t>
            </a:r>
            <a:r>
              <a:rPr lang="en-US" dirty="0" smtClean="0"/>
              <a:t> (world of Forms / Ideas) Eternal, unchanging, perfect</a:t>
            </a:r>
          </a:p>
          <a:p>
            <a:r>
              <a:rPr lang="en-US" dirty="0" smtClean="0"/>
              <a:t>Grasped by reason / intellect only</a:t>
            </a:r>
          </a:p>
          <a:p>
            <a:r>
              <a:rPr lang="en-US" dirty="0" smtClean="0"/>
              <a:t>True reality — more real than physical things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dirty="0" smtClean="0"/>
              <a:t/>
            </a:r>
            <a:br>
              <a:rPr lang="en-US" dirty="0" smtClean="0"/>
            </a:br>
            <a:r>
              <a:rPr lang="en-US" dirty="0" smtClean="0"/>
              <a:t> </a:t>
            </a:r>
            <a:r>
              <a:rPr lang="en-US" sz="2700" dirty="0" smtClean="0"/>
              <a:t>Characteristics – Side-by-Side Comparison</a:t>
            </a:r>
            <a:endParaRPr lang="en-US" dirty="0"/>
          </a:p>
        </p:txBody>
      </p:sp>
      <p:sp>
        <p:nvSpPr>
          <p:cNvPr id="3" name="Content Placeholder 2"/>
          <p:cNvSpPr>
            <a:spLocks noGrp="1"/>
          </p:cNvSpPr>
          <p:nvPr>
            <p:ph idx="1"/>
          </p:nvPr>
        </p:nvSpPr>
        <p:spPr>
          <a:xfrm>
            <a:off x="457200" y="990600"/>
            <a:ext cx="8229600" cy="5135563"/>
          </a:xfrm>
        </p:spPr>
        <p:txBody>
          <a:bodyPr>
            <a:normAutofit fontScale="85000" lnSpcReduction="10000"/>
          </a:bodyPr>
          <a:lstStyle/>
          <a:p>
            <a:r>
              <a:rPr lang="en-US" sz="2000" b="1" dirty="0" smtClean="0"/>
              <a:t>Aspect Sensible </a:t>
            </a:r>
            <a:r>
              <a:rPr lang="en-US" sz="2000" dirty="0" smtClean="0"/>
              <a:t>/ </a:t>
            </a:r>
            <a:r>
              <a:rPr lang="en-US" sz="2000" b="1" dirty="0" smtClean="0"/>
              <a:t>Visible World Intelligible </a:t>
            </a:r>
            <a:r>
              <a:rPr lang="en-US" sz="2000" dirty="0" smtClean="0"/>
              <a:t>/ </a:t>
            </a:r>
            <a:r>
              <a:rPr lang="en-US" sz="2000" b="1" dirty="0" smtClean="0"/>
              <a:t>World of Forms</a:t>
            </a:r>
          </a:p>
          <a:p>
            <a:r>
              <a:rPr lang="en-US" sz="2000" b="1" dirty="0" smtClean="0"/>
              <a:t>1. Nature </a:t>
            </a:r>
            <a:r>
              <a:rPr lang="en-US" sz="2000" b="1" dirty="0" smtClean="0"/>
              <a:t>of existence </a:t>
            </a:r>
            <a:r>
              <a:rPr lang="en-US" sz="2000" dirty="0" smtClean="0"/>
              <a:t>Becoming (genesis) – always </a:t>
            </a:r>
            <a:r>
              <a:rPr lang="en-US" sz="2000" dirty="0" smtClean="0"/>
              <a:t>changing</a:t>
            </a:r>
          </a:p>
          <a:p>
            <a:r>
              <a:rPr lang="en-US" sz="2000" dirty="0" smtClean="0"/>
              <a:t> </a:t>
            </a:r>
            <a:r>
              <a:rPr lang="en-US" sz="2000" dirty="0" smtClean="0"/>
              <a:t>                                </a:t>
            </a:r>
            <a:r>
              <a:rPr lang="en-US" sz="2000" dirty="0" smtClean="0"/>
              <a:t>    </a:t>
            </a:r>
            <a:r>
              <a:rPr lang="en-US" sz="2000" b="1" dirty="0" smtClean="0"/>
              <a:t>Being </a:t>
            </a:r>
            <a:r>
              <a:rPr lang="en-US" sz="2000" b="1" dirty="0" smtClean="0"/>
              <a:t>(to on) </a:t>
            </a:r>
            <a:r>
              <a:rPr lang="en-US" sz="2000" b="1" dirty="0" smtClean="0"/>
              <a:t>eternal</a:t>
            </a:r>
            <a:r>
              <a:rPr lang="en-US" sz="2000" b="1" dirty="0" smtClean="0"/>
              <a:t>, unchanging</a:t>
            </a:r>
          </a:p>
          <a:p>
            <a:r>
              <a:rPr lang="en-US" sz="2000" b="1" dirty="0" smtClean="0"/>
              <a:t>2. Properties</a:t>
            </a:r>
            <a:r>
              <a:rPr lang="en-US" sz="2000" b="1" dirty="0" smtClean="0"/>
              <a:t> </a:t>
            </a:r>
            <a:r>
              <a:rPr lang="en-US" sz="2000" dirty="0" smtClean="0"/>
              <a:t>Imperfect</a:t>
            </a:r>
            <a:r>
              <a:rPr lang="en-US" sz="2000" dirty="0" smtClean="0"/>
              <a:t>, particular, composite, multiple opposites</a:t>
            </a:r>
          </a:p>
          <a:p>
            <a:r>
              <a:rPr lang="en-US" sz="2000" dirty="0" smtClean="0"/>
              <a:t>                                                    </a:t>
            </a:r>
            <a:r>
              <a:rPr lang="en-US" sz="2000" b="1" dirty="0" smtClean="0"/>
              <a:t>Perfect, universal, simple</a:t>
            </a:r>
            <a:r>
              <a:rPr lang="en-US" sz="2000" b="1" dirty="0" smtClean="0"/>
              <a:t>,</a:t>
            </a:r>
          </a:p>
          <a:p>
            <a:r>
              <a:rPr lang="en-US" sz="2000" b="1" dirty="0" smtClean="0"/>
              <a:t> </a:t>
            </a:r>
            <a:r>
              <a:rPr lang="en-US" sz="2000" b="1" dirty="0" smtClean="0"/>
              <a:t>                                       </a:t>
            </a:r>
            <a:r>
              <a:rPr lang="en-US" sz="2000" b="1" dirty="0" smtClean="0"/>
              <a:t>        pure</a:t>
            </a:r>
            <a:r>
              <a:rPr lang="en-US" sz="2000" b="1" dirty="0" smtClean="0"/>
              <a:t>, self-identical</a:t>
            </a:r>
          </a:p>
          <a:p>
            <a:pPr lvl="3">
              <a:buNone/>
            </a:pPr>
            <a:endParaRPr lang="en-US" sz="800" dirty="0" smtClean="0"/>
          </a:p>
          <a:p>
            <a:r>
              <a:rPr lang="en-US" sz="2000" b="1" dirty="0" smtClean="0"/>
              <a:t>3. Examples</a:t>
            </a:r>
            <a:r>
              <a:rPr lang="en-US" sz="2000" b="1" dirty="0" smtClean="0"/>
              <a:t>	</a:t>
            </a:r>
            <a:r>
              <a:rPr lang="en-US" sz="2000" dirty="0" smtClean="0"/>
              <a:t>This chair, that beautiful face, a drawn circle </a:t>
            </a:r>
            <a:r>
              <a:rPr lang="en-US" sz="2000" b="1" dirty="0" smtClean="0"/>
              <a:t>Form </a:t>
            </a:r>
            <a:r>
              <a:rPr lang="en-US" sz="2000" b="1" dirty="0" smtClean="0"/>
              <a:t>of</a:t>
            </a:r>
          </a:p>
          <a:p>
            <a:r>
              <a:rPr lang="en-US" sz="2000" b="1" dirty="0" smtClean="0"/>
              <a:t> </a:t>
            </a:r>
            <a:r>
              <a:rPr lang="en-US" sz="2000" b="1" dirty="0" smtClean="0"/>
              <a:t>                    </a:t>
            </a:r>
            <a:r>
              <a:rPr lang="en-US" sz="2000" b="1" dirty="0" smtClean="0"/>
              <a:t> </a:t>
            </a:r>
            <a:r>
              <a:rPr lang="en-US" sz="2000" b="1" dirty="0" smtClean="0"/>
              <a:t>Chair, Form of Beauty, Form of Circle</a:t>
            </a:r>
          </a:p>
          <a:p>
            <a:r>
              <a:rPr lang="en-US" sz="2000" b="1" dirty="0" smtClean="0"/>
              <a:t>4. How </a:t>
            </a:r>
            <a:r>
              <a:rPr lang="en-US" sz="2000" b="1" dirty="0" smtClean="0"/>
              <a:t>we access </a:t>
            </a:r>
            <a:r>
              <a:rPr lang="en-US" sz="2000" dirty="0" smtClean="0"/>
              <a:t>Senses (sight, touch, etc.) → unreliable, </a:t>
            </a:r>
          </a:p>
          <a:p>
            <a:r>
              <a:rPr lang="en-US" sz="2000" b="1" dirty="0" smtClean="0"/>
              <a:t>            Deceptive </a:t>
            </a:r>
            <a:r>
              <a:rPr lang="en-US" sz="2000" b="1" dirty="0" smtClean="0"/>
              <a:t>Intellect / reason (nous) → dialectic</a:t>
            </a:r>
            <a:r>
              <a:rPr lang="en-US" sz="2000" b="1" dirty="0" smtClean="0"/>
              <a:t>,</a:t>
            </a:r>
          </a:p>
          <a:p>
            <a:r>
              <a:rPr lang="en-US" sz="2000" b="1" dirty="0" smtClean="0"/>
              <a:t> </a:t>
            </a:r>
            <a:r>
              <a:rPr lang="en-US" sz="2000" b="1" dirty="0" smtClean="0"/>
              <a:t>    </a:t>
            </a:r>
            <a:r>
              <a:rPr lang="en-US" sz="2000" b="1" dirty="0" smtClean="0"/>
              <a:t>        recollection</a:t>
            </a:r>
            <a:endParaRPr lang="en-US" sz="2000" b="1" dirty="0" smtClean="0"/>
          </a:p>
          <a:p>
            <a:r>
              <a:rPr lang="en-US" sz="2000" b="1" dirty="0" smtClean="0"/>
              <a:t>5. Type </a:t>
            </a:r>
            <a:r>
              <a:rPr lang="en-US" sz="2000" b="1" dirty="0" smtClean="0"/>
              <a:t>of cognition	</a:t>
            </a:r>
            <a:r>
              <a:rPr lang="en-US" sz="2000" dirty="0" smtClean="0"/>
              <a:t>Opinion / belief (doxa) – shifting, uncertain</a:t>
            </a:r>
          </a:p>
          <a:p>
            <a:r>
              <a:rPr lang="en-US" sz="2000" b="1" dirty="0" smtClean="0"/>
              <a:t>          True </a:t>
            </a:r>
            <a:r>
              <a:rPr lang="en-US" sz="2000" b="1" dirty="0" smtClean="0"/>
              <a:t>knowledge (</a:t>
            </a:r>
            <a:r>
              <a:rPr lang="en-US" sz="2000" b="1" dirty="0" err="1" smtClean="0"/>
              <a:t>epistēmē</a:t>
            </a:r>
            <a:r>
              <a:rPr lang="en-US" sz="2000" b="1" dirty="0" smtClean="0"/>
              <a:t> / </a:t>
            </a:r>
            <a:r>
              <a:rPr lang="en-US" sz="2000" b="1" dirty="0" err="1" smtClean="0"/>
              <a:t>noēsis</a:t>
            </a:r>
            <a:r>
              <a:rPr lang="en-US" sz="2000" b="1" dirty="0" smtClean="0"/>
              <a:t>) – certain, </a:t>
            </a:r>
            <a:r>
              <a:rPr lang="en-US" sz="2000" b="1" dirty="0" smtClean="0"/>
              <a:t>stable.</a:t>
            </a:r>
            <a:endParaRPr lang="en-US" sz="2000" b="1" dirty="0" smtClean="0"/>
          </a:p>
          <a:p>
            <a:r>
              <a:rPr lang="en-US" sz="2000" b="1" dirty="0" smtClean="0"/>
              <a:t>6. Degree </a:t>
            </a:r>
            <a:r>
              <a:rPr lang="en-US" sz="2000" b="1" dirty="0" smtClean="0"/>
              <a:t>of reality 	</a:t>
            </a:r>
            <a:r>
              <a:rPr lang="en-US" sz="2000" dirty="0" smtClean="0"/>
              <a:t>Less real (shadows, copies, images)  </a:t>
            </a:r>
            <a:endParaRPr lang="en-US" sz="2000" dirty="0" smtClean="0"/>
          </a:p>
          <a:p>
            <a:r>
              <a:rPr lang="en-US" sz="2000" b="1" dirty="0" smtClean="0"/>
              <a:t> </a:t>
            </a:r>
            <a:r>
              <a:rPr lang="en-US" sz="2000" b="1" dirty="0" smtClean="0"/>
              <a:t>                             </a:t>
            </a:r>
            <a:r>
              <a:rPr lang="en-US" sz="2000" b="1" dirty="0" smtClean="0"/>
              <a:t>More </a:t>
            </a:r>
            <a:r>
              <a:rPr lang="en-US" sz="2000" b="1" dirty="0" smtClean="0"/>
              <a:t>real (true essence, paradigm, cause)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What Are the Forms? (Definition)</a:t>
            </a:r>
          </a:p>
          <a:p>
            <a:r>
              <a:rPr lang="en-US" b="1" dirty="0" smtClean="0"/>
              <a:t>Forms</a:t>
            </a:r>
            <a:r>
              <a:rPr lang="en-US" dirty="0" smtClean="0"/>
              <a:t> (</a:t>
            </a:r>
            <a:r>
              <a:rPr lang="en-US" dirty="0" err="1" smtClean="0"/>
              <a:t>eidos</a:t>
            </a:r>
            <a:r>
              <a:rPr lang="en-US" dirty="0" smtClean="0"/>
              <a:t> / idea) = perfect, eternal archetypes</a:t>
            </a:r>
          </a:p>
          <a:p>
            <a:r>
              <a:rPr lang="en-US" dirty="0" smtClean="0"/>
              <a:t>Non-physical, non-spatial, a temporal entities</a:t>
            </a:r>
          </a:p>
          <a:p>
            <a:r>
              <a:rPr lang="en-US" dirty="0" smtClean="0"/>
              <a:t>The true essence of things: "what it is to be X"</a:t>
            </a:r>
          </a:p>
          <a:p>
            <a:r>
              <a:rPr lang="en-US" dirty="0" smtClean="0"/>
              <a:t>Examples:</a:t>
            </a:r>
          </a:p>
          <a:p>
            <a:pPr lvl="1"/>
            <a:r>
              <a:rPr lang="en-US" dirty="0" smtClean="0"/>
              <a:t>Form of Beauty itself (not any beautiful object)</a:t>
            </a:r>
          </a:p>
          <a:p>
            <a:pPr lvl="1"/>
            <a:r>
              <a:rPr lang="en-US" dirty="0" smtClean="0"/>
              <a:t>Form of Circle (perfect circularity — no physical circle is truly circular)</a:t>
            </a:r>
          </a:p>
          <a:p>
            <a:pPr lvl="1"/>
            <a:r>
              <a:rPr lang="en-US" dirty="0" smtClean="0"/>
              <a:t>Form of Justice, Equality, Goodness, etc.</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791200"/>
          </a:xfrm>
        </p:spPr>
        <p:txBody>
          <a:bodyPr>
            <a:normAutofit fontScale="77500" lnSpcReduction="20000"/>
          </a:bodyPr>
          <a:lstStyle/>
          <a:p>
            <a:r>
              <a:rPr lang="en-US" b="1" dirty="0" smtClean="0"/>
              <a:t>Forms</a:t>
            </a:r>
            <a:r>
              <a:rPr lang="en-US" dirty="0" smtClean="0"/>
              <a:t> (Greek: </a:t>
            </a:r>
            <a:r>
              <a:rPr lang="en-US" b="1" dirty="0" err="1" smtClean="0"/>
              <a:t>εἶδος</a:t>
            </a:r>
            <a:r>
              <a:rPr lang="en-US" b="1" dirty="0" smtClean="0"/>
              <a:t> / </a:t>
            </a:r>
            <a:r>
              <a:rPr lang="en-US" b="1" dirty="0" err="1" smtClean="0"/>
              <a:t>eidos</a:t>
            </a:r>
            <a:r>
              <a:rPr lang="en-US" dirty="0" smtClean="0"/>
              <a:t> = "visible form," "shape," "kind"; </a:t>
            </a:r>
            <a:r>
              <a:rPr lang="en-US" b="1" dirty="0" err="1" smtClean="0"/>
              <a:t>ἰδέα</a:t>
            </a:r>
            <a:r>
              <a:rPr lang="en-US" b="1" dirty="0" smtClean="0"/>
              <a:t> / idea</a:t>
            </a:r>
            <a:r>
              <a:rPr lang="en-US" dirty="0" smtClean="0"/>
              <a:t> = "idea," "appearance," from roots meaning "to see") → Plato's technical term for perfect, eternal archetypes or essences → Often capitalized in English as </a:t>
            </a:r>
            <a:r>
              <a:rPr lang="en-US" b="1" dirty="0" smtClean="0"/>
              <a:t>Form</a:t>
            </a:r>
            <a:r>
              <a:rPr lang="en-US" dirty="0" smtClean="0"/>
              <a:t> or </a:t>
            </a:r>
            <a:r>
              <a:rPr lang="en-US" b="1" dirty="0" smtClean="0"/>
              <a:t>Idea</a:t>
            </a:r>
            <a:r>
              <a:rPr lang="en-US" dirty="0" smtClean="0"/>
              <a:t> to distinguish from ordinary "ideas" in our minds</a:t>
            </a:r>
          </a:p>
          <a:p>
            <a:r>
              <a:rPr lang="en-US" b="1" dirty="0" smtClean="0"/>
              <a:t>Definition</a:t>
            </a:r>
            <a:r>
              <a:rPr lang="en-US" dirty="0" smtClean="0"/>
              <a:t>: The Forms are </a:t>
            </a:r>
            <a:r>
              <a:rPr lang="en-US" b="1" dirty="0" smtClean="0"/>
              <a:t>timeless, non-physical, unchanging, perfect paradigms</a:t>
            </a:r>
            <a:r>
              <a:rPr lang="en-US" dirty="0" smtClean="0"/>
              <a:t> (original models or blueprints) that represent the true </a:t>
            </a:r>
            <a:r>
              <a:rPr lang="en-US" b="1" dirty="0" smtClean="0"/>
              <a:t>essence</a:t>
            </a:r>
            <a:r>
              <a:rPr lang="en-US" dirty="0" smtClean="0"/>
              <a:t> ("what it is to be X") of things, qualities, relations, and concepts.</a:t>
            </a:r>
          </a:p>
          <a:p>
            <a:r>
              <a:rPr lang="en-US" dirty="0" smtClean="0"/>
              <a:t>They exist independently of:</a:t>
            </a:r>
          </a:p>
          <a:p>
            <a:pPr lvl="1"/>
            <a:r>
              <a:rPr lang="en-US" dirty="0" smtClean="0"/>
              <a:t>The physical world (not located in space or time)</a:t>
            </a:r>
          </a:p>
          <a:p>
            <a:pPr lvl="1"/>
            <a:r>
              <a:rPr lang="en-US" dirty="0" smtClean="0"/>
              <a:t>Human minds (not mere thoughts or concepts we invent)</a:t>
            </a:r>
          </a:p>
          <a:p>
            <a:r>
              <a:rPr lang="en-US" b="1" dirty="0" smtClean="0"/>
              <a:t>Key claim</a:t>
            </a:r>
            <a:r>
              <a:rPr lang="en-US" dirty="0" smtClean="0"/>
              <a:t>: The physical/sensible world consists of imperfect, changing copies or approximations that </a:t>
            </a:r>
            <a:r>
              <a:rPr lang="en-US" b="1" dirty="0" smtClean="0"/>
              <a:t>participate in</a:t>
            </a:r>
            <a:r>
              <a:rPr lang="en-US" dirty="0" smtClean="0"/>
              <a:t> or </a:t>
            </a:r>
            <a:r>
              <a:rPr lang="en-US" b="1" dirty="0" smtClean="0"/>
              <a:t>imitate</a:t>
            </a:r>
            <a:r>
              <a:rPr lang="en-US" dirty="0" smtClean="0"/>
              <a:t> these perfect Forms → Forms are the true reality; particulars are derivative / less real.</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85000" lnSpcReduction="20000"/>
          </a:bodyPr>
          <a:lstStyle/>
          <a:p>
            <a:r>
              <a:rPr lang="en-US" b="1" dirty="0" smtClean="0"/>
              <a:t>Classic Examples of Forms</a:t>
            </a:r>
          </a:p>
          <a:p>
            <a:r>
              <a:rPr lang="en-US" b="1" dirty="0" smtClean="0"/>
              <a:t>Mathematical / Geometric Forms</a:t>
            </a:r>
            <a:r>
              <a:rPr lang="en-US" dirty="0" smtClean="0"/>
              <a:t> (most straightforward):</a:t>
            </a:r>
          </a:p>
          <a:p>
            <a:pPr lvl="1"/>
            <a:r>
              <a:rPr lang="en-US" dirty="0" smtClean="0"/>
              <a:t>Form of Circle → perfect circularity (no wobbles, no thickness, no beginning/end)</a:t>
            </a:r>
          </a:p>
          <a:p>
            <a:pPr lvl="1"/>
            <a:r>
              <a:rPr lang="en-US" dirty="0" smtClean="0"/>
              <a:t>Form of Equality → absolute equality (not "equal-</a:t>
            </a:r>
            <a:r>
              <a:rPr lang="en-US" dirty="0" err="1" smtClean="0"/>
              <a:t>ish</a:t>
            </a:r>
            <a:r>
              <a:rPr lang="en-US" dirty="0" smtClean="0"/>
              <a:t>" like two sticks)</a:t>
            </a:r>
          </a:p>
          <a:p>
            <a:pPr lvl="1"/>
            <a:r>
              <a:rPr lang="en-US" dirty="0" smtClean="0"/>
              <a:t>Form of Triangle → ideal </a:t>
            </a:r>
            <a:r>
              <a:rPr lang="en-US" dirty="0" err="1" smtClean="0"/>
              <a:t>triangularity</a:t>
            </a:r>
            <a:endParaRPr lang="en-US" dirty="0" smtClean="0"/>
          </a:p>
          <a:p>
            <a:r>
              <a:rPr lang="en-US" b="1" dirty="0" smtClean="0"/>
              <a:t>Moral / Ethical Forms</a:t>
            </a:r>
            <a:r>
              <a:rPr lang="en-US" dirty="0" smtClean="0"/>
              <a:t>:</a:t>
            </a:r>
          </a:p>
          <a:p>
            <a:pPr lvl="1"/>
            <a:r>
              <a:rPr lang="en-US" dirty="0" smtClean="0"/>
              <a:t>Form of Justice (Justice itself) → pure justice, unmixed with injustice</a:t>
            </a:r>
          </a:p>
          <a:p>
            <a:pPr lvl="1"/>
            <a:r>
              <a:rPr lang="en-US" dirty="0" smtClean="0"/>
              <a:t>Form of Goodness (the Form of the Good) → supreme Form, source of all being &amp; </a:t>
            </a:r>
            <a:r>
              <a:rPr lang="en-US" dirty="0" err="1" smtClean="0"/>
              <a:t>knowability</a:t>
            </a:r>
            <a:r>
              <a:rPr lang="en-US" dirty="0" smtClean="0"/>
              <a:t> (</a:t>
            </a:r>
            <a:r>
              <a:rPr lang="en-US" i="1" dirty="0" smtClean="0"/>
              <a:t>Republic</a:t>
            </a:r>
            <a:r>
              <a:rPr lang="en-US" dirty="0" smtClean="0"/>
              <a:t> VI)</a:t>
            </a:r>
          </a:p>
          <a:p>
            <a:r>
              <a:rPr lang="en-US" b="1" dirty="0" smtClean="0"/>
              <a:t>Aesthetic / Qualitative Forms</a:t>
            </a:r>
            <a:r>
              <a:rPr lang="en-US" dirty="0" smtClean="0"/>
              <a:t>:</a:t>
            </a:r>
          </a:p>
          <a:p>
            <a:pPr lvl="1"/>
            <a:r>
              <a:rPr lang="en-US" dirty="0" smtClean="0"/>
              <a:t>Form of Beauty → Beauty itself (not any beautiful face, flower, or artwork; pure beauty)</a:t>
            </a:r>
          </a:p>
          <a:p>
            <a:pPr lvl="1"/>
            <a:r>
              <a:rPr lang="en-US" dirty="0" smtClean="0"/>
              <a:t>Form of Largeness / Smallness → absolute largeness (not relative)</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457200"/>
            <a:ext cx="8229600" cy="5943600"/>
          </a:xfrm>
        </p:spPr>
        <p:txBody>
          <a:bodyPr>
            <a:normAutofit fontScale="77500" lnSpcReduction="20000"/>
          </a:bodyPr>
          <a:lstStyle/>
          <a:p>
            <a:r>
              <a:rPr lang="en-US" b="1" dirty="0" smtClean="0"/>
              <a:t>Key Characteristics of the Forms (Summary List)</a:t>
            </a:r>
          </a:p>
          <a:p>
            <a:r>
              <a:rPr lang="en-US" b="1" dirty="0" smtClean="0"/>
              <a:t>Eternal</a:t>
            </a:r>
            <a:r>
              <a:rPr lang="en-US" dirty="0" smtClean="0"/>
              <a:t> — exist outside time; no beginning or end (</a:t>
            </a:r>
            <a:r>
              <a:rPr lang="en-US" i="1" dirty="0" smtClean="0"/>
              <a:t>Tim.</a:t>
            </a:r>
            <a:r>
              <a:rPr lang="en-US" dirty="0" smtClean="0"/>
              <a:t> 37e–38a)</a:t>
            </a:r>
          </a:p>
          <a:p>
            <a:r>
              <a:rPr lang="en-US" b="1" dirty="0" smtClean="0"/>
              <a:t>Unchanging</a:t>
            </a:r>
            <a:r>
              <a:rPr lang="en-US" dirty="0" smtClean="0"/>
              <a:t> / </a:t>
            </a:r>
            <a:r>
              <a:rPr lang="en-US" b="1" dirty="0" smtClean="0"/>
              <a:t>Immutable</a:t>
            </a:r>
            <a:r>
              <a:rPr lang="en-US" dirty="0" smtClean="0"/>
              <a:t> — always the same; never become different (</a:t>
            </a:r>
            <a:r>
              <a:rPr lang="en-US" i="1" dirty="0" err="1" smtClean="0"/>
              <a:t>Phaedo</a:t>
            </a:r>
            <a:r>
              <a:rPr lang="en-US" dirty="0" smtClean="0"/>
              <a:t> 78d)</a:t>
            </a:r>
          </a:p>
          <a:p>
            <a:r>
              <a:rPr lang="en-US" b="1" dirty="0" smtClean="0"/>
              <a:t>Perfect</a:t>
            </a:r>
            <a:r>
              <a:rPr lang="en-US" dirty="0" smtClean="0"/>
              <a:t> / </a:t>
            </a:r>
            <a:r>
              <a:rPr lang="en-US" b="1" dirty="0" smtClean="0"/>
              <a:t>Pure</a:t>
            </a:r>
            <a:r>
              <a:rPr lang="en-US" dirty="0" smtClean="0"/>
              <a:t> — no degrees, no mixture of opposites (Beauty is purely beautiful, never ugly)</a:t>
            </a:r>
          </a:p>
          <a:p>
            <a:r>
              <a:rPr lang="en-US" b="1" dirty="0" smtClean="0"/>
              <a:t>Intelligible</a:t>
            </a:r>
            <a:r>
              <a:rPr lang="en-US" dirty="0" smtClean="0"/>
              <a:t> — grasped only by intellect/reason (nous), not senses (</a:t>
            </a:r>
            <a:r>
              <a:rPr lang="en-US" i="1" dirty="0" err="1" smtClean="0"/>
              <a:t>Phaedo</a:t>
            </a:r>
            <a:r>
              <a:rPr lang="en-US" dirty="0" smtClean="0"/>
              <a:t> 66a)</a:t>
            </a:r>
          </a:p>
          <a:p>
            <a:r>
              <a:rPr lang="en-US" b="1" dirty="0" smtClean="0"/>
              <a:t>Uniform</a:t>
            </a:r>
            <a:r>
              <a:rPr lang="en-US" dirty="0" smtClean="0"/>
              <a:t> / </a:t>
            </a:r>
            <a:r>
              <a:rPr lang="en-US" b="1" dirty="0" smtClean="0"/>
              <a:t>Simple</a:t>
            </a:r>
            <a:r>
              <a:rPr lang="en-US" dirty="0" smtClean="0"/>
              <a:t> — indivisible, single-natured ("always the same as itself")</a:t>
            </a:r>
          </a:p>
          <a:p>
            <a:r>
              <a:rPr lang="en-US" b="1" dirty="0" smtClean="0"/>
              <a:t>Non-physical</a:t>
            </a:r>
            <a:r>
              <a:rPr lang="en-US" dirty="0" smtClean="0"/>
              <a:t> — non-spatial, incorporeal, divine-like (</a:t>
            </a:r>
            <a:r>
              <a:rPr lang="en-US" i="1" dirty="0" err="1" smtClean="0"/>
              <a:t>Phaedo</a:t>
            </a:r>
            <a:r>
              <a:rPr lang="en-US" dirty="0" smtClean="0"/>
              <a:t> 80b: "divine, deathless, intelligible, uniform, indissoluble")</a:t>
            </a:r>
          </a:p>
          <a:p>
            <a:r>
              <a:rPr lang="en-US" b="1" dirty="0" smtClean="0"/>
              <a:t>Self-predicating</a:t>
            </a:r>
            <a:r>
              <a:rPr lang="en-US" dirty="0" smtClean="0"/>
              <a:t> — The Form of Beauty is itself beautiful; the Form of Justice is itself just (a controversial but key feature)</a:t>
            </a:r>
          </a:p>
          <a:p>
            <a:r>
              <a:rPr lang="en-US" b="1" dirty="0" smtClean="0"/>
              <a:t>Paradigmatic</a:t>
            </a:r>
            <a:r>
              <a:rPr lang="en-US" dirty="0" smtClean="0"/>
              <a:t> — serve as models/exemplars that particulars imperfectly copy</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Relationship: Participation / Imitation</a:t>
            </a:r>
          </a:p>
          <a:p>
            <a:r>
              <a:rPr lang="en-US" dirty="0" smtClean="0"/>
              <a:t>Physical objects </a:t>
            </a:r>
            <a:r>
              <a:rPr lang="en-US" b="1" dirty="0" smtClean="0"/>
              <a:t>participate in</a:t>
            </a:r>
            <a:r>
              <a:rPr lang="en-US" dirty="0" smtClean="0"/>
              <a:t> or </a:t>
            </a:r>
            <a:r>
              <a:rPr lang="en-US" b="1" dirty="0" smtClean="0"/>
              <a:t>imitate</a:t>
            </a:r>
            <a:r>
              <a:rPr lang="en-US" dirty="0" smtClean="0"/>
              <a:t> Forms</a:t>
            </a:r>
          </a:p>
          <a:p>
            <a:r>
              <a:rPr lang="en-US" dirty="0" smtClean="0"/>
              <a:t>A beautiful painting or person is beautiful because it partakes in the Form of Beauty</a:t>
            </a:r>
          </a:p>
          <a:p>
            <a:r>
              <a:rPr lang="en-US" dirty="0" smtClean="0"/>
              <a:t>Particulars are imperfect copies / shadows / reflections</a:t>
            </a:r>
          </a:p>
          <a:p>
            <a:r>
              <a:rPr lang="en-US" dirty="0" smtClean="0"/>
              <a:t>The more perfectly something imitates its Form → the better it is</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63</TotalTime>
  <Words>2389</Words>
  <Application>Microsoft Office PowerPoint</Application>
  <PresentationFormat>On-screen Show (4:3)</PresentationFormat>
  <Paragraphs>125</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Aspect</vt:lpstr>
      <vt:lpstr>Plato’ Theory of Forms</vt:lpstr>
      <vt:lpstr>Slide 2</vt:lpstr>
      <vt:lpstr>Slide 3</vt:lpstr>
      <vt:lpstr>         Characteristics – Side-by-Side Comparison</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Plato’ Theory of Forms</dc:title>
  <dc:creator>Admin</dc:creator>
  <cp:lastModifiedBy>Admin</cp:lastModifiedBy>
  <cp:revision>14</cp:revision>
  <dcterms:created xsi:type="dcterms:W3CDTF">2006-08-16T00:00:00Z</dcterms:created>
  <dcterms:modified xsi:type="dcterms:W3CDTF">2026-01-29T04:05:20Z</dcterms:modified>
</cp:coreProperties>
</file>