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1"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57392C2-DD24-45D5-BC98-90D26F836AEC}"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69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78A8CE-4E27-4DC0-A5BD-07E23F115AD9}" type="datetimeFigureOut">
              <a:rPr lang="en-IN" smtClean="0"/>
              <a:t>04-04-2024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7392C2-DD24-45D5-BC98-90D26F836AEC}" type="slidenum">
              <a:rPr lang="en-IN" smtClean="0"/>
              <a:t>‹#›</a:t>
            </a:fld>
            <a:endParaRPr lang="en-IN"/>
          </a:p>
        </p:txBody>
      </p:sp>
    </p:spTree>
    <p:extLst>
      <p:ext uri="{BB962C8B-B14F-4D97-AF65-F5344CB8AC3E}">
        <p14:creationId xmlns:p14="http://schemas.microsoft.com/office/powerpoint/2010/main" val="127807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0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45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spTree>
    <p:extLst>
      <p:ext uri="{BB962C8B-B14F-4D97-AF65-F5344CB8AC3E}">
        <p14:creationId xmlns:p14="http://schemas.microsoft.com/office/powerpoint/2010/main" val="203784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52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737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49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9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spTree>
    <p:extLst>
      <p:ext uri="{BB962C8B-B14F-4D97-AF65-F5344CB8AC3E}">
        <p14:creationId xmlns:p14="http://schemas.microsoft.com/office/powerpoint/2010/main" val="39548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A8CE-4E27-4DC0-A5BD-07E23F115AD9}" type="datetimeFigureOut">
              <a:rPr lang="en-IN" smtClean="0"/>
              <a:t>04-04-2024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7392C2-DD24-45D5-BC98-90D26F836AEC}"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78A8CE-4E27-4DC0-A5BD-07E23F115AD9}" type="datetimeFigureOut">
              <a:rPr lang="en-IN" smtClean="0"/>
              <a:t>04-04-2024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7392C2-DD24-45D5-BC98-90D26F836AEC}" type="slidenum">
              <a:rPr lang="en-IN" smtClean="0"/>
              <a:t>‹#›</a:t>
            </a:fld>
            <a:endParaRPr lang="en-IN"/>
          </a:p>
        </p:txBody>
      </p:sp>
    </p:spTree>
    <p:extLst>
      <p:ext uri="{BB962C8B-B14F-4D97-AF65-F5344CB8AC3E}">
        <p14:creationId xmlns:p14="http://schemas.microsoft.com/office/powerpoint/2010/main" val="97989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78A8CE-4E27-4DC0-A5BD-07E23F115AD9}" type="datetimeFigureOut">
              <a:rPr lang="en-IN" smtClean="0"/>
              <a:t>04-04-2024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7392C2-DD24-45D5-BC98-90D26F836AEC}"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3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78A8CE-4E27-4DC0-A5BD-07E23F115AD9}" type="datetimeFigureOut">
              <a:rPr lang="en-IN" smtClean="0"/>
              <a:t>04-04-2024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7392C2-DD24-45D5-BC98-90D26F836AE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98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8A8CE-4E27-4DC0-A5BD-07E23F115AD9}" type="datetimeFigureOut">
              <a:rPr lang="en-IN" smtClean="0"/>
              <a:t>04-04-2024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7392C2-DD24-45D5-BC98-90D26F836AEC}" type="slidenum">
              <a:rPr lang="en-IN" smtClean="0"/>
              <a:t>‹#›</a:t>
            </a:fld>
            <a:endParaRPr lang="en-IN"/>
          </a:p>
        </p:txBody>
      </p:sp>
    </p:spTree>
    <p:extLst>
      <p:ext uri="{BB962C8B-B14F-4D97-AF65-F5344CB8AC3E}">
        <p14:creationId xmlns:p14="http://schemas.microsoft.com/office/powerpoint/2010/main" val="33977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78A8CE-4E27-4DC0-A5BD-07E23F115AD9}" type="datetimeFigureOut">
              <a:rPr lang="en-IN" smtClean="0"/>
              <a:t>04-04-2024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7392C2-DD24-45D5-BC98-90D26F836AEC}"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55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78A8CE-4E27-4DC0-A5BD-07E23F115AD9}" type="datetimeFigureOut">
              <a:rPr lang="en-IN" smtClean="0"/>
              <a:t>04-04-2024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7392C2-DD24-45D5-BC98-90D26F836AEC}" type="slidenum">
              <a:rPr lang="en-IN" smtClean="0"/>
              <a:t>‹#›</a:t>
            </a:fld>
            <a:endParaRPr lang="en-IN"/>
          </a:p>
        </p:txBody>
      </p:sp>
    </p:spTree>
    <p:extLst>
      <p:ext uri="{BB962C8B-B14F-4D97-AF65-F5344CB8AC3E}">
        <p14:creationId xmlns:p14="http://schemas.microsoft.com/office/powerpoint/2010/main" val="62522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78A8CE-4E27-4DC0-A5BD-07E23F115AD9}" type="datetimeFigureOut">
              <a:rPr lang="en-IN" smtClean="0"/>
              <a:t>04-04-2024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7392C2-DD24-45D5-BC98-90D26F836AEC}" type="slidenum">
              <a:rPr lang="en-IN" smtClean="0"/>
              <a:t>‹#›</a:t>
            </a:fld>
            <a:endParaRPr lang="en-IN"/>
          </a:p>
        </p:txBody>
      </p:sp>
    </p:spTree>
    <p:extLst>
      <p:ext uri="{BB962C8B-B14F-4D97-AF65-F5344CB8AC3E}">
        <p14:creationId xmlns:p14="http://schemas.microsoft.com/office/powerpoint/2010/main" val="9551279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2B67-047B-37EE-B211-0BBC1C0FF6C3}"/>
              </a:ext>
            </a:extLst>
          </p:cNvPr>
          <p:cNvSpPr>
            <a:spLocks noGrp="1"/>
          </p:cNvSpPr>
          <p:nvPr>
            <p:ph type="ctrTitle"/>
          </p:nvPr>
        </p:nvSpPr>
        <p:spPr/>
        <p:txBody>
          <a:bodyPr/>
          <a:lstStyle/>
          <a:p>
            <a:r>
              <a:rPr lang="en-US" dirty="0"/>
              <a:t>Vulva Formation in </a:t>
            </a:r>
            <a:r>
              <a:rPr lang="en-US" i="1" dirty="0" err="1"/>
              <a:t>Caenorhapditis</a:t>
            </a:r>
            <a:r>
              <a:rPr lang="en-US" i="1" dirty="0"/>
              <a:t> elegans</a:t>
            </a:r>
            <a:endParaRPr lang="en-IN" i="1" dirty="0"/>
          </a:p>
        </p:txBody>
      </p:sp>
      <p:sp>
        <p:nvSpPr>
          <p:cNvPr id="3" name="Subtitle 2">
            <a:extLst>
              <a:ext uri="{FF2B5EF4-FFF2-40B4-BE49-F238E27FC236}">
                <a16:creationId xmlns:a16="http://schemas.microsoft.com/office/drawing/2014/main" id="{7A95CE2E-E1E0-A0BB-C7A3-E41B9D17CCE7}"/>
              </a:ext>
            </a:extLst>
          </p:cNvPr>
          <p:cNvSpPr>
            <a:spLocks noGrp="1"/>
          </p:cNvSpPr>
          <p:nvPr>
            <p:ph type="subTitle" idx="1"/>
          </p:nvPr>
        </p:nvSpPr>
        <p:spPr>
          <a:xfrm>
            <a:off x="2692398" y="4460029"/>
            <a:ext cx="6815669" cy="1320802"/>
          </a:xfrm>
        </p:spPr>
        <p:txBody>
          <a:bodyPr/>
          <a:lstStyle/>
          <a:p>
            <a:r>
              <a:rPr lang="en-US" dirty="0"/>
              <a:t>Bandita Talukdar</a:t>
            </a:r>
          </a:p>
          <a:p>
            <a:r>
              <a:rPr lang="en-US" dirty="0"/>
              <a:t>Assistant Professor, Department of Zoology, Pandu College</a:t>
            </a:r>
            <a:endParaRPr lang="en-IN" dirty="0"/>
          </a:p>
        </p:txBody>
      </p:sp>
      <p:sp>
        <p:nvSpPr>
          <p:cNvPr id="4" name="TextBox 3">
            <a:extLst>
              <a:ext uri="{FF2B5EF4-FFF2-40B4-BE49-F238E27FC236}">
                <a16:creationId xmlns:a16="http://schemas.microsoft.com/office/drawing/2014/main" id="{705DB00C-D067-D615-CE6C-57567C942F84}"/>
              </a:ext>
            </a:extLst>
          </p:cNvPr>
          <p:cNvSpPr txBox="1"/>
          <p:nvPr/>
        </p:nvSpPr>
        <p:spPr>
          <a:xfrm>
            <a:off x="3489649" y="3694922"/>
            <a:ext cx="4478694" cy="646331"/>
          </a:xfrm>
          <a:prstGeom prst="rect">
            <a:avLst/>
          </a:prstGeom>
          <a:noFill/>
        </p:spPr>
        <p:txBody>
          <a:bodyPr wrap="square" rtlCol="0">
            <a:spAutoFit/>
          </a:bodyPr>
          <a:lstStyle/>
          <a:p>
            <a:pPr algn="ctr"/>
            <a:r>
              <a:rPr lang="en-US" dirty="0"/>
              <a:t>M.Sc. 2</a:t>
            </a:r>
            <a:r>
              <a:rPr lang="en-US" baseline="30000" dirty="0"/>
              <a:t>nd</a:t>
            </a:r>
            <a:r>
              <a:rPr lang="en-US" dirty="0"/>
              <a:t> Semester Zoology</a:t>
            </a:r>
          </a:p>
          <a:p>
            <a:pPr algn="ctr"/>
            <a:r>
              <a:rPr lang="en-US" dirty="0"/>
              <a:t>Paper code</a:t>
            </a:r>
            <a:r>
              <a:rPr lang="en-US"/>
              <a:t>: ZOO-2034</a:t>
            </a:r>
            <a:endParaRPr lang="en-IN" dirty="0"/>
          </a:p>
        </p:txBody>
      </p:sp>
    </p:spTree>
    <p:extLst>
      <p:ext uri="{BB962C8B-B14F-4D97-AF65-F5344CB8AC3E}">
        <p14:creationId xmlns:p14="http://schemas.microsoft.com/office/powerpoint/2010/main" val="353049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FCE324-1FC1-9B9A-6594-6C92CE3D44A6}"/>
              </a:ext>
            </a:extLst>
          </p:cNvPr>
          <p:cNvSpPr>
            <a:spLocks noGrp="1"/>
          </p:cNvSpPr>
          <p:nvPr>
            <p:ph type="title"/>
          </p:nvPr>
        </p:nvSpPr>
        <p:spPr/>
        <p:txBody>
          <a:bodyPr/>
          <a:lstStyle/>
          <a:p>
            <a:endParaRPr lang="en-IN"/>
          </a:p>
        </p:txBody>
      </p:sp>
      <p:sp>
        <p:nvSpPr>
          <p:cNvPr id="6" name="Content Placeholder 5">
            <a:extLst>
              <a:ext uri="{FF2B5EF4-FFF2-40B4-BE49-F238E27FC236}">
                <a16:creationId xmlns:a16="http://schemas.microsoft.com/office/drawing/2014/main" id="{5419CA58-9315-4059-344C-A619BA6D74C5}"/>
              </a:ext>
            </a:extLst>
          </p:cNvPr>
          <p:cNvSpPr>
            <a:spLocks noGrp="1"/>
          </p:cNvSpPr>
          <p:nvPr>
            <p:ph idx="1"/>
          </p:nvPr>
        </p:nvSpPr>
        <p:spPr/>
        <p:txBody>
          <a:bodyPr>
            <a:normAutofit fontScale="92500" lnSpcReduction="10000"/>
          </a:bodyPr>
          <a:lstStyle/>
          <a:p>
            <a:pPr marL="0" indent="0">
              <a:buNone/>
            </a:pPr>
            <a:r>
              <a:rPr lang="en-US" dirty="0"/>
              <a:t>     Anchor cell</a:t>
            </a:r>
          </a:p>
          <a:p>
            <a:r>
              <a:rPr lang="en-US" dirty="0"/>
              <a:t>The cell connecting the overlying gonad to the vulval precursor cells is called the anchor cell. </a:t>
            </a:r>
          </a:p>
          <a:p>
            <a:r>
              <a:rPr lang="en-US" dirty="0"/>
              <a:t>The anchor cell have lin-3 gene which produce the LIN-3 protein, a relative of epidermal growth factor (EGF) and the Boss protein (Hill and Sternberg 1992)</a:t>
            </a:r>
          </a:p>
          <a:p>
            <a:pPr marL="285750" indent="-285750" algn="just">
              <a:buFont typeface="Arial" panose="020B0604020202020204" pitchFamily="34" charset="0"/>
              <a:buChar char="•"/>
            </a:pPr>
            <a:r>
              <a:rPr lang="en-US" dirty="0"/>
              <a:t>The cell straight beneath the anchor cell divides to form the central vulval cells. </a:t>
            </a:r>
          </a:p>
          <a:p>
            <a:pPr marL="285750" indent="-285750" algn="just">
              <a:buFont typeface="Arial" panose="020B0604020202020204" pitchFamily="34" charset="0"/>
              <a:buChar char="•"/>
            </a:pPr>
            <a:r>
              <a:rPr lang="en-US" dirty="0"/>
              <a:t>The two cells adjoining that central cell divide to become the lateral vulval cells, while the three cells farther away from the anchor cell generate hypodermal cells.</a:t>
            </a:r>
            <a:endParaRPr lang="en-IN" dirty="0"/>
          </a:p>
          <a:p>
            <a:endParaRPr lang="en-IN" dirty="0"/>
          </a:p>
        </p:txBody>
      </p:sp>
    </p:spTree>
    <p:extLst>
      <p:ext uri="{BB962C8B-B14F-4D97-AF65-F5344CB8AC3E}">
        <p14:creationId xmlns:p14="http://schemas.microsoft.com/office/powerpoint/2010/main" val="391712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2E69-F0A7-C1B1-AB45-3BC8C4F7B12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0D8A601-BBF2-D15B-388C-635BDF1B8512}"/>
              </a:ext>
            </a:extLst>
          </p:cNvPr>
          <p:cNvSpPr>
            <a:spLocks noGrp="1"/>
          </p:cNvSpPr>
          <p:nvPr>
            <p:ph idx="1"/>
          </p:nvPr>
        </p:nvSpPr>
        <p:spPr/>
        <p:txBody>
          <a:bodyPr>
            <a:normAutofit/>
          </a:bodyPr>
          <a:lstStyle/>
          <a:p>
            <a:r>
              <a:rPr lang="en-US" dirty="0"/>
              <a:t>If the anchor cell is destroyed (or if the lin-3 gene is mutated), the VPCs can not form a vulva; they will instead become part of the hypodermis (skin) (Kimble 1981).</a:t>
            </a:r>
          </a:p>
          <a:p>
            <a:r>
              <a:rPr lang="en-US" dirty="0"/>
              <a:t>The six VPCs influenced by the anchor cell form an equivalence group. Each member of this group is capable to become induced by the anchor cell and can take up any of three fates, depending on its juxtaposition to the anchor cell.</a:t>
            </a:r>
            <a:endParaRPr lang="en-IN" dirty="0"/>
          </a:p>
        </p:txBody>
      </p:sp>
    </p:spTree>
    <p:extLst>
      <p:ext uri="{BB962C8B-B14F-4D97-AF65-F5344CB8AC3E}">
        <p14:creationId xmlns:p14="http://schemas.microsoft.com/office/powerpoint/2010/main" val="295325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33CAB-05C8-C403-1F10-268E1F6D0079}"/>
              </a:ext>
            </a:extLst>
          </p:cNvPr>
          <p:cNvSpPr>
            <a:spLocks noGrp="1"/>
          </p:cNvSpPr>
          <p:nvPr>
            <p:ph type="title"/>
          </p:nvPr>
        </p:nvSpPr>
        <p:spPr/>
        <p:txBody>
          <a:bodyPr/>
          <a:lstStyle/>
          <a:p>
            <a:endParaRPr lang="en-IN"/>
          </a:p>
        </p:txBody>
      </p:sp>
      <p:sp>
        <p:nvSpPr>
          <p:cNvPr id="6" name="Content Placeholder 5">
            <a:extLst>
              <a:ext uri="{FF2B5EF4-FFF2-40B4-BE49-F238E27FC236}">
                <a16:creationId xmlns:a16="http://schemas.microsoft.com/office/drawing/2014/main" id="{04003DCD-3A8F-2855-5E5A-6EC2F15C9DC3}"/>
              </a:ext>
            </a:extLst>
          </p:cNvPr>
          <p:cNvSpPr>
            <a:spLocks noGrp="1"/>
          </p:cNvSpPr>
          <p:nvPr>
            <p:ph idx="1"/>
          </p:nvPr>
        </p:nvSpPr>
        <p:spPr/>
        <p:txBody>
          <a:bodyPr>
            <a:normAutofit/>
          </a:bodyPr>
          <a:lstStyle/>
          <a:p>
            <a:r>
              <a:rPr lang="en-US" dirty="0"/>
              <a:t>If the anchor cell is destroyed, all six cells of the correspondence group divide once and subsidize to the hypodermal tissue.</a:t>
            </a:r>
          </a:p>
          <a:p>
            <a:r>
              <a:rPr lang="en-US" dirty="0"/>
              <a:t>If the three central VPCs are destroyed, the three outer cells, which usually form hypodermal cells, produce vulval cells instead.</a:t>
            </a:r>
            <a:endParaRPr lang="en-IN" dirty="0"/>
          </a:p>
        </p:txBody>
      </p:sp>
    </p:spTree>
    <p:extLst>
      <p:ext uri="{BB962C8B-B14F-4D97-AF65-F5344CB8AC3E}">
        <p14:creationId xmlns:p14="http://schemas.microsoft.com/office/powerpoint/2010/main" val="197449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E348-E8CD-415B-5FE8-E04EDB9C6A0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B1ABCD7-AF0B-E085-AB0B-53E4B59D3823}"/>
              </a:ext>
            </a:extLst>
          </p:cNvPr>
          <p:cNvSpPr>
            <a:spLocks noGrp="1"/>
          </p:cNvSpPr>
          <p:nvPr>
            <p:ph idx="1"/>
          </p:nvPr>
        </p:nvSpPr>
        <p:spPr/>
        <p:txBody>
          <a:bodyPr/>
          <a:lstStyle/>
          <a:p>
            <a:r>
              <a:rPr lang="en-US" dirty="0"/>
              <a:t>The LIN-3 protein is received by the LET-23 receptor tyrosine kinase on the VPCs, and the signal is transferred to the nucleus through the RTK-Ras pathway. </a:t>
            </a:r>
          </a:p>
          <a:p>
            <a:r>
              <a:rPr lang="en-US" dirty="0"/>
              <a:t>The target of the kinase cascade is the LIN-31 protein.</a:t>
            </a:r>
            <a:endParaRPr lang="en-IN" dirty="0"/>
          </a:p>
        </p:txBody>
      </p:sp>
    </p:spTree>
    <p:extLst>
      <p:ext uri="{BB962C8B-B14F-4D97-AF65-F5344CB8AC3E}">
        <p14:creationId xmlns:p14="http://schemas.microsoft.com/office/powerpoint/2010/main" val="81005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F614-C2AF-4F36-CE20-9F5FBC08A22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F50B685-7FBC-0DAB-BDBE-FCFFE3B199A5}"/>
              </a:ext>
            </a:extLst>
          </p:cNvPr>
          <p:cNvSpPr>
            <a:spLocks noGrp="1"/>
          </p:cNvSpPr>
          <p:nvPr>
            <p:ph idx="1"/>
          </p:nvPr>
        </p:nvSpPr>
        <p:spPr/>
        <p:txBody>
          <a:bodyPr>
            <a:normAutofit/>
          </a:bodyPr>
          <a:lstStyle/>
          <a:p>
            <a:r>
              <a:rPr lang="en-US" dirty="0"/>
              <a:t>The LIN-3 protein forms a concentration gradient. Here, the VPC closest to the anchor cell (i.e., the P6.p cell) receives the highest concentration of LIN-3 protein and generates the central vulval cells.</a:t>
            </a:r>
          </a:p>
          <a:p>
            <a:r>
              <a:rPr lang="en-IN" dirty="0"/>
              <a:t>The two VPCs adjacent to it (P5.p and P7.p) receive a lower amount of LIN-3 and become the lateral vulval cells. </a:t>
            </a:r>
          </a:p>
          <a:p>
            <a:r>
              <a:rPr lang="en-IN" dirty="0"/>
              <a:t>The VPCs farther away from the anchor cell do not receive enough LIN-3 to have an effect, so they become hypodermis.</a:t>
            </a:r>
          </a:p>
          <a:p>
            <a:endParaRPr lang="en-IN" dirty="0"/>
          </a:p>
        </p:txBody>
      </p:sp>
    </p:spTree>
    <p:extLst>
      <p:ext uri="{BB962C8B-B14F-4D97-AF65-F5344CB8AC3E}">
        <p14:creationId xmlns:p14="http://schemas.microsoft.com/office/powerpoint/2010/main" val="201071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8D58-9071-1B7E-8E80-7ECE8A7BDF9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801761-9359-873F-B765-33E950764D1F}"/>
              </a:ext>
            </a:extLst>
          </p:cNvPr>
          <p:cNvSpPr>
            <a:spLocks noGrp="1"/>
          </p:cNvSpPr>
          <p:nvPr>
            <p:ph idx="1"/>
          </p:nvPr>
        </p:nvSpPr>
        <p:spPr/>
        <p:txBody>
          <a:bodyPr/>
          <a:lstStyle/>
          <a:p>
            <a:r>
              <a:rPr lang="en-US" dirty="0"/>
              <a:t>In addition to forming the central vulval lineage, the VPC closest to the anchor cell also signals laterally to the two adjacent cells and instructs them to generate the </a:t>
            </a:r>
            <a:r>
              <a:rPr lang="en-US"/>
              <a:t>lateral vulval lineages</a:t>
            </a:r>
            <a:r>
              <a:rPr lang="en-US" dirty="0"/>
              <a:t>.</a:t>
            </a:r>
            <a:endParaRPr lang="en-IN" dirty="0"/>
          </a:p>
        </p:txBody>
      </p:sp>
    </p:spTree>
    <p:extLst>
      <p:ext uri="{BB962C8B-B14F-4D97-AF65-F5344CB8AC3E}">
        <p14:creationId xmlns:p14="http://schemas.microsoft.com/office/powerpoint/2010/main" val="2423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6070-CC3E-9F81-C058-8EB30DEF1B7C}"/>
              </a:ext>
            </a:extLst>
          </p:cNvPr>
          <p:cNvSpPr>
            <a:spLocks noGrp="1"/>
          </p:cNvSpPr>
          <p:nvPr>
            <p:ph type="title"/>
          </p:nvPr>
        </p:nvSpPr>
        <p:spPr/>
        <p:txBody>
          <a:bodyPr/>
          <a:lstStyle/>
          <a:p>
            <a:r>
              <a:rPr lang="en-US" dirty="0"/>
              <a:t>What is C. elegans?</a:t>
            </a:r>
            <a:endParaRPr lang="en-IN" dirty="0"/>
          </a:p>
        </p:txBody>
      </p:sp>
      <p:sp>
        <p:nvSpPr>
          <p:cNvPr id="3" name="Content Placeholder 2">
            <a:extLst>
              <a:ext uri="{FF2B5EF4-FFF2-40B4-BE49-F238E27FC236}">
                <a16:creationId xmlns:a16="http://schemas.microsoft.com/office/drawing/2014/main" id="{D3A95E0F-1B5C-3E6F-AF96-00DFA1466CFE}"/>
              </a:ext>
            </a:extLst>
          </p:cNvPr>
          <p:cNvSpPr>
            <a:spLocks noGrp="1"/>
          </p:cNvSpPr>
          <p:nvPr>
            <p:ph idx="1"/>
          </p:nvPr>
        </p:nvSpPr>
        <p:spPr/>
        <p:txBody>
          <a:bodyPr>
            <a:normAutofit lnSpcReduction="10000"/>
          </a:bodyPr>
          <a:lstStyle/>
          <a:p>
            <a:r>
              <a:rPr lang="en-US" dirty="0"/>
              <a:t>C. elegans are multicellular nematode.</a:t>
            </a:r>
          </a:p>
          <a:p>
            <a:r>
              <a:rPr lang="en-US" dirty="0"/>
              <a:t>It has two sexes:</a:t>
            </a:r>
          </a:p>
          <a:p>
            <a:pPr lvl="2">
              <a:buFont typeface="Wingdings" panose="05000000000000000000" pitchFamily="2" charset="2"/>
              <a:buChar char="v"/>
            </a:pPr>
            <a:r>
              <a:rPr lang="en-US" dirty="0"/>
              <a:t>Hermaphrodite (both male and female sex organs in single body)</a:t>
            </a:r>
          </a:p>
          <a:p>
            <a:pPr lvl="2">
              <a:buFont typeface="Wingdings" panose="05000000000000000000" pitchFamily="2" charset="2"/>
              <a:buChar char="v"/>
            </a:pPr>
            <a:r>
              <a:rPr lang="en-US" dirty="0"/>
              <a:t>Male</a:t>
            </a:r>
          </a:p>
          <a:p>
            <a:pPr lvl="2" algn="just">
              <a:buFont typeface="Wingdings" panose="05000000000000000000" pitchFamily="2" charset="2"/>
              <a:buChar char="ü"/>
            </a:pPr>
            <a:r>
              <a:rPr lang="en-US" dirty="0"/>
              <a:t>In their early development, they are male, and the gonad produces sperm, which is stored for later use. As they grow older, they develop ovaries.</a:t>
            </a:r>
          </a:p>
          <a:p>
            <a:pPr lvl="2" algn="just">
              <a:buFont typeface="Wingdings" panose="05000000000000000000" pitchFamily="2" charset="2"/>
              <a:buChar char="ü"/>
            </a:pPr>
            <a:r>
              <a:rPr lang="en-US" dirty="0"/>
              <a:t>Hermaphrodite can be viewed most simply as a female that produce a limited number of sperms, so she can reproduce either by self fertilization by using own sperms or by cross fertilization, after the transfer of male sperm by mating.</a:t>
            </a:r>
            <a:endParaRPr lang="en-IN" dirty="0"/>
          </a:p>
        </p:txBody>
      </p:sp>
    </p:spTree>
    <p:extLst>
      <p:ext uri="{BB962C8B-B14F-4D97-AF65-F5344CB8AC3E}">
        <p14:creationId xmlns:p14="http://schemas.microsoft.com/office/powerpoint/2010/main" val="404380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0F404-49E6-E9FE-BA9F-AE66309C6B02}"/>
              </a:ext>
            </a:extLst>
          </p:cNvPr>
          <p:cNvSpPr>
            <a:spLocks noGrp="1"/>
          </p:cNvSpPr>
          <p:nvPr>
            <p:ph type="title"/>
          </p:nvPr>
        </p:nvSpPr>
        <p:spPr>
          <a:xfrm>
            <a:off x="1116529" y="800705"/>
            <a:ext cx="3718455" cy="1371600"/>
          </a:xfrm>
        </p:spPr>
        <p:txBody>
          <a:bodyPr/>
          <a:lstStyle/>
          <a:p>
            <a:r>
              <a:rPr lang="en-US" dirty="0"/>
              <a:t>C. elegans</a:t>
            </a:r>
            <a:endParaRPr lang="en-IN" dirty="0"/>
          </a:p>
        </p:txBody>
      </p:sp>
      <p:pic>
        <p:nvPicPr>
          <p:cNvPr id="9" name="Content Placeholder 8">
            <a:extLst>
              <a:ext uri="{FF2B5EF4-FFF2-40B4-BE49-F238E27FC236}">
                <a16:creationId xmlns:a16="http://schemas.microsoft.com/office/drawing/2014/main" id="{A5BC6B66-6875-6AC9-6C86-FE4B9AFC14CC}"/>
              </a:ext>
            </a:extLst>
          </p:cNvPr>
          <p:cNvPicPr>
            <a:picLocks noGrp="1" noChangeAspect="1"/>
          </p:cNvPicPr>
          <p:nvPr>
            <p:ph idx="1"/>
          </p:nvPr>
        </p:nvPicPr>
        <p:blipFill>
          <a:blip r:embed="rId2"/>
          <a:stretch>
            <a:fillRect/>
          </a:stretch>
        </p:blipFill>
        <p:spPr>
          <a:xfrm>
            <a:off x="5604946" y="800705"/>
            <a:ext cx="5470525" cy="1816214"/>
          </a:xfrm>
        </p:spPr>
      </p:pic>
      <p:sp>
        <p:nvSpPr>
          <p:cNvPr id="6" name="Text Placeholder 5">
            <a:extLst>
              <a:ext uri="{FF2B5EF4-FFF2-40B4-BE49-F238E27FC236}">
                <a16:creationId xmlns:a16="http://schemas.microsoft.com/office/drawing/2014/main" id="{F93BE275-1BA9-E3E9-F452-32B2AC6FE2CA}"/>
              </a:ext>
            </a:extLst>
          </p:cNvPr>
          <p:cNvSpPr>
            <a:spLocks noGrp="1"/>
          </p:cNvSpPr>
          <p:nvPr>
            <p:ph type="body" sz="half" idx="2"/>
          </p:nvPr>
        </p:nvSpPr>
        <p:spPr/>
        <p:txBody>
          <a:bodyPr>
            <a:normAutofit/>
          </a:bodyPr>
          <a:lstStyle/>
          <a:p>
            <a:pPr marL="285750" indent="-285750" algn="just">
              <a:buFont typeface="Arial" panose="020B0604020202020204" pitchFamily="34" charset="0"/>
              <a:buChar char="•"/>
            </a:pPr>
            <a:r>
              <a:rPr lang="en-US" dirty="0"/>
              <a:t>C. elegans known as round worm and regarded as model organism.</a:t>
            </a:r>
          </a:p>
          <a:p>
            <a:pPr marL="285750" indent="-285750" algn="just">
              <a:buFont typeface="Arial" panose="020B0604020202020204" pitchFamily="34" charset="0"/>
              <a:buChar char="•"/>
            </a:pPr>
            <a:r>
              <a:rPr lang="en-US" dirty="0"/>
              <a:t>The eggs "roll" through the region of sperm storage, are fertilized inside the nematode, and then pass out of the body through the  vulva.</a:t>
            </a:r>
            <a:endParaRPr lang="en-IN" dirty="0"/>
          </a:p>
        </p:txBody>
      </p:sp>
      <p:sp>
        <p:nvSpPr>
          <p:cNvPr id="7" name="TextBox 6">
            <a:extLst>
              <a:ext uri="{FF2B5EF4-FFF2-40B4-BE49-F238E27FC236}">
                <a16:creationId xmlns:a16="http://schemas.microsoft.com/office/drawing/2014/main" id="{97233A9E-42FC-6683-F129-2E825E8F3354}"/>
              </a:ext>
            </a:extLst>
          </p:cNvPr>
          <p:cNvSpPr txBox="1"/>
          <p:nvPr/>
        </p:nvSpPr>
        <p:spPr>
          <a:xfrm>
            <a:off x="9895148" y="2339920"/>
            <a:ext cx="2360645" cy="276999"/>
          </a:xfrm>
          <a:prstGeom prst="rect">
            <a:avLst/>
          </a:prstGeom>
          <a:noFill/>
        </p:spPr>
        <p:txBody>
          <a:bodyPr wrap="square" rtlCol="0">
            <a:spAutoFit/>
          </a:bodyPr>
          <a:lstStyle/>
          <a:p>
            <a:r>
              <a:rPr lang="en-IN" sz="1200" dirty="0"/>
              <a:t>worms.zoology.wisc.edu</a:t>
            </a:r>
          </a:p>
        </p:txBody>
      </p:sp>
      <p:pic>
        <p:nvPicPr>
          <p:cNvPr id="11" name="Picture 10">
            <a:extLst>
              <a:ext uri="{FF2B5EF4-FFF2-40B4-BE49-F238E27FC236}">
                <a16:creationId xmlns:a16="http://schemas.microsoft.com/office/drawing/2014/main" id="{341520C6-7CE0-57AA-806C-C53E13113054}"/>
              </a:ext>
            </a:extLst>
          </p:cNvPr>
          <p:cNvPicPr>
            <a:picLocks noChangeAspect="1"/>
          </p:cNvPicPr>
          <p:nvPr/>
        </p:nvPicPr>
        <p:blipFill>
          <a:blip r:embed="rId3"/>
          <a:stretch>
            <a:fillRect/>
          </a:stretch>
        </p:blipFill>
        <p:spPr>
          <a:xfrm>
            <a:off x="6530359" y="2941087"/>
            <a:ext cx="4190515" cy="2790015"/>
          </a:xfrm>
          <a:prstGeom prst="rect">
            <a:avLst/>
          </a:prstGeom>
        </p:spPr>
      </p:pic>
    </p:spTree>
    <p:extLst>
      <p:ext uri="{BB962C8B-B14F-4D97-AF65-F5344CB8AC3E}">
        <p14:creationId xmlns:p14="http://schemas.microsoft.com/office/powerpoint/2010/main" val="274342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769FB8-0746-67E4-F620-9032740FB3C0}"/>
              </a:ext>
            </a:extLst>
          </p:cNvPr>
          <p:cNvSpPr>
            <a:spLocks noGrp="1"/>
          </p:cNvSpPr>
          <p:nvPr>
            <p:ph type="title"/>
          </p:nvPr>
        </p:nvSpPr>
        <p:spPr/>
        <p:txBody>
          <a:bodyPr/>
          <a:lstStyle/>
          <a:p>
            <a:r>
              <a:rPr lang="en-US" dirty="0"/>
              <a:t>C. elegans</a:t>
            </a:r>
            <a:endParaRPr lang="en-IN" dirty="0"/>
          </a:p>
        </p:txBody>
      </p:sp>
      <p:sp>
        <p:nvSpPr>
          <p:cNvPr id="6" name="Content Placeholder 5">
            <a:extLst>
              <a:ext uri="{FF2B5EF4-FFF2-40B4-BE49-F238E27FC236}">
                <a16:creationId xmlns:a16="http://schemas.microsoft.com/office/drawing/2014/main" id="{BE6A37ED-1440-6064-9212-966D8FE116CF}"/>
              </a:ext>
            </a:extLst>
          </p:cNvPr>
          <p:cNvSpPr>
            <a:spLocks noGrp="1"/>
          </p:cNvSpPr>
          <p:nvPr>
            <p:ph idx="1"/>
          </p:nvPr>
        </p:nvSpPr>
        <p:spPr/>
        <p:txBody>
          <a:bodyPr>
            <a:normAutofit fontScale="85000" lnSpcReduction="10000"/>
          </a:bodyPr>
          <a:lstStyle/>
          <a:p>
            <a:pPr algn="just"/>
            <a:r>
              <a:rPr lang="en-US" b="1" dirty="0"/>
              <a:t>(1) They're simple</a:t>
            </a:r>
            <a:r>
              <a:rPr lang="en-US" dirty="0"/>
              <a:t>: The adult hermaphrodite has just a little over 1000 somatic nuclei (a few cells fuse together into multinucleate cells called syncytia). At the time most </a:t>
            </a:r>
            <a:r>
              <a:rPr lang="en-US" dirty="0" err="1"/>
              <a:t>morophogenesis</a:t>
            </a:r>
            <a:r>
              <a:rPr lang="en-US" dirty="0"/>
              <a:t> takes place, there are only several hundred cells in the embryo.</a:t>
            </a:r>
            <a:br>
              <a:rPr lang="en-US" dirty="0"/>
            </a:br>
            <a:r>
              <a:rPr lang="en-US" b="1" dirty="0"/>
              <a:t>(2) They're transparent</a:t>
            </a:r>
            <a:r>
              <a:rPr lang="en-US" dirty="0"/>
              <a:t>: Living </a:t>
            </a:r>
            <a:r>
              <a:rPr lang="en-US" i="1" dirty="0"/>
              <a:t>C. elegans</a:t>
            </a:r>
            <a:r>
              <a:rPr lang="en-US" dirty="0"/>
              <a:t> embryos can be imaged using </a:t>
            </a:r>
            <a:r>
              <a:rPr lang="en-US" dirty="0" err="1"/>
              <a:t>Nomarski</a:t>
            </a:r>
            <a:r>
              <a:rPr lang="en-US" dirty="0"/>
              <a:t> microscopy, or by imaging transgenic embryos expressing fluorescent proteins such as GFP.</a:t>
            </a:r>
            <a:br>
              <a:rPr lang="en-US" dirty="0"/>
            </a:br>
            <a:r>
              <a:rPr lang="en-US" b="1" dirty="0"/>
              <a:t>(3) They're reproducible</a:t>
            </a:r>
            <a:r>
              <a:rPr lang="en-US" dirty="0"/>
              <a:t>: Embryonic development is incredibly reproducible from embryo to embryo. Largely through the work of Nobel laureate John Sulston and colleagues, this allowed the determination of the complete lineage of every cell in </a:t>
            </a:r>
            <a:r>
              <a:rPr lang="en-US" i="1" dirty="0"/>
              <a:t>C. elegans</a:t>
            </a:r>
            <a:r>
              <a:rPr lang="en-US" dirty="0"/>
              <a:t>, i.e., the "history" of each cell in the embryo can be traced back to the one-celled zygote</a:t>
            </a:r>
            <a:endParaRPr lang="en-IN" dirty="0"/>
          </a:p>
        </p:txBody>
      </p:sp>
    </p:spTree>
    <p:extLst>
      <p:ext uri="{BB962C8B-B14F-4D97-AF65-F5344CB8AC3E}">
        <p14:creationId xmlns:p14="http://schemas.microsoft.com/office/powerpoint/2010/main" val="346595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52EF-D091-4DE5-4947-010D3A544E2B}"/>
              </a:ext>
            </a:extLst>
          </p:cNvPr>
          <p:cNvSpPr>
            <a:spLocks noGrp="1"/>
          </p:cNvSpPr>
          <p:nvPr>
            <p:ph type="title"/>
          </p:nvPr>
        </p:nvSpPr>
        <p:spPr/>
        <p:txBody>
          <a:bodyPr/>
          <a:lstStyle/>
          <a:p>
            <a:r>
              <a:rPr lang="en-US" dirty="0"/>
              <a:t>What is Vulva?</a:t>
            </a:r>
            <a:endParaRPr lang="en-IN" dirty="0"/>
          </a:p>
        </p:txBody>
      </p:sp>
      <p:sp>
        <p:nvSpPr>
          <p:cNvPr id="3" name="Content Placeholder 2">
            <a:extLst>
              <a:ext uri="{FF2B5EF4-FFF2-40B4-BE49-F238E27FC236}">
                <a16:creationId xmlns:a16="http://schemas.microsoft.com/office/drawing/2014/main" id="{623F6567-8369-17A4-88EE-CB4BA23D7C90}"/>
              </a:ext>
            </a:extLst>
          </p:cNvPr>
          <p:cNvSpPr>
            <a:spLocks noGrp="1"/>
          </p:cNvSpPr>
          <p:nvPr>
            <p:ph idx="1"/>
          </p:nvPr>
        </p:nvSpPr>
        <p:spPr/>
        <p:txBody>
          <a:bodyPr/>
          <a:lstStyle/>
          <a:p>
            <a:pPr algn="just"/>
            <a:r>
              <a:rPr lang="en-US" dirty="0"/>
              <a:t>The vulva is part of female sex organ that consist of 22 cells and serves as a structure through which the sperm enter and fertilized eggs leaves the gonads.</a:t>
            </a:r>
          </a:p>
          <a:p>
            <a:pPr algn="just"/>
            <a:r>
              <a:rPr lang="en-US" dirty="0"/>
              <a:t>Vulva is necessary for egg laying</a:t>
            </a:r>
          </a:p>
          <a:p>
            <a:pPr algn="just"/>
            <a:r>
              <a:rPr lang="en-US" dirty="0"/>
              <a:t>Vulva present at </a:t>
            </a:r>
            <a:r>
              <a:rPr lang="en-US" dirty="0" err="1"/>
              <a:t>midventrally</a:t>
            </a:r>
            <a:endParaRPr lang="en-US" dirty="0"/>
          </a:p>
          <a:p>
            <a:pPr algn="just"/>
            <a:r>
              <a:rPr lang="en-US" dirty="0"/>
              <a:t>Vulva is a part of female sex apparatus</a:t>
            </a:r>
          </a:p>
          <a:p>
            <a:pPr algn="just"/>
            <a:r>
              <a:rPr lang="en-US" dirty="0"/>
              <a:t>Adult vulva has 22 cells</a:t>
            </a:r>
            <a:endParaRPr lang="en-IN" dirty="0"/>
          </a:p>
        </p:txBody>
      </p:sp>
    </p:spTree>
    <p:extLst>
      <p:ext uri="{BB962C8B-B14F-4D97-AF65-F5344CB8AC3E}">
        <p14:creationId xmlns:p14="http://schemas.microsoft.com/office/powerpoint/2010/main" val="418822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8652-84B2-6974-BD04-968913BE3553}"/>
              </a:ext>
            </a:extLst>
          </p:cNvPr>
          <p:cNvSpPr>
            <a:spLocks noGrp="1"/>
          </p:cNvSpPr>
          <p:nvPr>
            <p:ph type="title"/>
          </p:nvPr>
        </p:nvSpPr>
        <p:spPr/>
        <p:txBody>
          <a:bodyPr/>
          <a:lstStyle/>
          <a:p>
            <a:r>
              <a:rPr lang="en-US" dirty="0"/>
              <a:t>Life Cycle of </a:t>
            </a:r>
            <a:r>
              <a:rPr lang="en-US" dirty="0" err="1"/>
              <a:t>C.elegans</a:t>
            </a:r>
            <a:endParaRPr lang="en-IN" dirty="0"/>
          </a:p>
        </p:txBody>
      </p:sp>
      <p:sp>
        <p:nvSpPr>
          <p:cNvPr id="3" name="Content Placeholder 2">
            <a:extLst>
              <a:ext uri="{FF2B5EF4-FFF2-40B4-BE49-F238E27FC236}">
                <a16:creationId xmlns:a16="http://schemas.microsoft.com/office/drawing/2014/main" id="{5703B2EB-D5B8-41C5-561B-2D279E5D09A8}"/>
              </a:ext>
            </a:extLst>
          </p:cNvPr>
          <p:cNvSpPr>
            <a:spLocks noGrp="1"/>
          </p:cNvSpPr>
          <p:nvPr>
            <p:ph idx="1"/>
          </p:nvPr>
        </p:nvSpPr>
        <p:spPr/>
        <p:txBody>
          <a:bodyPr/>
          <a:lstStyle/>
          <a:p>
            <a:r>
              <a:rPr lang="en-US" dirty="0"/>
              <a:t>Life cycle is temperature dependent</a:t>
            </a:r>
          </a:p>
          <a:p>
            <a:r>
              <a:rPr lang="en-US" dirty="0"/>
              <a:t> at 16 degree c—2-3 days</a:t>
            </a:r>
          </a:p>
          <a:p>
            <a:r>
              <a:rPr lang="en-US" dirty="0"/>
              <a:t> at 20 degree c- 3-4 days</a:t>
            </a:r>
          </a:p>
          <a:p>
            <a:r>
              <a:rPr lang="en-US" dirty="0"/>
              <a:t>at 25 degree c—5-6 days</a:t>
            </a:r>
            <a:endParaRPr lang="en-IN" dirty="0"/>
          </a:p>
        </p:txBody>
      </p:sp>
    </p:spTree>
    <p:extLst>
      <p:ext uri="{BB962C8B-B14F-4D97-AF65-F5344CB8AC3E}">
        <p14:creationId xmlns:p14="http://schemas.microsoft.com/office/powerpoint/2010/main" val="142801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5A24-F9AB-74F7-F29F-1002EF80E7F8}"/>
              </a:ext>
            </a:extLst>
          </p:cNvPr>
          <p:cNvSpPr>
            <a:spLocks noGrp="1"/>
          </p:cNvSpPr>
          <p:nvPr>
            <p:ph type="title"/>
          </p:nvPr>
        </p:nvSpPr>
        <p:spPr/>
        <p:txBody>
          <a:bodyPr/>
          <a:lstStyle/>
          <a:p>
            <a:r>
              <a:rPr lang="en-US" dirty="0"/>
              <a:t>Vulva development</a:t>
            </a:r>
            <a:endParaRPr lang="en-IN" dirty="0"/>
          </a:p>
        </p:txBody>
      </p:sp>
      <p:sp>
        <p:nvSpPr>
          <p:cNvPr id="3" name="Content Placeholder 2">
            <a:extLst>
              <a:ext uri="{FF2B5EF4-FFF2-40B4-BE49-F238E27FC236}">
                <a16:creationId xmlns:a16="http://schemas.microsoft.com/office/drawing/2014/main" id="{1D6D9480-605D-229B-FEDE-B2BA116B2A41}"/>
              </a:ext>
            </a:extLst>
          </p:cNvPr>
          <p:cNvSpPr>
            <a:spLocks noGrp="1"/>
          </p:cNvSpPr>
          <p:nvPr>
            <p:ph idx="1"/>
          </p:nvPr>
        </p:nvSpPr>
        <p:spPr/>
        <p:txBody>
          <a:bodyPr>
            <a:normAutofit/>
          </a:bodyPr>
          <a:lstStyle/>
          <a:p>
            <a:r>
              <a:rPr lang="en-US" dirty="0"/>
              <a:t>Vulva development in c. elegans involves a network of intercellular signaling, signaling transduction and transcriptional regulation</a:t>
            </a:r>
          </a:p>
          <a:p>
            <a:r>
              <a:rPr lang="en-US" b="1" dirty="0"/>
              <a:t>Generation of VPCs: </a:t>
            </a:r>
            <a:r>
              <a:rPr lang="en-US" dirty="0"/>
              <a:t>six vulval precursor cells (VPCs) are specified among the 11 cells, which are located in the ventral epidermis</a:t>
            </a:r>
          </a:p>
          <a:p>
            <a:r>
              <a:rPr lang="en-US" b="1" dirty="0"/>
              <a:t>Vulval precursor patterning: </a:t>
            </a:r>
            <a:r>
              <a:rPr lang="en-US" dirty="0"/>
              <a:t>a signal from the gonad and signaling among the VPCs specify three VPCs to generate vulval cells.</a:t>
            </a:r>
            <a:endParaRPr lang="en-IN" dirty="0"/>
          </a:p>
        </p:txBody>
      </p:sp>
    </p:spTree>
    <p:extLst>
      <p:ext uri="{BB962C8B-B14F-4D97-AF65-F5344CB8AC3E}">
        <p14:creationId xmlns:p14="http://schemas.microsoft.com/office/powerpoint/2010/main" val="413195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441-7570-8AD3-C9F5-AFDE4E1FE0B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5FC109A-4815-D947-A517-F953D8400044}"/>
              </a:ext>
            </a:extLst>
          </p:cNvPr>
          <p:cNvSpPr>
            <a:spLocks noGrp="1"/>
          </p:cNvSpPr>
          <p:nvPr>
            <p:ph idx="1"/>
          </p:nvPr>
        </p:nvSpPr>
        <p:spPr/>
        <p:txBody>
          <a:bodyPr>
            <a:normAutofit/>
          </a:bodyPr>
          <a:lstStyle/>
          <a:p>
            <a:pPr algn="just"/>
            <a:r>
              <a:rPr lang="en-US" dirty="0"/>
              <a:t>The vulval lineages are of two types 1degree (primary ) and 2 degree (secondary) and Uninduced VPCs generate 3 degree(tertiary) lineage which make epidermal cells.</a:t>
            </a:r>
          </a:p>
          <a:p>
            <a:pPr algn="just"/>
            <a:r>
              <a:rPr lang="en-US" dirty="0"/>
              <a:t>Generation of the adult cells: the adult vulva comprise 22 cells</a:t>
            </a:r>
          </a:p>
          <a:p>
            <a:pPr algn="just"/>
            <a:r>
              <a:rPr lang="en-US" dirty="0"/>
              <a:t>The vulva of Caenorhabditis elegans represents a case in which one inductive signal generates a variety of cell types. This organ forms during the larval stage from six cells called the vulval precursor cells (VPCs).</a:t>
            </a:r>
            <a:endParaRPr lang="en-IN" dirty="0"/>
          </a:p>
        </p:txBody>
      </p:sp>
    </p:spTree>
    <p:extLst>
      <p:ext uri="{BB962C8B-B14F-4D97-AF65-F5344CB8AC3E}">
        <p14:creationId xmlns:p14="http://schemas.microsoft.com/office/powerpoint/2010/main" val="267614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FE3FF-5F3B-F9C0-ACF6-EAAC474F9F25}"/>
              </a:ext>
            </a:extLst>
          </p:cNvPr>
          <p:cNvSpPr>
            <a:spLocks noGrp="1"/>
          </p:cNvSpPr>
          <p:nvPr>
            <p:ph type="title"/>
          </p:nvPr>
        </p:nvSpPr>
        <p:spPr/>
        <p:txBody>
          <a:bodyPr/>
          <a:lstStyle/>
          <a:p>
            <a:endParaRPr lang="en-IN" dirty="0"/>
          </a:p>
        </p:txBody>
      </p:sp>
      <p:pic>
        <p:nvPicPr>
          <p:cNvPr id="8" name="Content Placeholder 7">
            <a:extLst>
              <a:ext uri="{FF2B5EF4-FFF2-40B4-BE49-F238E27FC236}">
                <a16:creationId xmlns:a16="http://schemas.microsoft.com/office/drawing/2014/main" id="{B129173D-7FC0-B3C2-A0BA-A178B442DDB8}"/>
              </a:ext>
            </a:extLst>
          </p:cNvPr>
          <p:cNvPicPr>
            <a:picLocks noGrp="1" noChangeAspect="1"/>
          </p:cNvPicPr>
          <p:nvPr>
            <p:ph idx="1"/>
          </p:nvPr>
        </p:nvPicPr>
        <p:blipFill>
          <a:blip r:embed="rId2"/>
          <a:stretch>
            <a:fillRect/>
          </a:stretch>
        </p:blipFill>
        <p:spPr>
          <a:xfrm>
            <a:off x="905069" y="501030"/>
            <a:ext cx="8332237" cy="5803388"/>
          </a:xfrm>
        </p:spPr>
      </p:pic>
      <p:sp>
        <p:nvSpPr>
          <p:cNvPr id="6" name="Text Placeholder 5">
            <a:extLst>
              <a:ext uri="{FF2B5EF4-FFF2-40B4-BE49-F238E27FC236}">
                <a16:creationId xmlns:a16="http://schemas.microsoft.com/office/drawing/2014/main" id="{C4BB0C8B-B844-5951-9599-4725D9B0A3EA}"/>
              </a:ext>
            </a:extLst>
          </p:cNvPr>
          <p:cNvSpPr>
            <a:spLocks noGrp="1"/>
          </p:cNvSpPr>
          <p:nvPr>
            <p:ph type="body" sz="half" idx="2"/>
          </p:nvPr>
        </p:nvSpPr>
        <p:spPr/>
        <p:txBody>
          <a:bodyPr/>
          <a:lstStyle/>
          <a:p>
            <a:endParaRPr lang="en-IN" dirty="0"/>
          </a:p>
        </p:txBody>
      </p:sp>
      <p:sp>
        <p:nvSpPr>
          <p:cNvPr id="9" name="TextBox 8">
            <a:extLst>
              <a:ext uri="{FF2B5EF4-FFF2-40B4-BE49-F238E27FC236}">
                <a16:creationId xmlns:a16="http://schemas.microsoft.com/office/drawing/2014/main" id="{27B43B6A-7F23-44C4-3A1F-D25E8C39D5D1}"/>
              </a:ext>
            </a:extLst>
          </p:cNvPr>
          <p:cNvSpPr txBox="1"/>
          <p:nvPr/>
        </p:nvSpPr>
        <p:spPr>
          <a:xfrm>
            <a:off x="9713167" y="6027419"/>
            <a:ext cx="2556588" cy="276999"/>
          </a:xfrm>
          <a:prstGeom prst="rect">
            <a:avLst/>
          </a:prstGeom>
          <a:noFill/>
        </p:spPr>
        <p:txBody>
          <a:bodyPr wrap="square" rtlCol="0">
            <a:spAutoFit/>
          </a:bodyPr>
          <a:lstStyle/>
          <a:p>
            <a:r>
              <a:rPr lang="en-IN" sz="1200" dirty="0"/>
              <a:t>littleflowercollege.edu.in</a:t>
            </a:r>
          </a:p>
        </p:txBody>
      </p:sp>
    </p:spTree>
    <p:extLst>
      <p:ext uri="{BB962C8B-B14F-4D97-AF65-F5344CB8AC3E}">
        <p14:creationId xmlns:p14="http://schemas.microsoft.com/office/powerpoint/2010/main" val="626247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2776</TotalTime>
  <Words>967</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Wingdings</vt:lpstr>
      <vt:lpstr>Organic</vt:lpstr>
      <vt:lpstr>Vulva Formation in Caenorhapditis elegans</vt:lpstr>
      <vt:lpstr>What is C. elegans?</vt:lpstr>
      <vt:lpstr>C. elegans</vt:lpstr>
      <vt:lpstr>C. elegans</vt:lpstr>
      <vt:lpstr>What is Vulva?</vt:lpstr>
      <vt:lpstr>Life Cycle of C.elegans</vt:lpstr>
      <vt:lpstr>Vulva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Vulva Formation in C. elegans</dc:title>
  <dc:creator>Bandita Talukdar</dc:creator>
  <cp:lastModifiedBy>Bandita Talukdar</cp:lastModifiedBy>
  <cp:revision>11</cp:revision>
  <dcterms:created xsi:type="dcterms:W3CDTF">2024-01-28T11:25:34Z</dcterms:created>
  <dcterms:modified xsi:type="dcterms:W3CDTF">2024-04-04T04:40:00Z</dcterms:modified>
</cp:coreProperties>
</file>