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066800"/>
            <a:ext cx="7848600" cy="5562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b="1" dirty="0" smtClean="0">
                <a:solidFill>
                  <a:schemeClr val="tx1"/>
                </a:solidFill>
              </a:rPr>
              <a:t>System Theory of Public Administration</a:t>
            </a:r>
            <a:r>
              <a:rPr lang="en-US" dirty="0" smtClean="0">
                <a:solidFill>
                  <a:schemeClr val="tx1"/>
                </a:solidFill>
              </a:rPr>
              <a:t> emerged in the mid-20th century as a response to the limitations of traditional administrative approaches, such as classical and behavioral theories. Rooted in </a:t>
            </a:r>
            <a:r>
              <a:rPr lang="en-US" b="1" dirty="0" smtClean="0">
                <a:solidFill>
                  <a:schemeClr val="tx1"/>
                </a:solidFill>
              </a:rPr>
              <a:t>Ludwig von </a:t>
            </a:r>
            <a:r>
              <a:rPr lang="en-US" b="1" dirty="0" err="1" smtClean="0">
                <a:solidFill>
                  <a:schemeClr val="tx1"/>
                </a:solidFill>
              </a:rPr>
              <a:t>Bertalanffy’s</a:t>
            </a:r>
            <a:r>
              <a:rPr lang="en-US" b="1" dirty="0" smtClean="0">
                <a:solidFill>
                  <a:schemeClr val="tx1"/>
                </a:solidFill>
              </a:rPr>
              <a:t> General System Theory</a:t>
            </a:r>
            <a:r>
              <a:rPr lang="en-US" dirty="0" smtClean="0">
                <a:solidFill>
                  <a:schemeClr val="tx1"/>
                </a:solidFill>
              </a:rPr>
              <a:t>, it views organizations and administration as </a:t>
            </a:r>
            <a:r>
              <a:rPr lang="en-US" b="1" dirty="0" smtClean="0">
                <a:solidFill>
                  <a:schemeClr val="tx1"/>
                </a:solidFill>
              </a:rPr>
              <a:t>open systems</a:t>
            </a:r>
            <a:r>
              <a:rPr lang="en-US" dirty="0" smtClean="0">
                <a:solidFill>
                  <a:schemeClr val="tx1"/>
                </a:solidFill>
              </a:rPr>
              <a:t> that constantly interact with their environment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Instead of studying each part of administration in isolation, system theory emphasizes the </a:t>
            </a:r>
            <a:r>
              <a:rPr lang="en-US" b="1" dirty="0" smtClean="0">
                <a:solidFill>
                  <a:schemeClr val="tx1"/>
                </a:solidFill>
              </a:rPr>
              <a:t>interdependence of various components</a:t>
            </a:r>
            <a:r>
              <a:rPr lang="en-US" dirty="0" smtClean="0">
                <a:solidFill>
                  <a:schemeClr val="tx1"/>
                </a:solidFill>
              </a:rPr>
              <a:t>—inputs, processes, outputs, and feedback. It highlights how public administration is not a closed mechanism but a </a:t>
            </a:r>
            <a:r>
              <a:rPr lang="en-US" b="1" dirty="0" smtClean="0">
                <a:solidFill>
                  <a:schemeClr val="tx1"/>
                </a:solidFill>
              </a:rPr>
              <a:t>dynamic and adaptive system</a:t>
            </a:r>
            <a:r>
              <a:rPr lang="en-US" dirty="0" smtClean="0">
                <a:solidFill>
                  <a:schemeClr val="tx1"/>
                </a:solidFill>
              </a:rPr>
              <a:t> that responds to social, political, and economic demands.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Goal-Oriented</a:t>
            </a:r>
            <a:endParaRPr lang="en-US" dirty="0" smtClean="0"/>
          </a:p>
          <a:p>
            <a:r>
              <a:rPr lang="en-US" dirty="0" smtClean="0"/>
              <a:t>Every system works toward achieving specific </a:t>
            </a:r>
            <a:r>
              <a:rPr lang="en-US" b="1" dirty="0" smtClean="0"/>
              <a:t>objectives</a:t>
            </a:r>
            <a:r>
              <a:rPr lang="en-US" dirty="0" smtClean="0"/>
              <a:t> (e.g., public welfare, policy goals).</a:t>
            </a:r>
          </a:p>
          <a:p>
            <a:r>
              <a:rPr lang="en-US" dirty="0" smtClean="0"/>
              <a:t>All parts must contribute to these larger goals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Environment Sensitivity</a:t>
            </a:r>
            <a:endParaRPr lang="en-US" dirty="0" smtClean="0"/>
          </a:p>
          <a:p>
            <a:r>
              <a:rPr lang="en-US" dirty="0" smtClean="0"/>
              <a:t>The system is influenced by its </a:t>
            </a:r>
            <a:r>
              <a:rPr lang="en-US" b="1" dirty="0" smtClean="0"/>
              <a:t>external environment</a:t>
            </a:r>
            <a:r>
              <a:rPr lang="en-US" dirty="0" smtClean="0"/>
              <a:t> (political, cultural, economic, social factors).</a:t>
            </a:r>
          </a:p>
          <a:p>
            <a:r>
              <a:rPr lang="en-US" dirty="0" smtClean="0"/>
              <a:t>Environmental changes directly impact administrative decisions and processes.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Hierarchy of Subsystems</a:t>
            </a:r>
            <a:endParaRPr lang="en-US" dirty="0" smtClean="0"/>
          </a:p>
          <a:p>
            <a:r>
              <a:rPr lang="en-US" dirty="0" smtClean="0"/>
              <a:t>A larger administrative system is composed of </a:t>
            </a:r>
            <a:r>
              <a:rPr lang="en-US" b="1" dirty="0" smtClean="0"/>
              <a:t>smaller subsystems</a:t>
            </a:r>
            <a:r>
              <a:rPr lang="en-US" dirty="0" smtClean="0"/>
              <a:t> (departments, units, local governments).</a:t>
            </a:r>
          </a:p>
          <a:p>
            <a:r>
              <a:rPr lang="en-US" dirty="0" smtClean="0"/>
              <a:t>Each subsystem has its own function but contributes to the </a:t>
            </a:r>
            <a:r>
              <a:rPr lang="en-US" b="1" dirty="0" smtClean="0"/>
              <a:t>overall purpose</a:t>
            </a:r>
            <a:r>
              <a:rPr lang="en-US" dirty="0" smtClean="0"/>
              <a:t> of the system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The core features of system theory emphasize </a:t>
            </a:r>
            <a:r>
              <a:rPr lang="en-US" b="1" dirty="0" smtClean="0"/>
              <a:t>holism, interdependence, adaptability, and feedback</a:t>
            </a:r>
            <a:r>
              <a:rPr lang="en-US" dirty="0" smtClean="0"/>
              <a:t>, making it a dynamic and scientific way of analyzing public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Elements of System Theory in Public Administration</a:t>
            </a:r>
          </a:p>
          <a:p>
            <a:r>
              <a:rPr lang="en-US" b="1" dirty="0" smtClean="0"/>
              <a:t>Inputs</a:t>
            </a:r>
            <a:endParaRPr lang="en-US" dirty="0" smtClean="0"/>
          </a:p>
          <a:p>
            <a:pPr lvl="1"/>
            <a:r>
              <a:rPr lang="en-US" dirty="0" smtClean="0"/>
              <a:t>Inputs are the </a:t>
            </a:r>
            <a:r>
              <a:rPr lang="en-US" b="1" dirty="0" smtClean="0"/>
              <a:t>resources, demands, and expectations</a:t>
            </a:r>
            <a:r>
              <a:rPr lang="en-US" dirty="0" smtClean="0"/>
              <a:t> that flow into the administrative system from society and the environment.</a:t>
            </a:r>
          </a:p>
          <a:p>
            <a:pPr lvl="1"/>
            <a:r>
              <a:rPr lang="en-US" dirty="0" smtClean="0"/>
              <a:t>Examples: citizen needs, political demands, economic resources (money, manpower, materials), technological innovations, and public opinions.</a:t>
            </a:r>
          </a:p>
          <a:p>
            <a:pPr lvl="1"/>
            <a:r>
              <a:rPr lang="en-US" dirty="0" smtClean="0"/>
              <a:t>Inputs provide the </a:t>
            </a:r>
            <a:r>
              <a:rPr lang="en-US" b="1" dirty="0" smtClean="0"/>
              <a:t>raw material</a:t>
            </a:r>
            <a:r>
              <a:rPr lang="en-US" dirty="0" smtClean="0"/>
              <a:t> for administrative action.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Conversion Process (Throughput)</a:t>
            </a:r>
            <a:endParaRPr lang="en-US" dirty="0" smtClean="0"/>
          </a:p>
          <a:p>
            <a:pPr lvl="1"/>
            <a:r>
              <a:rPr lang="en-US" dirty="0" smtClean="0"/>
              <a:t>Inputs are </a:t>
            </a:r>
            <a:r>
              <a:rPr lang="en-US" b="1" dirty="0" smtClean="0"/>
              <a:t>processed</a:t>
            </a:r>
            <a:r>
              <a:rPr lang="en-US" dirty="0" smtClean="0"/>
              <a:t> inside the administrative system through structures, rules, and decision-making procedures.</a:t>
            </a:r>
          </a:p>
          <a:p>
            <a:pPr lvl="1"/>
            <a:r>
              <a:rPr lang="en-US" dirty="0" smtClean="0"/>
              <a:t>This includes:</a:t>
            </a:r>
          </a:p>
          <a:p>
            <a:pPr lvl="2"/>
            <a:r>
              <a:rPr lang="en-US" dirty="0" smtClean="0"/>
              <a:t>Policy formulation</a:t>
            </a:r>
          </a:p>
          <a:p>
            <a:pPr lvl="2"/>
            <a:r>
              <a:rPr lang="en-US" dirty="0" smtClean="0"/>
              <a:t>Planning and programming</a:t>
            </a:r>
          </a:p>
          <a:p>
            <a:pPr lvl="2"/>
            <a:r>
              <a:rPr lang="en-US" dirty="0" smtClean="0"/>
              <a:t>Administrative decisions and implementation</a:t>
            </a:r>
          </a:p>
          <a:p>
            <a:pPr lvl="1"/>
            <a:r>
              <a:rPr lang="en-US" dirty="0" smtClean="0"/>
              <a:t>This stage converts </a:t>
            </a:r>
            <a:r>
              <a:rPr lang="en-US" b="1" dirty="0" smtClean="0"/>
              <a:t>demands/resources into actual policies and actions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Outputs</a:t>
            </a:r>
            <a:endParaRPr lang="en-US" dirty="0" smtClean="0"/>
          </a:p>
          <a:p>
            <a:r>
              <a:rPr lang="en-US" dirty="0" smtClean="0"/>
              <a:t>Outputs are the </a:t>
            </a:r>
            <a:r>
              <a:rPr lang="en-US" b="1" dirty="0" smtClean="0"/>
              <a:t>results or products</a:t>
            </a:r>
            <a:r>
              <a:rPr lang="en-US" dirty="0" smtClean="0"/>
              <a:t> of the administrative system.</a:t>
            </a:r>
          </a:p>
          <a:p>
            <a:r>
              <a:rPr lang="en-US" dirty="0" smtClean="0"/>
              <a:t>They include policies, laws, programs, services, and regulations delivered to the citizens.</a:t>
            </a:r>
          </a:p>
          <a:p>
            <a:r>
              <a:rPr lang="en-US" dirty="0" smtClean="0"/>
              <a:t>Example: education policies, healthcare services, infrastructure projects, subsidies,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Feedback</a:t>
            </a:r>
            <a:endParaRPr lang="en-US" dirty="0" smtClean="0"/>
          </a:p>
          <a:p>
            <a:r>
              <a:rPr lang="en-US" dirty="0" smtClean="0"/>
              <a:t>Feedback refers to the </a:t>
            </a:r>
            <a:r>
              <a:rPr lang="en-US" b="1" dirty="0" smtClean="0"/>
              <a:t>responses and reactions</a:t>
            </a:r>
            <a:r>
              <a:rPr lang="en-US" dirty="0" smtClean="0"/>
              <a:t> from citizens, interest groups, media, and institutions regarding the outputs.</a:t>
            </a:r>
          </a:p>
          <a:p>
            <a:r>
              <a:rPr lang="en-US" dirty="0" smtClean="0"/>
              <a:t>It helps the system evaluate its effectiveness and efficiency.</a:t>
            </a:r>
          </a:p>
          <a:p>
            <a:r>
              <a:rPr lang="en-US" dirty="0" smtClean="0"/>
              <a:t>Examples: citizen satisfaction, protests, elections, performance reports, audits.</a:t>
            </a:r>
          </a:p>
          <a:p>
            <a:r>
              <a:rPr lang="en-US" dirty="0" smtClean="0"/>
              <a:t>Feedback allows </a:t>
            </a:r>
            <a:r>
              <a:rPr lang="en-US" b="1" dirty="0" smtClean="0"/>
              <a:t>self-correction and adaptation</a:t>
            </a:r>
            <a:r>
              <a:rPr lang="en-US" dirty="0" smtClean="0"/>
              <a:t> of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Environment</a:t>
            </a:r>
            <a:endParaRPr lang="en-US" dirty="0" smtClean="0"/>
          </a:p>
          <a:p>
            <a:r>
              <a:rPr lang="en-US" dirty="0" smtClean="0"/>
              <a:t>Public administration functions within a </a:t>
            </a:r>
            <a:r>
              <a:rPr lang="en-US" b="1" dirty="0" smtClean="0"/>
              <a:t>larger environment</a:t>
            </a:r>
            <a:r>
              <a:rPr lang="en-US" dirty="0" smtClean="0"/>
              <a:t>, which greatly influences inputs, processes, and outputs.</a:t>
            </a:r>
          </a:p>
          <a:p>
            <a:r>
              <a:rPr lang="en-US" dirty="0" smtClean="0"/>
              <a:t>Environment includes:</a:t>
            </a:r>
          </a:p>
          <a:p>
            <a:pPr lvl="1"/>
            <a:r>
              <a:rPr lang="en-US" b="1" dirty="0" smtClean="0"/>
              <a:t>Political environment</a:t>
            </a:r>
            <a:r>
              <a:rPr lang="en-US" dirty="0" smtClean="0"/>
              <a:t> (party system, ideology, government stability)</a:t>
            </a:r>
          </a:p>
          <a:p>
            <a:pPr lvl="1"/>
            <a:r>
              <a:rPr lang="en-US" b="1" dirty="0" smtClean="0"/>
              <a:t>Economic environment</a:t>
            </a:r>
            <a:r>
              <a:rPr lang="en-US" dirty="0" smtClean="0"/>
              <a:t> (resources, markets, growth, inflation)</a:t>
            </a:r>
          </a:p>
          <a:p>
            <a:pPr lvl="1"/>
            <a:r>
              <a:rPr lang="en-US" b="1" dirty="0" smtClean="0"/>
              <a:t>Social environment</a:t>
            </a:r>
            <a:r>
              <a:rPr lang="en-US" dirty="0" smtClean="0"/>
              <a:t> (values, culture, public opinion)</a:t>
            </a:r>
          </a:p>
          <a:p>
            <a:pPr lvl="1"/>
            <a:r>
              <a:rPr lang="en-US" b="1" dirty="0" smtClean="0"/>
              <a:t>Technological environment</a:t>
            </a:r>
            <a:r>
              <a:rPr lang="en-US" dirty="0" smtClean="0"/>
              <a:t> (digital governance, AI, IT systems)</a:t>
            </a:r>
          </a:p>
          <a:p>
            <a:r>
              <a:rPr lang="en-US" dirty="0" smtClean="0"/>
              <a:t>A system’s </a:t>
            </a:r>
            <a:r>
              <a:rPr lang="en-US" b="1" dirty="0" smtClean="0"/>
              <a:t>survival and success depend on its ability to adapt</a:t>
            </a:r>
            <a:r>
              <a:rPr lang="en-US" dirty="0" smtClean="0"/>
              <a:t> to changes in the environment.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 summary:</a:t>
            </a:r>
          </a:p>
          <a:p>
            <a:r>
              <a:rPr lang="en-US" b="1" dirty="0" smtClean="0"/>
              <a:t>Inputs</a:t>
            </a:r>
            <a:r>
              <a:rPr lang="en-US" dirty="0" smtClean="0"/>
              <a:t> (demands/resources) → </a:t>
            </a:r>
            <a:r>
              <a:rPr lang="en-US" b="1" dirty="0" smtClean="0"/>
              <a:t>Conversion Process</a:t>
            </a:r>
            <a:r>
              <a:rPr lang="en-US" dirty="0" smtClean="0"/>
              <a:t> (decision-making/implementation) → </a:t>
            </a:r>
            <a:r>
              <a:rPr lang="en-US" b="1" dirty="0" smtClean="0"/>
              <a:t>Outputs</a:t>
            </a:r>
            <a:r>
              <a:rPr lang="en-US" dirty="0" smtClean="0"/>
              <a:t> (policies/services) → </a:t>
            </a:r>
            <a:r>
              <a:rPr lang="en-US" b="1" dirty="0" smtClean="0"/>
              <a:t>Feedback</a:t>
            </a:r>
            <a:r>
              <a:rPr lang="en-US" dirty="0" smtClean="0"/>
              <a:t> (public response) → within an </a:t>
            </a:r>
            <a:r>
              <a:rPr lang="en-US" b="1" dirty="0" smtClean="0"/>
              <a:t>Environment</a:t>
            </a:r>
            <a:r>
              <a:rPr lang="en-US" dirty="0" smtClean="0"/>
              <a:t> (political, social, economic, cultural).</a:t>
            </a:r>
          </a:p>
          <a:p>
            <a:r>
              <a:rPr lang="en-US" dirty="0" smtClean="0"/>
              <a:t>This </a:t>
            </a:r>
            <a:r>
              <a:rPr lang="en-US" b="1" dirty="0" smtClean="0"/>
              <a:t>continuous cycle</a:t>
            </a:r>
            <a:r>
              <a:rPr lang="en-US" dirty="0" smtClean="0"/>
              <a:t> keeps the administrative system alive, dynamic, and responsive.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Key Thinkers &amp; Contributions</a:t>
            </a:r>
          </a:p>
          <a:p>
            <a:r>
              <a:rPr lang="en-US" b="1" dirty="0" smtClean="0"/>
              <a:t>1. Ludwig von </a:t>
            </a:r>
            <a:r>
              <a:rPr lang="en-US" b="1" dirty="0" err="1" smtClean="0"/>
              <a:t>Bertalanffy</a:t>
            </a:r>
            <a:r>
              <a:rPr lang="en-US" b="1" dirty="0" smtClean="0"/>
              <a:t> (1901–1972)</a:t>
            </a:r>
          </a:p>
          <a:p>
            <a:r>
              <a:rPr lang="en-US" dirty="0" smtClean="0"/>
              <a:t>Founder of the </a:t>
            </a:r>
            <a:r>
              <a:rPr lang="en-US" b="1" dirty="0" smtClean="0"/>
              <a:t>General System Theory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Argued that all systems—biological, social, or administrative—share common structures and principles.</a:t>
            </a:r>
          </a:p>
          <a:p>
            <a:r>
              <a:rPr lang="en-US" dirty="0" smtClean="0"/>
              <a:t>Emphasized </a:t>
            </a:r>
            <a:r>
              <a:rPr lang="en-US" b="1" dirty="0" smtClean="0"/>
              <a:t>open systems</a:t>
            </a:r>
            <a:r>
              <a:rPr lang="en-US" dirty="0" smtClean="0"/>
              <a:t> that interact with their environment.</a:t>
            </a:r>
          </a:p>
          <a:p>
            <a:r>
              <a:rPr lang="en-US" dirty="0" smtClean="0"/>
              <a:t>His ideas influenced the study of organizations and administration as </a:t>
            </a:r>
            <a:r>
              <a:rPr lang="en-US" b="1" dirty="0" smtClean="0"/>
              <a:t>living, dynamic entities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David Easton (1917–2014)</a:t>
            </a:r>
          </a:p>
          <a:p>
            <a:r>
              <a:rPr lang="en-US" dirty="0" smtClean="0"/>
              <a:t>Applied </a:t>
            </a:r>
            <a:r>
              <a:rPr lang="en-US" b="1" dirty="0" smtClean="0"/>
              <a:t>system analysis to political science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Developed the famous </a:t>
            </a:r>
            <a:r>
              <a:rPr lang="en-US" b="1" dirty="0" smtClean="0"/>
              <a:t>Input–Output Model</a:t>
            </a:r>
            <a:r>
              <a:rPr lang="en-US" dirty="0" smtClean="0"/>
              <a:t> (1953, </a:t>
            </a:r>
            <a:r>
              <a:rPr lang="en-US" i="1" dirty="0" smtClean="0"/>
              <a:t>The Political System</a:t>
            </a:r>
            <a:r>
              <a:rPr lang="en-US" dirty="0" smtClean="0"/>
              <a:t>):</a:t>
            </a:r>
          </a:p>
          <a:p>
            <a:pPr lvl="1"/>
            <a:r>
              <a:rPr lang="en-US" b="1" dirty="0" smtClean="0"/>
              <a:t>Inputs:</a:t>
            </a:r>
            <a:r>
              <a:rPr lang="en-US" dirty="0" smtClean="0"/>
              <a:t> Demands and supports from the environment.</a:t>
            </a:r>
          </a:p>
          <a:p>
            <a:pPr lvl="1"/>
            <a:r>
              <a:rPr lang="en-US" b="1" dirty="0" smtClean="0"/>
              <a:t>Conversion Process:</a:t>
            </a:r>
            <a:r>
              <a:rPr lang="en-US" dirty="0" smtClean="0"/>
              <a:t> Decision-making and policy formulation.</a:t>
            </a:r>
          </a:p>
          <a:p>
            <a:pPr lvl="1"/>
            <a:r>
              <a:rPr lang="en-US" b="1" dirty="0" smtClean="0"/>
              <a:t>Outputs:</a:t>
            </a:r>
            <a:r>
              <a:rPr lang="en-US" dirty="0" smtClean="0"/>
              <a:t> Policies, laws, and actions.</a:t>
            </a:r>
          </a:p>
          <a:p>
            <a:pPr lvl="1"/>
            <a:r>
              <a:rPr lang="en-US" b="1" dirty="0" smtClean="0"/>
              <a:t>Feedback:</a:t>
            </a:r>
            <a:r>
              <a:rPr lang="en-US" dirty="0" smtClean="0"/>
              <a:t> Public response to outputs.</a:t>
            </a:r>
          </a:p>
          <a:p>
            <a:r>
              <a:rPr lang="en-US" dirty="0" smtClean="0"/>
              <a:t>His model helped in analyzing </a:t>
            </a:r>
            <a:r>
              <a:rPr lang="en-US" b="1" dirty="0" smtClean="0"/>
              <a:t>how governments convert societal demands into authoritative policies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Applied to public administration by thinkers like </a:t>
            </a:r>
            <a:r>
              <a:rPr lang="en-US" b="1" dirty="0" smtClean="0"/>
              <a:t>David Easton, Chester Barnard, and Katz &amp; Kahn</a:t>
            </a:r>
            <a:r>
              <a:rPr lang="en-US" dirty="0" smtClean="0"/>
              <a:t>, the theory provides a </a:t>
            </a:r>
            <a:r>
              <a:rPr lang="en-US" b="1" dirty="0" smtClean="0"/>
              <a:t>holistic framework</a:t>
            </a:r>
            <a:r>
              <a:rPr lang="en-US" dirty="0" smtClean="0"/>
              <a:t> for understanding governance, decision-making, and service delivery in relation to the larger environment.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Chester I. Barnard (1886–1961)</a:t>
            </a:r>
          </a:p>
          <a:p>
            <a:r>
              <a:rPr lang="en-US" dirty="0" smtClean="0"/>
              <a:t>Viewed organizations as </a:t>
            </a:r>
            <a:r>
              <a:rPr lang="en-US" b="1" dirty="0" smtClean="0"/>
              <a:t>cooperative systems</a:t>
            </a:r>
            <a:r>
              <a:rPr lang="en-US" dirty="0" smtClean="0"/>
              <a:t> of individuals.</a:t>
            </a:r>
          </a:p>
          <a:p>
            <a:r>
              <a:rPr lang="en-US" dirty="0" smtClean="0"/>
              <a:t>Stressed the importance of </a:t>
            </a:r>
            <a:r>
              <a:rPr lang="en-US" b="1" dirty="0" smtClean="0"/>
              <a:t>communication, cooperation, and shared purpose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Emphasized the role of </a:t>
            </a:r>
            <a:r>
              <a:rPr lang="en-US" b="1" dirty="0" smtClean="0"/>
              <a:t>executives</a:t>
            </a:r>
            <a:r>
              <a:rPr lang="en-US" dirty="0" smtClean="0"/>
              <a:t> in maintaining balance between organizational needs and individual contributions.</a:t>
            </a:r>
          </a:p>
          <a:p>
            <a:r>
              <a:rPr lang="en-US" dirty="0" smtClean="0"/>
              <a:t>His book </a:t>
            </a:r>
            <a:r>
              <a:rPr lang="en-US" i="1" dirty="0" smtClean="0"/>
              <a:t>The Functions of the Executive</a:t>
            </a:r>
            <a:r>
              <a:rPr lang="en-US" dirty="0" smtClean="0"/>
              <a:t> (1938) laid the foundation for seeing organizations as </a:t>
            </a:r>
            <a:r>
              <a:rPr lang="en-US" b="1" dirty="0" smtClean="0"/>
              <a:t>systems of interaction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Daniel Katz &amp; Robert L. Kahn</a:t>
            </a:r>
          </a:p>
          <a:p>
            <a:r>
              <a:rPr lang="en-US" dirty="0" smtClean="0"/>
              <a:t>Applied </a:t>
            </a:r>
            <a:r>
              <a:rPr lang="en-US" b="1" dirty="0" smtClean="0"/>
              <a:t>open system theory</a:t>
            </a:r>
            <a:r>
              <a:rPr lang="en-US" dirty="0" smtClean="0"/>
              <a:t> to organizational studies (</a:t>
            </a:r>
            <a:r>
              <a:rPr lang="en-US" i="1" dirty="0" smtClean="0"/>
              <a:t>The Social Psychology of Organizations</a:t>
            </a:r>
            <a:r>
              <a:rPr lang="en-US" dirty="0" smtClean="0"/>
              <a:t>, 1966).</a:t>
            </a:r>
          </a:p>
          <a:p>
            <a:r>
              <a:rPr lang="en-US" dirty="0" smtClean="0"/>
              <a:t>Saw organizations as </a:t>
            </a:r>
            <a:r>
              <a:rPr lang="en-US" b="1" dirty="0" smtClean="0"/>
              <a:t>energy-converting systems</a:t>
            </a:r>
            <a:r>
              <a:rPr lang="en-US" dirty="0" smtClean="0"/>
              <a:t> that exchange inputs and outputs with their environment.</a:t>
            </a:r>
          </a:p>
          <a:p>
            <a:r>
              <a:rPr lang="en-US" dirty="0" smtClean="0"/>
              <a:t>Highlighted the importance of </a:t>
            </a:r>
            <a:r>
              <a:rPr lang="en-US" b="1" dirty="0" smtClean="0"/>
              <a:t>feedback, communication, and adaptation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Their model explained how </a:t>
            </a:r>
            <a:r>
              <a:rPr lang="en-US" b="1" dirty="0" smtClean="0"/>
              <a:t>public organizations survive by maintaining dynamic interaction with society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Talcott</a:t>
            </a:r>
            <a:r>
              <a:rPr lang="en-US" b="1" dirty="0" smtClean="0"/>
              <a:t> Parsons (1902–1979) </a:t>
            </a:r>
            <a:r>
              <a:rPr lang="en-US" b="1" i="1" dirty="0" smtClean="0"/>
              <a:t>(indirect contribution)</a:t>
            </a:r>
            <a:endParaRPr lang="en-US" b="1" dirty="0" smtClean="0"/>
          </a:p>
          <a:p>
            <a:r>
              <a:rPr lang="en-US" dirty="0" smtClean="0"/>
              <a:t>Sociologist who viewed society as a </a:t>
            </a:r>
            <a:r>
              <a:rPr lang="en-US" b="1" dirty="0" smtClean="0"/>
              <a:t>social system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Identified four functional imperatives of a system (AGIL model):</a:t>
            </a:r>
          </a:p>
          <a:p>
            <a:pPr lvl="1"/>
            <a:r>
              <a:rPr lang="en-US" b="1" dirty="0" smtClean="0"/>
              <a:t>Adaptation</a:t>
            </a:r>
            <a:r>
              <a:rPr lang="en-US" dirty="0" smtClean="0"/>
              <a:t> (adjusting to environment),</a:t>
            </a:r>
          </a:p>
          <a:p>
            <a:pPr lvl="1"/>
            <a:r>
              <a:rPr lang="en-US" b="1" dirty="0" smtClean="0"/>
              <a:t>Goal attainment</a:t>
            </a:r>
            <a:r>
              <a:rPr lang="en-US" dirty="0" smtClean="0"/>
              <a:t>,</a:t>
            </a:r>
          </a:p>
          <a:p>
            <a:pPr lvl="1"/>
            <a:r>
              <a:rPr lang="en-US" b="1" dirty="0" smtClean="0"/>
              <a:t>Integration</a:t>
            </a:r>
            <a:r>
              <a:rPr lang="en-US" dirty="0" smtClean="0"/>
              <a:t>,</a:t>
            </a:r>
          </a:p>
          <a:p>
            <a:pPr lvl="1"/>
            <a:r>
              <a:rPr lang="en-US" b="1" dirty="0" smtClean="0"/>
              <a:t>Latency (pattern maintenance)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Though not directly in public administration, his ideas influenced systemic thinking in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Significance of System Theory in Public Administration</a:t>
            </a:r>
          </a:p>
          <a:p>
            <a:r>
              <a:rPr lang="en-US" b="1" dirty="0" smtClean="0"/>
              <a:t>Holistic Understanding of Administration</a:t>
            </a:r>
            <a:endParaRPr lang="en-US" dirty="0" smtClean="0"/>
          </a:p>
          <a:p>
            <a:pPr lvl="1"/>
            <a:r>
              <a:rPr lang="en-US" dirty="0" smtClean="0"/>
              <a:t>System theory provides a </a:t>
            </a:r>
            <a:r>
              <a:rPr lang="en-US" b="1" dirty="0" smtClean="0"/>
              <a:t>comprehensive framework</a:t>
            </a:r>
            <a:r>
              <a:rPr lang="en-US" dirty="0" smtClean="0"/>
              <a:t> for studying public administration.</a:t>
            </a:r>
          </a:p>
          <a:p>
            <a:pPr lvl="1"/>
            <a:r>
              <a:rPr lang="en-US" dirty="0" smtClean="0"/>
              <a:t>Instead of analyzing individual parts (departments, policies, or processes) in isolation, it examines </a:t>
            </a:r>
            <a:r>
              <a:rPr lang="en-US" b="1" dirty="0" smtClean="0"/>
              <a:t>interconnections</a:t>
            </a:r>
            <a:r>
              <a:rPr lang="en-US" dirty="0" smtClean="0"/>
              <a:t> between them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Integration of Political, Social &amp; Economic Factors</a:t>
            </a:r>
            <a:endParaRPr lang="en-US" dirty="0" smtClean="0"/>
          </a:p>
          <a:p>
            <a:pPr lvl="1"/>
            <a:r>
              <a:rPr lang="en-US" dirty="0" smtClean="0"/>
              <a:t>Recognizes that administration is deeply influenced by </a:t>
            </a:r>
            <a:r>
              <a:rPr lang="en-US" b="1" dirty="0" smtClean="0"/>
              <a:t>external factors</a:t>
            </a:r>
            <a:r>
              <a:rPr lang="en-US" dirty="0" smtClean="0"/>
              <a:t> like politics, economy, culture, and technology.</a:t>
            </a:r>
          </a:p>
          <a:p>
            <a:pPr lvl="1"/>
            <a:r>
              <a:rPr lang="en-US" dirty="0" smtClean="0"/>
              <a:t>This helps administrators understand how </a:t>
            </a:r>
            <a:r>
              <a:rPr lang="en-US" b="1" dirty="0" smtClean="0"/>
              <a:t>environmental pressures</a:t>
            </a:r>
            <a:r>
              <a:rPr lang="en-US" dirty="0" smtClean="0"/>
              <a:t> shape policies and outcomes.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Dynamic and Adaptive Governance</a:t>
            </a:r>
            <a:endParaRPr lang="en-US" dirty="0" smtClean="0"/>
          </a:p>
          <a:p>
            <a:pPr lvl="1"/>
            <a:r>
              <a:rPr lang="en-US" dirty="0" smtClean="0"/>
              <a:t>Public administration is seen as a </a:t>
            </a:r>
            <a:r>
              <a:rPr lang="en-US" b="1" dirty="0" smtClean="0"/>
              <a:t>living, open system</a:t>
            </a:r>
            <a:r>
              <a:rPr lang="en-US" dirty="0" smtClean="0"/>
              <a:t> that constantly interacts with its environment.</a:t>
            </a:r>
          </a:p>
          <a:p>
            <a:pPr lvl="1"/>
            <a:r>
              <a:rPr lang="en-US" dirty="0" smtClean="0"/>
              <a:t>This approach promotes </a:t>
            </a:r>
            <a:r>
              <a:rPr lang="en-US" b="1" dirty="0" smtClean="0"/>
              <a:t>adaptability, flexibility, and innovation</a:t>
            </a:r>
            <a:r>
              <a:rPr lang="en-US" dirty="0" smtClean="0"/>
              <a:t> in governance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Input–Output Analysis of Policy Process</a:t>
            </a:r>
            <a:endParaRPr lang="en-US" dirty="0" smtClean="0"/>
          </a:p>
          <a:p>
            <a:pPr lvl="1"/>
            <a:r>
              <a:rPr lang="en-US" dirty="0" smtClean="0"/>
              <a:t>By applying Easton’s </a:t>
            </a:r>
            <a:r>
              <a:rPr lang="en-US" b="1" dirty="0" smtClean="0"/>
              <a:t>input–output model</a:t>
            </a:r>
            <a:r>
              <a:rPr lang="en-US" dirty="0" smtClean="0"/>
              <a:t>, administrators can analyze how </a:t>
            </a:r>
            <a:r>
              <a:rPr lang="en-US" b="1" dirty="0" smtClean="0"/>
              <a:t>citizen demands are converted into public policies</a:t>
            </a:r>
            <a:r>
              <a:rPr lang="en-US" dirty="0" smtClean="0"/>
              <a:t>, and how feedback helps in policy correction.</a:t>
            </a:r>
          </a:p>
          <a:p>
            <a:pPr lvl="1"/>
            <a:r>
              <a:rPr lang="en-US" dirty="0" smtClean="0"/>
              <a:t>This makes administration more </a:t>
            </a:r>
            <a:r>
              <a:rPr lang="en-US" b="1" dirty="0" smtClean="0"/>
              <a:t>responsive to people’s needs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Encourages Feedback &amp; Accountability</a:t>
            </a:r>
            <a:endParaRPr lang="en-US" dirty="0" smtClean="0"/>
          </a:p>
          <a:p>
            <a:pPr lvl="1"/>
            <a:r>
              <a:rPr lang="en-US" dirty="0" smtClean="0"/>
              <a:t>Feedback is a core element, which ensures that administrative systems are </a:t>
            </a:r>
            <a:r>
              <a:rPr lang="en-US" b="1" dirty="0" smtClean="0"/>
              <a:t>self-correcting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strengthens </a:t>
            </a:r>
            <a:r>
              <a:rPr lang="en-US" b="1" dirty="0" smtClean="0"/>
              <a:t>accountability and transparency</a:t>
            </a:r>
            <a:r>
              <a:rPr lang="en-US" dirty="0" smtClean="0"/>
              <a:t> in governance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Interdisciplinary Relevance</a:t>
            </a:r>
            <a:endParaRPr lang="en-US" dirty="0" smtClean="0"/>
          </a:p>
          <a:p>
            <a:pPr lvl="1"/>
            <a:r>
              <a:rPr lang="en-US" dirty="0" smtClean="0"/>
              <a:t>Draws from </a:t>
            </a:r>
            <a:r>
              <a:rPr lang="en-US" b="1" dirty="0" smtClean="0"/>
              <a:t>biology, sociology, political science, and management studies</a:t>
            </a:r>
            <a:r>
              <a:rPr lang="en-US" dirty="0" smtClean="0"/>
              <a:t>, making it a </a:t>
            </a:r>
            <a:r>
              <a:rPr lang="en-US" b="1" dirty="0" smtClean="0"/>
              <a:t>broad and flexible theory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Useful in studying both </a:t>
            </a:r>
            <a:r>
              <a:rPr lang="en-US" b="1" dirty="0" smtClean="0"/>
              <a:t>governmental organizations</a:t>
            </a:r>
            <a:r>
              <a:rPr lang="en-US" dirty="0" smtClean="0"/>
              <a:t> and </a:t>
            </a:r>
            <a:r>
              <a:rPr lang="en-US" b="1" dirty="0" smtClean="0"/>
              <a:t>non-governmental systems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Improves Policy Implementation &amp; Evaluation</a:t>
            </a:r>
            <a:endParaRPr lang="en-US" dirty="0" smtClean="0"/>
          </a:p>
          <a:p>
            <a:pPr lvl="1"/>
            <a:r>
              <a:rPr lang="en-US" dirty="0" smtClean="0"/>
              <a:t>Helps administrators </a:t>
            </a:r>
            <a:r>
              <a:rPr lang="en-US" b="1" dirty="0" smtClean="0"/>
              <a:t>trace causes of policy failures or successes</a:t>
            </a:r>
            <a:r>
              <a:rPr lang="en-US" dirty="0" smtClean="0"/>
              <a:t> by analyzing inputs, processes, and feedback.</a:t>
            </a:r>
          </a:p>
          <a:p>
            <a:pPr lvl="1"/>
            <a:r>
              <a:rPr lang="en-US" dirty="0" smtClean="0"/>
              <a:t>Facilitates </a:t>
            </a:r>
            <a:r>
              <a:rPr lang="en-US" b="1" dirty="0" smtClean="0"/>
              <a:t>better planning and resource allocation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Supports Modern Governance Models</a:t>
            </a:r>
            <a:endParaRPr lang="en-US" dirty="0" smtClean="0"/>
          </a:p>
          <a:p>
            <a:pPr lvl="1"/>
            <a:r>
              <a:rPr lang="en-US" dirty="0" smtClean="0"/>
              <a:t>Lays the foundation for later approaches like:</a:t>
            </a:r>
          </a:p>
          <a:p>
            <a:pPr lvl="2"/>
            <a:r>
              <a:rPr lang="en-US" b="1" dirty="0" smtClean="0"/>
              <a:t>Ecological Approach</a:t>
            </a:r>
            <a:r>
              <a:rPr lang="en-US" dirty="0" smtClean="0"/>
              <a:t> (Riggs)</a:t>
            </a:r>
          </a:p>
          <a:p>
            <a:pPr lvl="2"/>
            <a:r>
              <a:rPr lang="en-US" b="1" dirty="0" smtClean="0"/>
              <a:t>New Public Management (NPM)</a:t>
            </a:r>
            <a:endParaRPr lang="en-US" dirty="0" smtClean="0"/>
          </a:p>
          <a:p>
            <a:pPr lvl="2"/>
            <a:r>
              <a:rPr lang="en-US" b="1" dirty="0" smtClean="0"/>
              <a:t>Governance and Network Theory</a:t>
            </a:r>
            <a:endParaRPr lang="en-US" dirty="0" smtClean="0"/>
          </a:p>
          <a:p>
            <a:pPr lvl="1"/>
            <a:r>
              <a:rPr lang="en-US" dirty="0" smtClean="0"/>
              <a:t>Promotes a </a:t>
            </a:r>
            <a:r>
              <a:rPr lang="en-US" b="1" dirty="0" smtClean="0"/>
              <a:t>citizen-centric and adaptive model</a:t>
            </a:r>
            <a:r>
              <a:rPr lang="en-US" dirty="0" smtClean="0"/>
              <a:t> of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Criticisms of System Theory</a:t>
            </a:r>
          </a:p>
          <a:p>
            <a:r>
              <a:rPr lang="en-US" b="1" dirty="0" smtClean="0"/>
              <a:t>Excessive Abstraction</a:t>
            </a:r>
            <a:endParaRPr lang="en-US" dirty="0" smtClean="0"/>
          </a:p>
          <a:p>
            <a:pPr lvl="1"/>
            <a:r>
              <a:rPr lang="en-US" dirty="0" smtClean="0"/>
              <a:t>System theory is often considered </a:t>
            </a:r>
            <a:r>
              <a:rPr lang="en-US" b="1" dirty="0" smtClean="0"/>
              <a:t>too abstract and generalized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uses broad concepts like </a:t>
            </a:r>
            <a:r>
              <a:rPr lang="en-US" i="1" dirty="0" smtClean="0"/>
              <a:t>inputs, outputs, feedback</a:t>
            </a:r>
            <a:r>
              <a:rPr lang="en-US" dirty="0" smtClean="0"/>
              <a:t>, which may sound scientific but are difficult to apply in day-to-day administrative functioning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Lack of Practical Applicability</a:t>
            </a:r>
            <a:endParaRPr lang="en-US" dirty="0" smtClean="0"/>
          </a:p>
          <a:p>
            <a:pPr lvl="1"/>
            <a:r>
              <a:rPr lang="en-US" dirty="0" smtClean="0"/>
              <a:t>Critics argue that the theory does not provide </a:t>
            </a:r>
            <a:r>
              <a:rPr lang="en-US" b="1" dirty="0" smtClean="0"/>
              <a:t>clear guidelines</a:t>
            </a:r>
            <a:r>
              <a:rPr lang="en-US" dirty="0" smtClean="0"/>
              <a:t> for solving real administrative problems.</a:t>
            </a:r>
          </a:p>
          <a:p>
            <a:pPr lvl="1"/>
            <a:r>
              <a:rPr lang="en-US" dirty="0" smtClean="0"/>
              <a:t>For example, it explains how administration works in cycles but not </a:t>
            </a:r>
            <a:r>
              <a:rPr lang="en-US" b="1" dirty="0" smtClean="0"/>
              <a:t>how to improve efficiency</a:t>
            </a:r>
            <a:r>
              <a:rPr lang="en-US" dirty="0" smtClean="0"/>
              <a:t> in actual government departments.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Neglect of Power and Conflict</a:t>
            </a:r>
            <a:endParaRPr lang="en-US" dirty="0" smtClean="0"/>
          </a:p>
          <a:p>
            <a:pPr lvl="1"/>
            <a:r>
              <a:rPr lang="en-US" dirty="0" smtClean="0"/>
              <a:t>The theory assumes harmony and cooperation among system parts.</a:t>
            </a:r>
          </a:p>
          <a:p>
            <a:pPr lvl="1"/>
            <a:r>
              <a:rPr lang="en-US" dirty="0" smtClean="0"/>
              <a:t>It ignores </a:t>
            </a:r>
            <a:r>
              <a:rPr lang="en-US" b="1" dirty="0" smtClean="0"/>
              <a:t>power struggles, conflicts of interest, corruption, and inequalities</a:t>
            </a:r>
            <a:r>
              <a:rPr lang="en-US" dirty="0" smtClean="0"/>
              <a:t>, which are common in public administration.</a:t>
            </a:r>
          </a:p>
          <a:p>
            <a:pPr lvl="1"/>
            <a:r>
              <a:rPr lang="en-US" dirty="0" smtClean="0"/>
              <a:t>This makes it an </a:t>
            </a:r>
            <a:r>
              <a:rPr lang="en-US" b="1" dirty="0" smtClean="0"/>
              <a:t>idealistic framework</a:t>
            </a:r>
            <a:r>
              <a:rPr lang="en-US" dirty="0" smtClean="0"/>
              <a:t> rather than a realistic one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Overemphasis on Equilibrium and Stability</a:t>
            </a:r>
            <a:endParaRPr lang="en-US" dirty="0" smtClean="0"/>
          </a:p>
          <a:p>
            <a:pPr lvl="1"/>
            <a:r>
              <a:rPr lang="en-US" dirty="0" smtClean="0"/>
              <a:t>System theory emphasizes maintaining balance and stability within the system.</a:t>
            </a:r>
          </a:p>
          <a:p>
            <a:pPr lvl="1"/>
            <a:r>
              <a:rPr lang="en-US" dirty="0" smtClean="0"/>
              <a:t>In reality, administration often operates in </a:t>
            </a:r>
            <a:r>
              <a:rPr lang="en-US" b="1" dirty="0" smtClean="0"/>
              <a:t>unstable environments</a:t>
            </a:r>
            <a:r>
              <a:rPr lang="en-US" dirty="0" smtClean="0"/>
              <a:t> with frequent conflicts, crises, and rapid changes.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Difficulty in Measurement</a:t>
            </a:r>
            <a:endParaRPr lang="en-US" dirty="0" smtClean="0"/>
          </a:p>
          <a:p>
            <a:pPr lvl="1"/>
            <a:r>
              <a:rPr lang="en-US" dirty="0" smtClean="0"/>
              <a:t>Concepts like inputs, outputs, and feedback are </a:t>
            </a:r>
            <a:r>
              <a:rPr lang="en-US" b="1" dirty="0" smtClean="0"/>
              <a:t>difficult to measure</a:t>
            </a:r>
            <a:r>
              <a:rPr lang="en-US" dirty="0" smtClean="0"/>
              <a:t> in qualitative terms (e.g., citizen satisfaction, trust in government).</a:t>
            </a:r>
          </a:p>
          <a:p>
            <a:pPr lvl="1"/>
            <a:r>
              <a:rPr lang="en-US" dirty="0" smtClean="0"/>
              <a:t>This reduces its usefulness for </a:t>
            </a:r>
            <a:r>
              <a:rPr lang="en-US" b="1" dirty="0" smtClean="0"/>
              <a:t>empirical analysis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Vagueness in Defining Boundaries</a:t>
            </a:r>
            <a:endParaRPr lang="en-US" dirty="0" smtClean="0"/>
          </a:p>
          <a:p>
            <a:pPr lvl="1"/>
            <a:r>
              <a:rPr lang="en-US" dirty="0" smtClean="0"/>
              <a:t>It is not always clear where the “system” begins and ends.</a:t>
            </a:r>
          </a:p>
          <a:p>
            <a:pPr lvl="1"/>
            <a:r>
              <a:rPr lang="en-US" dirty="0" smtClean="0"/>
              <a:t>For example, in public administration, should the system include only government agencies, or also NGOs, private contractors, and civil society actors?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Meaning of System Theory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System Theory of Public Administration</a:t>
            </a:r>
            <a:r>
              <a:rPr lang="en-US" dirty="0" smtClean="0"/>
              <a:t> is a conceptual framework that explains how administrative organizations function as </a:t>
            </a:r>
            <a:r>
              <a:rPr lang="en-US" b="1" dirty="0" smtClean="0"/>
              <a:t>interrelated and interdependent systems</a:t>
            </a:r>
            <a:r>
              <a:rPr lang="en-US" dirty="0" smtClean="0"/>
              <a:t> within a larger environment. It moves beyond the study of individual components, focusing instead on the </a:t>
            </a:r>
            <a:r>
              <a:rPr lang="en-US" b="1" dirty="0" smtClean="0"/>
              <a:t>whole system</a:t>
            </a:r>
            <a:r>
              <a:rPr lang="en-US" dirty="0" smtClean="0"/>
              <a:t> and the dynamic relationships among its parts.</a:t>
            </a:r>
          </a:p>
          <a:p>
            <a:r>
              <a:rPr lang="en-US" b="1" dirty="0" smtClean="0"/>
              <a:t>Holistic View</a:t>
            </a:r>
            <a:endParaRPr lang="en-US" dirty="0" smtClean="0"/>
          </a:p>
          <a:p>
            <a:pPr lvl="1"/>
            <a:r>
              <a:rPr lang="en-US" dirty="0" smtClean="0"/>
              <a:t>System theory emphasizes that public administration cannot be understood in isolation; it must be seen as a </a:t>
            </a:r>
            <a:r>
              <a:rPr lang="en-US" b="1" dirty="0" smtClean="0"/>
              <a:t>whole entity</a:t>
            </a:r>
            <a:r>
              <a:rPr lang="en-US" dirty="0" smtClean="0"/>
              <a:t> where all elements (people, structures, processes, environment) are interconnected.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Neglect of Human Behavior</a:t>
            </a:r>
            <a:endParaRPr lang="en-US" dirty="0" smtClean="0"/>
          </a:p>
          <a:p>
            <a:pPr lvl="1"/>
            <a:r>
              <a:rPr lang="en-US" dirty="0" smtClean="0"/>
              <a:t>While it focuses on systems and processes, it often </a:t>
            </a:r>
            <a:r>
              <a:rPr lang="en-US" b="1" dirty="0" smtClean="0"/>
              <a:t>downplays the role of individuals, leadership, and informal behavior</a:t>
            </a:r>
            <a:r>
              <a:rPr lang="en-US" dirty="0" smtClean="0"/>
              <a:t> within organizations.</a:t>
            </a:r>
          </a:p>
          <a:p>
            <a:pPr lvl="1"/>
            <a:r>
              <a:rPr lang="en-US" dirty="0" smtClean="0"/>
              <a:t>Critics argue that without accounting for human dynamics, system theory remains incomplete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dirty="0" smtClean="0"/>
              <a:t>Western Bias</a:t>
            </a:r>
            <a:endParaRPr lang="en-US" dirty="0" smtClean="0"/>
          </a:p>
          <a:p>
            <a:pPr lvl="1"/>
            <a:r>
              <a:rPr lang="en-US" dirty="0" smtClean="0"/>
              <a:t>Much of the theory was developed in Western contexts (USA, Europe) and may not fully explain administrative systems in </a:t>
            </a:r>
            <a:r>
              <a:rPr lang="en-US" b="1" dirty="0" smtClean="0"/>
              <a:t>developing countries</a:t>
            </a:r>
            <a:r>
              <a:rPr lang="en-US" dirty="0" smtClean="0"/>
              <a:t>, where socio-political conditions differ significantly.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Contemporary Relevance of System Theory</a:t>
            </a:r>
          </a:p>
          <a:p>
            <a:r>
              <a:rPr lang="en-US" b="1" dirty="0" smtClean="0"/>
              <a:t>Understanding Complexity in Governance</a:t>
            </a:r>
            <a:endParaRPr lang="en-US" dirty="0" smtClean="0"/>
          </a:p>
          <a:p>
            <a:pPr lvl="1"/>
            <a:r>
              <a:rPr lang="en-US" dirty="0" smtClean="0"/>
              <a:t>Modern governance involves multiple actors: government, NGOs, private sector, civil society, and international bodies.</a:t>
            </a:r>
          </a:p>
          <a:p>
            <a:pPr lvl="1"/>
            <a:r>
              <a:rPr lang="en-US" dirty="0" smtClean="0"/>
              <a:t>System theory’s holistic approach helps explain how these </a:t>
            </a:r>
            <a:r>
              <a:rPr lang="en-US" b="1" dirty="0" smtClean="0"/>
              <a:t>interconnected parts</a:t>
            </a:r>
            <a:r>
              <a:rPr lang="en-US" dirty="0" smtClean="0"/>
              <a:t> function together within the larger administrative environment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Policy Process Analysis</a:t>
            </a:r>
            <a:endParaRPr lang="en-US" dirty="0" smtClean="0"/>
          </a:p>
          <a:p>
            <a:pPr lvl="1"/>
            <a:r>
              <a:rPr lang="en-US" dirty="0" smtClean="0"/>
              <a:t>Easton’s </a:t>
            </a:r>
            <a:r>
              <a:rPr lang="en-US" b="1" dirty="0" smtClean="0"/>
              <a:t>input–output model</a:t>
            </a:r>
            <a:r>
              <a:rPr lang="en-US" dirty="0" smtClean="0"/>
              <a:t> remains useful in studying how citizen demands are converted into public policies.</a:t>
            </a:r>
          </a:p>
          <a:p>
            <a:pPr lvl="1"/>
            <a:r>
              <a:rPr lang="en-US" dirty="0" smtClean="0"/>
              <a:t>Helps policymakers track </a:t>
            </a:r>
            <a:r>
              <a:rPr lang="en-US" b="1" dirty="0" smtClean="0"/>
              <a:t>why certain policies succeed or fail</a:t>
            </a:r>
            <a:r>
              <a:rPr lang="en-US" dirty="0" smtClean="0"/>
              <a:t> by examining inputs, processes, outputs, and feedback.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Adaptive and Responsive Administration</a:t>
            </a:r>
            <a:endParaRPr lang="en-US" dirty="0" smtClean="0"/>
          </a:p>
          <a:p>
            <a:pPr lvl="1"/>
            <a:r>
              <a:rPr lang="en-US" dirty="0" smtClean="0"/>
              <a:t>Today’s administration faces rapid changes (technology, globalization, climate change, pandemics).</a:t>
            </a:r>
          </a:p>
          <a:p>
            <a:pPr lvl="1"/>
            <a:r>
              <a:rPr lang="en-US" dirty="0" smtClean="0"/>
              <a:t>System theory emphasizes </a:t>
            </a:r>
            <a:r>
              <a:rPr lang="en-US" b="1" dirty="0" smtClean="0"/>
              <a:t>adaptability through feedback</a:t>
            </a:r>
            <a:r>
              <a:rPr lang="en-US" dirty="0" smtClean="0"/>
              <a:t>, making it relevant for building </a:t>
            </a:r>
            <a:r>
              <a:rPr lang="en-US" b="1" dirty="0" smtClean="0"/>
              <a:t>resilient and flexible institutions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Basis for New Approaches</a:t>
            </a:r>
            <a:endParaRPr lang="en-US" dirty="0" smtClean="0"/>
          </a:p>
          <a:p>
            <a:pPr lvl="1"/>
            <a:r>
              <a:rPr lang="en-US" dirty="0" smtClean="0"/>
              <a:t>System thinking laid the foundation for:</a:t>
            </a:r>
          </a:p>
          <a:p>
            <a:pPr lvl="2"/>
            <a:r>
              <a:rPr lang="en-US" b="1" dirty="0" smtClean="0"/>
              <a:t>Ecological Approach</a:t>
            </a:r>
            <a:r>
              <a:rPr lang="en-US" dirty="0" smtClean="0"/>
              <a:t> (Fred Riggs) – linking administration with environment.</a:t>
            </a:r>
          </a:p>
          <a:p>
            <a:pPr lvl="2"/>
            <a:r>
              <a:rPr lang="en-US" b="1" dirty="0" smtClean="0"/>
              <a:t>New Public Management (NPM)</a:t>
            </a:r>
            <a:r>
              <a:rPr lang="en-US" dirty="0" smtClean="0"/>
              <a:t> – efficiency, accountability, customer orientation.</a:t>
            </a:r>
          </a:p>
          <a:p>
            <a:pPr lvl="2"/>
            <a:r>
              <a:rPr lang="en-US" b="1" dirty="0" smtClean="0"/>
              <a:t>Governance and Network Theory</a:t>
            </a:r>
            <a:r>
              <a:rPr lang="en-US" dirty="0" smtClean="0"/>
              <a:t> – collaboration between state and non-state actors.</a:t>
            </a:r>
          </a:p>
          <a:p>
            <a:pPr lvl="1"/>
            <a:r>
              <a:rPr lang="en-US" dirty="0" smtClean="0"/>
              <a:t>Thus, system theory remains a </a:t>
            </a:r>
            <a:r>
              <a:rPr lang="en-US" b="1" dirty="0" smtClean="0"/>
              <a:t>conceptual backbone</a:t>
            </a:r>
            <a:r>
              <a:rPr lang="en-US" dirty="0" smtClean="0"/>
              <a:t> for modern administrative models.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Citizen-Centric Governance</a:t>
            </a:r>
            <a:endParaRPr lang="en-US" dirty="0" smtClean="0"/>
          </a:p>
          <a:p>
            <a:pPr lvl="1"/>
            <a:r>
              <a:rPr lang="en-US" dirty="0" smtClean="0"/>
              <a:t>By emphasizing </a:t>
            </a:r>
            <a:r>
              <a:rPr lang="en-US" b="1" dirty="0" smtClean="0"/>
              <a:t>feedback</a:t>
            </a:r>
            <a:r>
              <a:rPr lang="en-US" dirty="0" smtClean="0"/>
              <a:t>, system theory ensures that public opinion and satisfaction are central to policy evaluation.</a:t>
            </a:r>
          </a:p>
          <a:p>
            <a:pPr lvl="1"/>
            <a:r>
              <a:rPr lang="en-US" dirty="0" smtClean="0"/>
              <a:t>This aligns with </a:t>
            </a:r>
            <a:r>
              <a:rPr lang="en-US" b="1" dirty="0" smtClean="0"/>
              <a:t>democratic governance, e-governance, and participatory development</a:t>
            </a:r>
            <a:r>
              <a:rPr lang="en-US" dirty="0" smtClean="0"/>
              <a:t> practices today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Global and Intergovernmental Relations</a:t>
            </a:r>
            <a:endParaRPr lang="en-US" dirty="0" smtClean="0"/>
          </a:p>
          <a:p>
            <a:pPr lvl="1"/>
            <a:r>
              <a:rPr lang="en-US" dirty="0" smtClean="0"/>
              <a:t>In a globalized era, administrative systems interact across borders (UN, WTO, WHO, climate agreements).</a:t>
            </a:r>
          </a:p>
          <a:p>
            <a:pPr lvl="1"/>
            <a:r>
              <a:rPr lang="en-US" dirty="0" smtClean="0"/>
              <a:t>System theory explains these </a:t>
            </a:r>
            <a:r>
              <a:rPr lang="en-US" b="1" dirty="0" smtClean="0"/>
              <a:t>transnational interdependencies</a:t>
            </a:r>
            <a:r>
              <a:rPr lang="en-US" dirty="0" smtClean="0"/>
              <a:t> and the need for coordination among states.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Improving Accountability and Evaluation</a:t>
            </a:r>
            <a:endParaRPr lang="en-US" dirty="0" smtClean="0"/>
          </a:p>
          <a:p>
            <a:pPr lvl="1"/>
            <a:r>
              <a:rPr lang="en-US" dirty="0" smtClean="0"/>
              <a:t>Modern administrations rely on </a:t>
            </a:r>
            <a:r>
              <a:rPr lang="en-US" b="1" dirty="0" smtClean="0"/>
              <a:t>performance audits, social audits, and citizen charters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These are practical applications of the </a:t>
            </a:r>
            <a:r>
              <a:rPr lang="en-US" b="1" dirty="0" smtClean="0"/>
              <a:t>feedback mechanism</a:t>
            </a:r>
            <a:r>
              <a:rPr lang="en-US" dirty="0" smtClean="0"/>
              <a:t> highlighted in system theory</a:t>
            </a:r>
            <a:r>
              <a:rPr lang="en-US" dirty="0" smtClean="0"/>
              <a:t>.</a:t>
            </a:r>
            <a:endParaRPr lang="en-US" smtClean="0"/>
          </a:p>
          <a:p>
            <a:pPr lvl="1"/>
            <a:endParaRPr lang="en-US" dirty="0" smtClean="0"/>
          </a:p>
          <a:p>
            <a:r>
              <a:rPr lang="en-US" b="1" dirty="0" smtClean="0"/>
              <a:t>✅ In summary:</a:t>
            </a:r>
          </a:p>
          <a:p>
            <a:r>
              <a:rPr lang="en-US" dirty="0" smtClean="0"/>
              <a:t>System Theory continues to be relevant because it:</a:t>
            </a:r>
          </a:p>
          <a:p>
            <a:r>
              <a:rPr lang="en-US" dirty="0" smtClean="0"/>
              <a:t>Helps analyze </a:t>
            </a:r>
            <a:r>
              <a:rPr lang="en-US" b="1" dirty="0" smtClean="0"/>
              <a:t>complex, interconnected governance structures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Promotes </a:t>
            </a:r>
            <a:r>
              <a:rPr lang="en-US" b="1" dirty="0" smtClean="0"/>
              <a:t>adaptability, accountability, and citizen participation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Serves as a foundation for </a:t>
            </a:r>
            <a:r>
              <a:rPr lang="en-US" b="1" dirty="0" smtClean="0"/>
              <a:t>modern theories</a:t>
            </a:r>
            <a:r>
              <a:rPr lang="en-US" dirty="0" smtClean="0"/>
              <a:t> like NPM, Governance, and Network Models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Open System Concept</a:t>
            </a:r>
            <a:endParaRPr lang="en-US" dirty="0" smtClean="0"/>
          </a:p>
          <a:p>
            <a:r>
              <a:rPr lang="en-US" dirty="0" smtClean="0"/>
              <a:t>Administration is treated as an </a:t>
            </a:r>
            <a:r>
              <a:rPr lang="en-US" b="1" dirty="0" smtClean="0"/>
              <a:t>open system</a:t>
            </a:r>
            <a:r>
              <a:rPr lang="en-US" dirty="0" smtClean="0"/>
              <a:t>—it continuously interacts with its environment by receiving </a:t>
            </a:r>
            <a:r>
              <a:rPr lang="en-US" b="1" dirty="0" smtClean="0"/>
              <a:t>inputs</a:t>
            </a:r>
            <a:r>
              <a:rPr lang="en-US" dirty="0" smtClean="0"/>
              <a:t> (resources, demands, expectations), transforming them into </a:t>
            </a:r>
            <a:r>
              <a:rPr lang="en-US" b="1" dirty="0" smtClean="0"/>
              <a:t>outputs</a:t>
            </a:r>
            <a:r>
              <a:rPr lang="en-US" dirty="0" smtClean="0"/>
              <a:t> (policies, decisions, services), and adjusting based on </a:t>
            </a:r>
            <a:r>
              <a:rPr lang="en-US" b="1" dirty="0" smtClean="0"/>
              <a:t>feedback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Input–Output–Feedback Model</a:t>
            </a:r>
            <a:endParaRPr lang="en-US" dirty="0" smtClean="0"/>
          </a:p>
          <a:p>
            <a:r>
              <a:rPr lang="en-US" b="1" dirty="0" smtClean="0"/>
              <a:t>Inputs:</a:t>
            </a:r>
            <a:r>
              <a:rPr lang="en-US" dirty="0" smtClean="0"/>
              <a:t> Social demands, political pressures, economic resources.</a:t>
            </a:r>
          </a:p>
          <a:p>
            <a:r>
              <a:rPr lang="en-US" b="1" dirty="0" smtClean="0"/>
              <a:t>Processes:</a:t>
            </a:r>
            <a:r>
              <a:rPr lang="en-US" dirty="0" smtClean="0"/>
              <a:t> Administrative decision-making and policy implementation.</a:t>
            </a:r>
          </a:p>
          <a:p>
            <a:r>
              <a:rPr lang="en-US" b="1" dirty="0" smtClean="0"/>
              <a:t>Outputs:</a:t>
            </a:r>
            <a:r>
              <a:rPr lang="en-US" dirty="0" smtClean="0"/>
              <a:t> Laws, regulations, public services, welfare measures.</a:t>
            </a:r>
          </a:p>
          <a:p>
            <a:r>
              <a:rPr lang="en-US" b="1" dirty="0" smtClean="0"/>
              <a:t>Feedback:</a:t>
            </a:r>
            <a:r>
              <a:rPr lang="en-US" dirty="0" smtClean="0"/>
              <a:t> Citizen responses, performance reports, and evaluations.</a:t>
            </a:r>
          </a:p>
          <a:p>
            <a:r>
              <a:rPr lang="en-US" dirty="0" smtClean="0"/>
              <a:t>This cycle shows how administration adapts and evolves.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Dynamic and Adaptive Nature</a:t>
            </a:r>
            <a:endParaRPr lang="en-US" dirty="0" smtClean="0"/>
          </a:p>
          <a:p>
            <a:r>
              <a:rPr lang="en-US" dirty="0" smtClean="0"/>
              <a:t>Public administration is not static; it changes with </a:t>
            </a:r>
            <a:r>
              <a:rPr lang="en-US" b="1" dirty="0" smtClean="0"/>
              <a:t>political, economic, and social conditions</a:t>
            </a:r>
            <a:r>
              <a:rPr lang="en-US" dirty="0" smtClean="0"/>
              <a:t>. System theory stresses adaptability and flexibility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Interdependence of Subsystems</a:t>
            </a:r>
            <a:endParaRPr lang="en-US" dirty="0" smtClean="0"/>
          </a:p>
          <a:p>
            <a:r>
              <a:rPr lang="en-US" dirty="0" smtClean="0"/>
              <a:t>Within administration, different departments, agencies, and units are seen as </a:t>
            </a:r>
            <a:r>
              <a:rPr lang="en-US" b="1" dirty="0" smtClean="0"/>
              <a:t>subsystems</a:t>
            </a:r>
            <a:r>
              <a:rPr lang="en-US" dirty="0" smtClean="0"/>
              <a:t>. Their functioning depends on cooperation, coordination, and flow of information.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Application in Public Administration</a:t>
            </a:r>
            <a:endParaRPr lang="en-US" dirty="0" smtClean="0"/>
          </a:p>
          <a:p>
            <a:pPr lvl="1"/>
            <a:r>
              <a:rPr lang="en-US" dirty="0" smtClean="0"/>
              <a:t>Helps in understanding </a:t>
            </a:r>
            <a:r>
              <a:rPr lang="en-US" b="1" dirty="0" smtClean="0"/>
              <a:t>policy formulation and implementation</a:t>
            </a:r>
            <a:r>
              <a:rPr lang="en-US" dirty="0" smtClean="0"/>
              <a:t> as a continuous process.</a:t>
            </a:r>
          </a:p>
          <a:p>
            <a:pPr lvl="1"/>
            <a:r>
              <a:rPr lang="en-US" dirty="0" smtClean="0"/>
              <a:t>Explains how administrative systems survive, grow, and respond to public needs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 Simple Words</a:t>
            </a:r>
          </a:p>
          <a:p>
            <a:r>
              <a:rPr lang="en-US" dirty="0" smtClean="0"/>
              <a:t>System Theory means viewing public administration as a </a:t>
            </a:r>
            <a:r>
              <a:rPr lang="en-US" b="1" dirty="0" smtClean="0"/>
              <a:t>living, open, and interactive system</a:t>
            </a:r>
            <a:r>
              <a:rPr lang="en-US" dirty="0" smtClean="0"/>
              <a:t> where different parts work together, interact with the environment, and adjust through feedback to provide effective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Core Features of System Theory</a:t>
            </a:r>
          </a:p>
          <a:p>
            <a:r>
              <a:rPr lang="en-US" b="1" dirty="0" smtClean="0"/>
              <a:t>Holistic Approach</a:t>
            </a:r>
            <a:endParaRPr lang="en-US" dirty="0" smtClean="0"/>
          </a:p>
          <a:p>
            <a:pPr lvl="1"/>
            <a:r>
              <a:rPr lang="en-US" dirty="0" smtClean="0"/>
              <a:t>The entire administrative system is studied as a </a:t>
            </a:r>
            <a:r>
              <a:rPr lang="en-US" b="1" dirty="0" smtClean="0"/>
              <a:t>whole</a:t>
            </a:r>
            <a:r>
              <a:rPr lang="en-US" dirty="0" smtClean="0"/>
              <a:t>, not just as separate parts.</a:t>
            </a:r>
          </a:p>
          <a:p>
            <a:pPr lvl="1"/>
            <a:r>
              <a:rPr lang="en-US" dirty="0" smtClean="0"/>
              <a:t>It emphasizes that understanding a system requires analyzing how all its elements interact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Interdependence of Parts</a:t>
            </a:r>
            <a:endParaRPr lang="en-US" dirty="0" smtClean="0"/>
          </a:p>
          <a:p>
            <a:pPr lvl="1"/>
            <a:r>
              <a:rPr lang="en-US" dirty="0" smtClean="0"/>
              <a:t>Every part (departments, agencies, processes, employees) is </a:t>
            </a:r>
            <a:r>
              <a:rPr lang="en-US" b="1" dirty="0" smtClean="0"/>
              <a:t>interdependent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change in one part affects the functioning of the whole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Open System Nature</a:t>
            </a:r>
            <a:endParaRPr lang="en-US" dirty="0" smtClean="0"/>
          </a:p>
          <a:p>
            <a:r>
              <a:rPr lang="en-US" dirty="0" smtClean="0"/>
              <a:t>Public administration is seen as an </a:t>
            </a:r>
            <a:r>
              <a:rPr lang="en-US" b="1" dirty="0" smtClean="0"/>
              <a:t>open system</a:t>
            </a:r>
            <a:r>
              <a:rPr lang="en-US" dirty="0" smtClean="0"/>
              <a:t> that interacts continuously with its environment.</a:t>
            </a:r>
          </a:p>
          <a:p>
            <a:r>
              <a:rPr lang="en-US" dirty="0" smtClean="0"/>
              <a:t>It receives </a:t>
            </a:r>
            <a:r>
              <a:rPr lang="en-US" b="1" dirty="0" smtClean="0"/>
              <a:t>inputs</a:t>
            </a:r>
            <a:r>
              <a:rPr lang="en-US" dirty="0" smtClean="0"/>
              <a:t> (demands, resources, expectations), processes them, and delivers </a:t>
            </a:r>
            <a:r>
              <a:rPr lang="en-US" b="1" dirty="0" smtClean="0"/>
              <a:t>outputs</a:t>
            </a:r>
            <a:r>
              <a:rPr lang="en-US" dirty="0" smtClean="0"/>
              <a:t> (policies, services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b="1" dirty="0" smtClean="0"/>
              <a:t>Input–Output Model</a:t>
            </a:r>
            <a:endParaRPr lang="en-US" dirty="0" smtClean="0"/>
          </a:p>
          <a:p>
            <a:r>
              <a:rPr lang="en-US" dirty="0" smtClean="0"/>
              <a:t>Administration operates on a cycle:</a:t>
            </a:r>
          </a:p>
          <a:p>
            <a:pPr lvl="1"/>
            <a:r>
              <a:rPr lang="en-US" b="1" dirty="0" smtClean="0"/>
              <a:t>Inputs:</a:t>
            </a:r>
            <a:r>
              <a:rPr lang="en-US" dirty="0" smtClean="0"/>
              <a:t> Needs, demands, and resources from the society.</a:t>
            </a:r>
          </a:p>
          <a:p>
            <a:pPr lvl="1"/>
            <a:r>
              <a:rPr lang="en-US" b="1" dirty="0" smtClean="0"/>
              <a:t>Conversion Process:</a:t>
            </a:r>
            <a:r>
              <a:rPr lang="en-US" dirty="0" smtClean="0"/>
              <a:t> Decision-making and implementation by administrators.</a:t>
            </a:r>
          </a:p>
          <a:p>
            <a:pPr lvl="1"/>
            <a:r>
              <a:rPr lang="en-US" b="1" dirty="0" smtClean="0"/>
              <a:t>Outputs:</a:t>
            </a:r>
            <a:r>
              <a:rPr lang="en-US" dirty="0" smtClean="0"/>
              <a:t> Policies, laws, and services delivered to citizens.</a:t>
            </a:r>
          </a:p>
          <a:p>
            <a:pPr lvl="1"/>
            <a:r>
              <a:rPr lang="en-US" b="1" dirty="0" smtClean="0"/>
              <a:t>Feedback:</a:t>
            </a:r>
            <a:r>
              <a:rPr lang="en-US" dirty="0" smtClean="0"/>
              <a:t> Citizen satisfaction, criticisms, or demands for change.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Feedback Mechanism</a:t>
            </a:r>
            <a:endParaRPr lang="en-US" dirty="0" smtClean="0"/>
          </a:p>
          <a:p>
            <a:r>
              <a:rPr lang="en-US" dirty="0" smtClean="0"/>
              <a:t>Feedback from citizens and stakeholders helps the system to </a:t>
            </a:r>
            <a:r>
              <a:rPr lang="en-US" b="1" dirty="0" smtClean="0"/>
              <a:t>self-correct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Ensures adaptability, accountability, and improvement in governance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Dynamic and Adaptive Nature</a:t>
            </a:r>
            <a:endParaRPr lang="en-US" dirty="0" smtClean="0"/>
          </a:p>
          <a:p>
            <a:r>
              <a:rPr lang="en-US" dirty="0" smtClean="0"/>
              <a:t>System Theory stresses that administration is </a:t>
            </a:r>
            <a:r>
              <a:rPr lang="en-US" b="1" dirty="0" smtClean="0"/>
              <a:t>not static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must adjust to </a:t>
            </a:r>
            <a:r>
              <a:rPr lang="en-US" b="1" dirty="0" smtClean="0"/>
              <a:t>changing political, social, economic, and technological conditions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Equilibrium and Stability</a:t>
            </a:r>
            <a:endParaRPr lang="en-US" dirty="0" smtClean="0"/>
          </a:p>
          <a:p>
            <a:r>
              <a:rPr lang="en-US" dirty="0" smtClean="0"/>
              <a:t>The system seeks to maintain </a:t>
            </a:r>
            <a:r>
              <a:rPr lang="en-US" b="1" dirty="0" smtClean="0"/>
              <a:t>balance and stability</a:t>
            </a:r>
            <a:r>
              <a:rPr lang="en-US" dirty="0" smtClean="0"/>
              <a:t> while adapting to external pressures.</a:t>
            </a:r>
          </a:p>
          <a:p>
            <a:r>
              <a:rPr lang="en-US" dirty="0" smtClean="0"/>
              <a:t>Smooth functioning depends on coordination among parts.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2403</Words>
  <Application>Microsoft Office PowerPoint</Application>
  <PresentationFormat>On-screen Show (4:3)</PresentationFormat>
  <Paragraphs>230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System Theory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Theory</dc:title>
  <dc:creator>Admin</dc:creator>
  <cp:lastModifiedBy>Admin</cp:lastModifiedBy>
  <cp:revision>5</cp:revision>
  <dcterms:created xsi:type="dcterms:W3CDTF">2006-08-16T00:00:00Z</dcterms:created>
  <dcterms:modified xsi:type="dcterms:W3CDTF">2025-09-07T12:03:04Z</dcterms:modified>
</cp:coreProperties>
</file>