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7619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Ideal </a:t>
            </a:r>
            <a:r>
              <a:rPr lang="en-US" dirty="0" smtClean="0"/>
              <a:t>Type Bureaucracy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295400"/>
            <a:ext cx="7467600" cy="4876800"/>
          </a:xfrm>
        </p:spPr>
        <p:txBody>
          <a:bodyPr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Introduction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Bureaucracy = A system of administration based on rules, hierarchy, and rationality.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Popularized by </a:t>
            </a:r>
            <a:r>
              <a:rPr lang="en-US" b="1" dirty="0" smtClean="0">
                <a:solidFill>
                  <a:schemeClr val="tx1"/>
                </a:solidFill>
              </a:rPr>
              <a:t>Max Weber</a:t>
            </a:r>
            <a:r>
              <a:rPr lang="en-US" dirty="0" smtClean="0">
                <a:solidFill>
                  <a:schemeClr val="tx1"/>
                </a:solidFill>
              </a:rPr>
              <a:t> (German sociologist).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Weber introduced the idea of “Ideal Type” bureaucracy as a </a:t>
            </a:r>
            <a:r>
              <a:rPr lang="en-US" i="1" dirty="0" smtClean="0">
                <a:solidFill>
                  <a:schemeClr val="tx1"/>
                </a:solidFill>
              </a:rPr>
              <a:t>normative model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Advantages of Ideal Bureaucracy</a:t>
            </a:r>
          </a:p>
          <a:p>
            <a:r>
              <a:rPr lang="en-US" b="1" dirty="0" smtClean="0"/>
              <a:t>Efficiency</a:t>
            </a:r>
            <a:endParaRPr lang="en-US" dirty="0" smtClean="0"/>
          </a:p>
          <a:p>
            <a:pPr lvl="1"/>
            <a:r>
              <a:rPr lang="en-US" dirty="0" smtClean="0"/>
              <a:t>Clear division of labor and specialization increase productivity.</a:t>
            </a:r>
          </a:p>
          <a:p>
            <a:pPr lvl="1"/>
            <a:r>
              <a:rPr lang="en-US" dirty="0" smtClean="0"/>
              <a:t>Tasks are performed systematically and professionally.</a:t>
            </a:r>
          </a:p>
          <a:p>
            <a:r>
              <a:rPr lang="en-US" b="1" dirty="0" smtClean="0"/>
              <a:t>Predictability &amp; Consistency</a:t>
            </a:r>
            <a:endParaRPr lang="en-US" dirty="0" smtClean="0"/>
          </a:p>
          <a:p>
            <a:pPr lvl="1"/>
            <a:r>
              <a:rPr lang="en-US" dirty="0" smtClean="0"/>
              <a:t>Rules and procedures ensure uniform decisions.</a:t>
            </a:r>
          </a:p>
          <a:p>
            <a:pPr lvl="1"/>
            <a:r>
              <a:rPr lang="en-US" dirty="0" smtClean="0"/>
              <a:t>Citizens know what to expect from the system.</a:t>
            </a:r>
          </a:p>
          <a:p>
            <a:r>
              <a:rPr lang="en-US" b="1" dirty="0" smtClean="0"/>
              <a:t>Impartiality &amp; Fairness</a:t>
            </a:r>
            <a:endParaRPr lang="en-US" dirty="0" smtClean="0"/>
          </a:p>
          <a:p>
            <a:pPr lvl="1"/>
            <a:r>
              <a:rPr lang="en-US" dirty="0" smtClean="0"/>
              <a:t>Impersonal decision-making reduces favoritism.</a:t>
            </a:r>
          </a:p>
          <a:p>
            <a:pPr lvl="1"/>
            <a:r>
              <a:rPr lang="en-US" dirty="0" smtClean="0"/>
              <a:t>Everyone is treated equally under the same rules.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Accountability &amp; Responsibility</a:t>
            </a:r>
            <a:endParaRPr lang="en-US" dirty="0" smtClean="0"/>
          </a:p>
          <a:p>
            <a:r>
              <a:rPr lang="en-US" dirty="0" smtClean="0"/>
              <a:t>Hierarchical structure makes superiors answerable for subordinates.</a:t>
            </a:r>
          </a:p>
          <a:p>
            <a:r>
              <a:rPr lang="en-US" dirty="0" smtClean="0"/>
              <a:t>Duties and responsibilities are clearly defined.</a:t>
            </a:r>
          </a:p>
          <a:p>
            <a:r>
              <a:rPr lang="en-US" b="1" dirty="0" smtClean="0"/>
              <a:t>Professionalism</a:t>
            </a:r>
            <a:endParaRPr lang="en-US" dirty="0" smtClean="0"/>
          </a:p>
          <a:p>
            <a:r>
              <a:rPr lang="en-US" dirty="0" smtClean="0"/>
              <a:t>Recruitment and promotion based on merit ensure competence.</a:t>
            </a:r>
          </a:p>
          <a:p>
            <a:r>
              <a:rPr lang="en-US" dirty="0" smtClean="0"/>
              <a:t>Long-term career orientation encourages expertise and dedication.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Continuity &amp; Stability</a:t>
            </a:r>
            <a:endParaRPr lang="en-US" dirty="0" smtClean="0"/>
          </a:p>
          <a:p>
            <a:pPr lvl="1"/>
            <a:r>
              <a:rPr lang="en-US" dirty="0" smtClean="0"/>
              <a:t>Written records maintain institutional memory.</a:t>
            </a:r>
          </a:p>
          <a:p>
            <a:pPr lvl="1"/>
            <a:r>
              <a:rPr lang="en-US" dirty="0" smtClean="0"/>
              <a:t>Bureaucracy provides stability even when political leadership changes.</a:t>
            </a:r>
          </a:p>
          <a:p>
            <a:r>
              <a:rPr lang="en-US" b="1" dirty="0" smtClean="0"/>
              <a:t>Rational Decision-Making</a:t>
            </a:r>
            <a:endParaRPr lang="en-US" dirty="0" smtClean="0"/>
          </a:p>
          <a:p>
            <a:pPr lvl="1"/>
            <a:r>
              <a:rPr lang="en-US" dirty="0" smtClean="0"/>
              <a:t>Decisions are guided by logic, rules, and evidence, not personal whims.</a:t>
            </a:r>
          </a:p>
          <a:p>
            <a:pPr lvl="1"/>
            <a:r>
              <a:rPr lang="en-US" dirty="0" smtClean="0"/>
              <a:t>Promotes objectivity in administration.</a:t>
            </a:r>
          </a:p>
          <a:p>
            <a:r>
              <a:rPr lang="en-US" dirty="0" smtClean="0"/>
              <a:t>✅ </a:t>
            </a:r>
            <a:r>
              <a:rPr lang="en-US" b="1" dirty="0" smtClean="0"/>
              <a:t>In short:</a:t>
            </a:r>
            <a:r>
              <a:rPr lang="en-US" dirty="0" smtClean="0"/>
              <a:t> </a:t>
            </a:r>
            <a:r>
              <a:rPr lang="en-US" i="1" dirty="0" smtClean="0"/>
              <a:t>Weber’s bureaucracy ensures efficiency, fairness, stability, and professionalism, making it a reliable framework for managing modern organizations and states.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Criticisms of Ideal Type Bureaucracy</a:t>
            </a:r>
          </a:p>
          <a:p>
            <a:r>
              <a:rPr lang="en-US" b="1" dirty="0" smtClean="0"/>
              <a:t>Excessive Rigidity</a:t>
            </a:r>
            <a:endParaRPr lang="en-US" dirty="0" smtClean="0"/>
          </a:p>
          <a:p>
            <a:pPr lvl="1"/>
            <a:r>
              <a:rPr lang="en-US" dirty="0" smtClean="0"/>
              <a:t>Too much reliance on rules and procedures.</a:t>
            </a:r>
          </a:p>
          <a:p>
            <a:pPr lvl="1"/>
            <a:r>
              <a:rPr lang="en-US" dirty="0" smtClean="0"/>
              <a:t>Leads to inflexibility in new or complex situations.</a:t>
            </a:r>
          </a:p>
          <a:p>
            <a:r>
              <a:rPr lang="en-US" b="1" dirty="0" smtClean="0"/>
              <a:t>Red </a:t>
            </a:r>
            <a:r>
              <a:rPr lang="en-US" b="1" dirty="0" err="1" smtClean="0"/>
              <a:t>Tapism</a:t>
            </a:r>
            <a:endParaRPr lang="en-US" dirty="0" smtClean="0"/>
          </a:p>
          <a:p>
            <a:pPr lvl="1"/>
            <a:r>
              <a:rPr lang="en-US" dirty="0" smtClean="0"/>
              <a:t>Over-emphasis on formalities, paperwork, and procedures.</a:t>
            </a:r>
          </a:p>
          <a:p>
            <a:pPr lvl="1"/>
            <a:r>
              <a:rPr lang="en-US" dirty="0" smtClean="0"/>
              <a:t>Causes delays and inefficiency instead of speed.</a:t>
            </a:r>
          </a:p>
          <a:p>
            <a:r>
              <a:rPr lang="en-US" b="1" dirty="0" smtClean="0"/>
              <a:t>Impersonality → Inhumanity</a:t>
            </a:r>
            <a:endParaRPr lang="en-US" dirty="0" smtClean="0"/>
          </a:p>
          <a:p>
            <a:pPr lvl="1"/>
            <a:r>
              <a:rPr lang="en-US" dirty="0" smtClean="0"/>
              <a:t>Strict adherence to rules ignores human and emotional aspects.</a:t>
            </a:r>
          </a:p>
          <a:p>
            <a:pPr lvl="1"/>
            <a:r>
              <a:rPr lang="en-US" dirty="0" smtClean="0"/>
              <a:t>Citizens often feel alienated or neglected.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Goal Displacement</a:t>
            </a:r>
            <a:endParaRPr lang="en-US" dirty="0" smtClean="0"/>
          </a:p>
          <a:p>
            <a:r>
              <a:rPr lang="en-US" dirty="0" smtClean="0"/>
              <a:t>Rules become more important than objectives.</a:t>
            </a:r>
          </a:p>
          <a:p>
            <a:r>
              <a:rPr lang="en-US" dirty="0" smtClean="0"/>
              <a:t>Officials may follow procedures blindly, forgetting the real purpose.</a:t>
            </a:r>
          </a:p>
          <a:p>
            <a:r>
              <a:rPr lang="en-US" b="1" dirty="0" smtClean="0"/>
              <a:t>Over-Emphasis on Hierarchy</a:t>
            </a:r>
            <a:endParaRPr lang="en-US" dirty="0" smtClean="0"/>
          </a:p>
          <a:p>
            <a:r>
              <a:rPr lang="en-US" dirty="0" smtClean="0"/>
              <a:t>Too many layers of authority slow down decision-making.</a:t>
            </a:r>
          </a:p>
          <a:p>
            <a:r>
              <a:rPr lang="en-US" dirty="0" smtClean="0"/>
              <a:t>Creates communication gaps between top and bottom levels.</a:t>
            </a:r>
          </a:p>
          <a:p>
            <a:r>
              <a:rPr lang="en-US" b="1" dirty="0" smtClean="0"/>
              <a:t>Resistance to Change</a:t>
            </a:r>
            <a:endParaRPr lang="en-US" dirty="0" smtClean="0"/>
          </a:p>
          <a:p>
            <a:r>
              <a:rPr lang="en-US" dirty="0" smtClean="0"/>
              <a:t>Bureaucrats prefer stability and continuity.</a:t>
            </a:r>
          </a:p>
          <a:p>
            <a:r>
              <a:rPr lang="en-US" dirty="0" smtClean="0"/>
              <a:t>Innovation and reform are often discouraged.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Concentration of Power</a:t>
            </a:r>
            <a:endParaRPr lang="en-US" dirty="0" smtClean="0"/>
          </a:p>
          <a:p>
            <a:pPr lvl="1"/>
            <a:r>
              <a:rPr lang="en-US" dirty="0" smtClean="0"/>
              <a:t>Bureaucrats may become too powerful, reducing accountability.</a:t>
            </a:r>
          </a:p>
          <a:p>
            <a:pPr lvl="1"/>
            <a:r>
              <a:rPr lang="en-US" dirty="0" smtClean="0"/>
              <a:t>Leads to </a:t>
            </a:r>
            <a:r>
              <a:rPr lang="en-US" b="1" dirty="0" smtClean="0"/>
              <a:t>bureaucratic domination</a:t>
            </a:r>
            <a:r>
              <a:rPr lang="en-US" dirty="0" smtClean="0"/>
              <a:t> over elected representatives (e.g., “steel frame” critique).</a:t>
            </a:r>
          </a:p>
          <a:p>
            <a:r>
              <a:rPr lang="en-US" b="1" dirty="0" smtClean="0"/>
              <a:t>Alienation of Officials</a:t>
            </a:r>
            <a:endParaRPr lang="en-US" dirty="0" smtClean="0"/>
          </a:p>
          <a:p>
            <a:pPr lvl="1"/>
            <a:r>
              <a:rPr lang="en-US" dirty="0" smtClean="0"/>
              <a:t>Strict specialization and impersonality reduce creativity.</a:t>
            </a:r>
          </a:p>
          <a:p>
            <a:pPr lvl="1"/>
            <a:r>
              <a:rPr lang="en-US" dirty="0" smtClean="0"/>
              <a:t>Officials may feel like “cogs in a machine.”</a:t>
            </a:r>
          </a:p>
          <a:p>
            <a:r>
              <a:rPr lang="en-US" dirty="0" smtClean="0"/>
              <a:t>✅ </a:t>
            </a:r>
            <a:r>
              <a:rPr lang="en-US" b="1" dirty="0" smtClean="0"/>
              <a:t>In short:</a:t>
            </a:r>
            <a:r>
              <a:rPr lang="en-US" dirty="0" smtClean="0"/>
              <a:t> </a:t>
            </a:r>
            <a:r>
              <a:rPr lang="en-US" i="1" dirty="0" smtClean="0"/>
              <a:t>Weber’s Ideal Bureaucracy, though efficient in theory, is criticized for rigidity, red </a:t>
            </a:r>
            <a:r>
              <a:rPr lang="en-US" i="1" dirty="0" err="1" smtClean="0"/>
              <a:t>tapism</a:t>
            </a:r>
            <a:r>
              <a:rPr lang="en-US" i="1" dirty="0" smtClean="0"/>
              <a:t>, impersonality, goal displacement, and resistance to change, making it less adaptable to dynamic societies.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Relevance of Ideal Type Bureaucracy Today</a:t>
            </a:r>
          </a:p>
          <a:p>
            <a:r>
              <a:rPr lang="en-US" b="1" dirty="0" smtClean="0"/>
              <a:t>Foundation of Modern Administration</a:t>
            </a:r>
            <a:endParaRPr lang="en-US" dirty="0" smtClean="0"/>
          </a:p>
          <a:p>
            <a:pPr lvl="1"/>
            <a:r>
              <a:rPr lang="en-US" dirty="0" smtClean="0"/>
              <a:t>Most civil service systems (India, UK, USA, etc.) still follow </a:t>
            </a:r>
            <a:r>
              <a:rPr lang="en-US" dirty="0" err="1" smtClean="0"/>
              <a:t>Weberian</a:t>
            </a:r>
            <a:r>
              <a:rPr lang="en-US" dirty="0" smtClean="0"/>
              <a:t> principles of hierarchy, merit, and rules.</a:t>
            </a:r>
          </a:p>
          <a:p>
            <a:pPr lvl="1"/>
            <a:r>
              <a:rPr lang="en-US" dirty="0" smtClean="0"/>
              <a:t>Provides stability and order in large, complex governments.</a:t>
            </a:r>
          </a:p>
          <a:p>
            <a:r>
              <a:rPr lang="en-US" b="1" dirty="0" smtClean="0"/>
              <a:t>Ensures Rule of Law &amp; Equality</a:t>
            </a:r>
            <a:endParaRPr lang="en-US" dirty="0" smtClean="0"/>
          </a:p>
          <a:p>
            <a:pPr lvl="1"/>
            <a:r>
              <a:rPr lang="en-US" dirty="0" smtClean="0"/>
              <a:t>Impersonal and rule-based administration guarantees fairness.</a:t>
            </a:r>
          </a:p>
          <a:p>
            <a:pPr lvl="1"/>
            <a:r>
              <a:rPr lang="en-US" dirty="0" smtClean="0"/>
              <a:t>Protects citizens from arbitrary decisions by politicians or officials.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Professionalism &amp; Expertise</a:t>
            </a:r>
            <a:endParaRPr lang="en-US" dirty="0" smtClean="0"/>
          </a:p>
          <a:p>
            <a:r>
              <a:rPr lang="en-US" dirty="0" smtClean="0"/>
              <a:t>Merit-based recruitment and career orientation ensure competence.</a:t>
            </a:r>
          </a:p>
          <a:p>
            <a:r>
              <a:rPr lang="en-US" dirty="0" smtClean="0"/>
              <a:t>Essential in handling specialized areas like finance, health, education, and defense.</a:t>
            </a:r>
          </a:p>
          <a:p>
            <a:r>
              <a:rPr lang="en-US" b="1" dirty="0" smtClean="0"/>
              <a:t>Accountability &amp; Predictability</a:t>
            </a:r>
            <a:endParaRPr lang="en-US" dirty="0" smtClean="0"/>
          </a:p>
          <a:p>
            <a:r>
              <a:rPr lang="en-US" dirty="0" smtClean="0"/>
              <a:t>Written rules and records allow transparency and institutional memory.</a:t>
            </a:r>
          </a:p>
          <a:p>
            <a:r>
              <a:rPr lang="en-US" dirty="0" smtClean="0"/>
              <a:t>Predictable procedures help in delivering consistent public services.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Adaptation to Modern Needs</a:t>
            </a:r>
            <a:endParaRPr lang="en-US" dirty="0" smtClean="0"/>
          </a:p>
          <a:p>
            <a:pPr lvl="1"/>
            <a:r>
              <a:rPr lang="en-US" dirty="0" smtClean="0"/>
              <a:t>Still relevant but complemented with reforms:</a:t>
            </a:r>
          </a:p>
          <a:p>
            <a:pPr lvl="2"/>
            <a:r>
              <a:rPr lang="en-US" b="1" dirty="0" smtClean="0"/>
              <a:t>New Public Management (NPM):</a:t>
            </a:r>
            <a:r>
              <a:rPr lang="en-US" dirty="0" smtClean="0"/>
              <a:t> introduces efficiency, flexibility, and customer orientation.</a:t>
            </a:r>
          </a:p>
          <a:p>
            <a:pPr lvl="2"/>
            <a:r>
              <a:rPr lang="en-US" b="1" dirty="0" smtClean="0"/>
              <a:t>Good Governance &amp; E-Governance:</a:t>
            </a:r>
            <a:r>
              <a:rPr lang="en-US" dirty="0" smtClean="0"/>
              <a:t> digital platforms reduce red </a:t>
            </a:r>
            <a:r>
              <a:rPr lang="en-US" dirty="0" err="1" smtClean="0"/>
              <a:t>tapism</a:t>
            </a:r>
            <a:r>
              <a:rPr lang="en-US" dirty="0" smtClean="0"/>
              <a:t> and increase accessibility.</a:t>
            </a:r>
          </a:p>
          <a:p>
            <a:pPr lvl="2"/>
            <a:r>
              <a:rPr lang="en-US" b="1" dirty="0" smtClean="0"/>
              <a:t>Agile/Public Value Models:</a:t>
            </a:r>
            <a:r>
              <a:rPr lang="en-US" dirty="0" smtClean="0"/>
              <a:t> focus on citizen participation, innovation, and responsiveness.</a:t>
            </a:r>
          </a:p>
          <a:p>
            <a:r>
              <a:rPr lang="en-US" b="1" dirty="0" smtClean="0"/>
              <a:t>Checks Against Corruption &amp; Favoritism</a:t>
            </a:r>
            <a:endParaRPr lang="en-US" dirty="0" smtClean="0"/>
          </a:p>
          <a:p>
            <a:pPr lvl="1"/>
            <a:r>
              <a:rPr lang="en-US" dirty="0" smtClean="0"/>
              <a:t>Rule-based and meritocratic system reduces nepotism.</a:t>
            </a:r>
          </a:p>
          <a:p>
            <a:pPr lvl="1"/>
            <a:r>
              <a:rPr lang="en-US" dirty="0" smtClean="0"/>
              <a:t>Essential in developing countries where political patronage is common.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✅ </a:t>
            </a:r>
            <a:r>
              <a:rPr lang="en-US" b="1" dirty="0" smtClean="0"/>
              <a:t>In short:</a:t>
            </a:r>
            <a:r>
              <a:rPr lang="en-US" dirty="0" smtClean="0"/>
              <a:t> </a:t>
            </a:r>
            <a:r>
              <a:rPr lang="en-US" i="1" dirty="0" smtClean="0"/>
              <a:t>Weber’s Ideal Bureaucracy remains relevant as the backbone of modern administration, ensuring stability, professionalism, and rule-based governance. However, it needs to be balanced with flexibility, innovation, and citizen-centric reforms to meet the challenges of the 21st century.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Background &amp; Context of Ideal Type Bureaucracy</a:t>
            </a:r>
          </a:p>
          <a:p>
            <a:r>
              <a:rPr lang="en-US" b="1" dirty="0" smtClean="0"/>
              <a:t>Historical Setting</a:t>
            </a:r>
            <a:endParaRPr lang="en-US" dirty="0" smtClean="0"/>
          </a:p>
          <a:p>
            <a:pPr lvl="1"/>
            <a:r>
              <a:rPr lang="en-US" dirty="0" smtClean="0"/>
              <a:t>Emerged in early 20th century, when societies were rapidly industrializing.</a:t>
            </a:r>
          </a:p>
          <a:p>
            <a:pPr lvl="1"/>
            <a:r>
              <a:rPr lang="en-US" dirty="0" smtClean="0"/>
              <a:t>Governments and organizations faced increasing complexity in administration.</a:t>
            </a:r>
          </a:p>
          <a:p>
            <a:pPr lvl="1"/>
            <a:r>
              <a:rPr lang="en-US" dirty="0" smtClean="0"/>
              <a:t>Traditional systems of governance (based on kinship, patronage, or personal authority) proved insufficient.</a:t>
            </a:r>
          </a:p>
          <a:p>
            <a:r>
              <a:rPr lang="en-US" b="1" dirty="0" smtClean="0"/>
              <a:t>Weber’s Intellectual Context</a:t>
            </a:r>
            <a:endParaRPr lang="en-US" dirty="0" smtClean="0"/>
          </a:p>
          <a:p>
            <a:pPr lvl="1"/>
            <a:r>
              <a:rPr lang="en-US" dirty="0" smtClean="0"/>
              <a:t>Max Weber (1864–1920), German sociologist, sought to study organizations scientifically.</a:t>
            </a:r>
          </a:p>
          <a:p>
            <a:pPr lvl="1"/>
            <a:r>
              <a:rPr lang="en-US" dirty="0" smtClean="0"/>
              <a:t>Influenced by the need for </a:t>
            </a:r>
            <a:r>
              <a:rPr lang="en-US" b="1" dirty="0" smtClean="0"/>
              <a:t>rational-legal authority</a:t>
            </a:r>
            <a:r>
              <a:rPr lang="en-US" dirty="0" smtClean="0"/>
              <a:t> in modern states.</a:t>
            </a:r>
          </a:p>
          <a:p>
            <a:pPr lvl="1"/>
            <a:r>
              <a:rPr lang="en-US" dirty="0" smtClean="0"/>
              <a:t>Developed the “Ideal Type” method as a theoretical tool to study social phenomena.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Administrative Challenges of the Time</a:t>
            </a:r>
            <a:endParaRPr lang="en-US" dirty="0" smtClean="0"/>
          </a:p>
          <a:p>
            <a:r>
              <a:rPr lang="en-US" dirty="0" smtClean="0"/>
              <a:t>Growth of capitalism and industrial economy → demand for efficiency.</a:t>
            </a:r>
          </a:p>
          <a:p>
            <a:r>
              <a:rPr lang="en-US" dirty="0" smtClean="0"/>
              <a:t>Expansion of the modern nation-state → need for trained officials.</a:t>
            </a:r>
          </a:p>
          <a:p>
            <a:r>
              <a:rPr lang="en-US" dirty="0" smtClean="0"/>
              <a:t>Increasing demand for predictability, uniformity, and impartiality in governance.</a:t>
            </a:r>
          </a:p>
          <a:p>
            <a:r>
              <a:rPr lang="en-US" b="1" dirty="0" smtClean="0"/>
              <a:t>Purpose of Weber’s Model</a:t>
            </a:r>
            <a:endParaRPr lang="en-US" dirty="0" smtClean="0"/>
          </a:p>
          <a:p>
            <a:r>
              <a:rPr lang="en-US" dirty="0" smtClean="0"/>
              <a:t>To provide a </a:t>
            </a:r>
            <a:r>
              <a:rPr lang="en-US" b="1" dirty="0" smtClean="0"/>
              <a:t>normative framework</a:t>
            </a:r>
            <a:r>
              <a:rPr lang="en-US" dirty="0" smtClean="0"/>
              <a:t> for understanding bureaucracy.</a:t>
            </a:r>
          </a:p>
          <a:p>
            <a:r>
              <a:rPr lang="en-US" dirty="0" smtClean="0"/>
              <a:t>To highlight how rational-legal authority is superior to </a:t>
            </a:r>
            <a:r>
              <a:rPr lang="en-US" b="1" dirty="0" smtClean="0"/>
              <a:t>traditional authority</a:t>
            </a:r>
            <a:r>
              <a:rPr lang="en-US" dirty="0" smtClean="0"/>
              <a:t> (based on customs) and </a:t>
            </a:r>
            <a:r>
              <a:rPr lang="en-US" b="1" dirty="0" smtClean="0"/>
              <a:t>charismatic authority</a:t>
            </a:r>
            <a:r>
              <a:rPr lang="en-US" dirty="0" smtClean="0"/>
              <a:t> (based on personal appeal).</a:t>
            </a:r>
          </a:p>
          <a:p>
            <a:r>
              <a:rPr lang="en-US" dirty="0" smtClean="0"/>
              <a:t>To serve as a benchmark for comparing actual bureaucratic practices.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Meaning of “Ideal Type” Bureaucracy</a:t>
            </a:r>
          </a:p>
          <a:p>
            <a:r>
              <a:rPr lang="en-US" b="1" dirty="0" smtClean="0"/>
              <a:t>Concept of “Ideal Type” (Weber’s Methodology)</a:t>
            </a:r>
            <a:endParaRPr lang="en-US" dirty="0" smtClean="0"/>
          </a:p>
          <a:p>
            <a:pPr lvl="1"/>
            <a:r>
              <a:rPr lang="en-US" dirty="0" smtClean="0"/>
              <a:t>“Ideal Type” is not an ideal in the </a:t>
            </a:r>
            <a:r>
              <a:rPr lang="en-US" i="1" dirty="0" smtClean="0"/>
              <a:t>moral</a:t>
            </a:r>
            <a:r>
              <a:rPr lang="en-US" dirty="0" smtClean="0"/>
              <a:t> sense, but a </a:t>
            </a:r>
            <a:r>
              <a:rPr lang="en-US" b="1" dirty="0" smtClean="0"/>
              <a:t>theoretical construct</a:t>
            </a:r>
            <a:r>
              <a:rPr lang="en-US" dirty="0" smtClean="0"/>
              <a:t> created by Max Weber.</a:t>
            </a:r>
          </a:p>
          <a:p>
            <a:pPr lvl="1"/>
            <a:r>
              <a:rPr lang="en-US" dirty="0" smtClean="0"/>
              <a:t>It is a </a:t>
            </a:r>
            <a:r>
              <a:rPr lang="en-US" b="1" dirty="0" smtClean="0"/>
              <a:t>conceptual model</a:t>
            </a:r>
            <a:r>
              <a:rPr lang="en-US" dirty="0" smtClean="0"/>
              <a:t> that highlights the most essential and rational features of a phenomenon.</a:t>
            </a:r>
          </a:p>
          <a:p>
            <a:pPr lvl="1"/>
            <a:r>
              <a:rPr lang="en-US" dirty="0" smtClean="0"/>
              <a:t>Real-world organizations may not fully match it, but it serves as a </a:t>
            </a:r>
            <a:r>
              <a:rPr lang="en-US" b="1" dirty="0" smtClean="0"/>
              <a:t>benchmark for analysis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Application to Bureaucracy</a:t>
            </a:r>
            <a:endParaRPr lang="en-US" dirty="0" smtClean="0"/>
          </a:p>
          <a:p>
            <a:pPr lvl="1"/>
            <a:r>
              <a:rPr lang="en-US" dirty="0" smtClean="0"/>
              <a:t>“Ideal Type Bureaucracy” represents a </a:t>
            </a:r>
            <a:r>
              <a:rPr lang="en-US" b="1" dirty="0" smtClean="0"/>
              <a:t>logically pure model of administration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It is based on </a:t>
            </a:r>
            <a:r>
              <a:rPr lang="en-US" b="1" dirty="0" smtClean="0"/>
              <a:t>rational-legal authority</a:t>
            </a:r>
            <a:r>
              <a:rPr lang="en-US" dirty="0" smtClean="0"/>
              <a:t>, where rules and laws govern behavior rather than personal whims.</a:t>
            </a:r>
          </a:p>
          <a:p>
            <a:pPr lvl="1"/>
            <a:r>
              <a:rPr lang="en-US" dirty="0" smtClean="0"/>
              <a:t>It emphasizes </a:t>
            </a:r>
            <a:r>
              <a:rPr lang="en-US" b="1" dirty="0" smtClean="0"/>
              <a:t>impersonality, hierarchy, rules, and merit-based recruitment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Why Called “Ideal”</a:t>
            </a:r>
            <a:endParaRPr lang="en-US" dirty="0" smtClean="0"/>
          </a:p>
          <a:p>
            <a:pPr lvl="1"/>
            <a:r>
              <a:rPr lang="en-US" dirty="0" smtClean="0"/>
              <a:t>“Ideal” means it is </a:t>
            </a:r>
            <a:r>
              <a:rPr lang="en-US" b="1" dirty="0" smtClean="0"/>
              <a:t>abstract, simplified, and generalized</a:t>
            </a:r>
            <a:r>
              <a:rPr lang="en-US" dirty="0" smtClean="0"/>
              <a:t>, not necessarily perfect or desirable.</a:t>
            </a:r>
          </a:p>
          <a:p>
            <a:pPr lvl="1"/>
            <a:r>
              <a:rPr lang="en-US" dirty="0" smtClean="0"/>
              <a:t>It acts as a </a:t>
            </a:r>
            <a:r>
              <a:rPr lang="en-US" b="1" dirty="0" smtClean="0"/>
              <a:t>yardstick</a:t>
            </a:r>
            <a:r>
              <a:rPr lang="en-US" dirty="0" smtClean="0"/>
              <a:t> to compare and evaluate actual bureaucracies.</a:t>
            </a:r>
          </a:p>
          <a:p>
            <a:r>
              <a:rPr lang="en-US" b="1" dirty="0" smtClean="0"/>
              <a:t>Core Idea</a:t>
            </a:r>
            <a:endParaRPr lang="en-US" dirty="0" smtClean="0"/>
          </a:p>
          <a:p>
            <a:pPr lvl="1"/>
            <a:r>
              <a:rPr lang="en-US" dirty="0" smtClean="0"/>
              <a:t>Bureaucracy, in Weber’s view, is the </a:t>
            </a:r>
            <a:r>
              <a:rPr lang="en-US" b="1" dirty="0" smtClean="0"/>
              <a:t>most efficient form of organization</a:t>
            </a:r>
            <a:r>
              <a:rPr lang="en-US" dirty="0" smtClean="0"/>
              <a:t> for managing large-scale and complex societies.</a:t>
            </a:r>
          </a:p>
          <a:p>
            <a:pPr lvl="1"/>
            <a:r>
              <a:rPr lang="en-US" dirty="0" smtClean="0"/>
              <a:t>It ensures predictability, uniformity, and rational decision-making.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Features of </a:t>
            </a:r>
            <a:r>
              <a:rPr lang="en-US" b="1" dirty="0" err="1" smtClean="0"/>
              <a:t>Weberian</a:t>
            </a:r>
            <a:r>
              <a:rPr lang="en-US" b="1" dirty="0" smtClean="0"/>
              <a:t> (Ideal Type) Bureaucracy</a:t>
            </a:r>
          </a:p>
          <a:p>
            <a:r>
              <a:rPr lang="en-US" b="1" dirty="0" smtClean="0"/>
              <a:t>Hierarchy of Authority</a:t>
            </a:r>
            <a:endParaRPr lang="en-US" dirty="0" smtClean="0"/>
          </a:p>
          <a:p>
            <a:pPr lvl="1"/>
            <a:r>
              <a:rPr lang="en-US" dirty="0" smtClean="0"/>
              <a:t>Clear chain of command.</a:t>
            </a:r>
          </a:p>
          <a:p>
            <a:pPr lvl="1"/>
            <a:r>
              <a:rPr lang="en-US" dirty="0" smtClean="0"/>
              <a:t>Each lower office is supervised by a higher one.</a:t>
            </a:r>
          </a:p>
          <a:p>
            <a:pPr lvl="1"/>
            <a:r>
              <a:rPr lang="en-US" dirty="0" smtClean="0"/>
              <a:t>Ensures accountability and order.</a:t>
            </a:r>
          </a:p>
          <a:p>
            <a:r>
              <a:rPr lang="en-US" b="1" dirty="0" smtClean="0"/>
              <a:t>Division of Labor &amp; Specialization</a:t>
            </a:r>
            <a:endParaRPr lang="en-US" dirty="0" smtClean="0"/>
          </a:p>
          <a:p>
            <a:pPr lvl="1"/>
            <a:r>
              <a:rPr lang="en-US" dirty="0" smtClean="0"/>
              <a:t>Work is divided into specific roles and tasks.</a:t>
            </a:r>
          </a:p>
          <a:p>
            <a:pPr lvl="1"/>
            <a:r>
              <a:rPr lang="en-US" dirty="0" smtClean="0"/>
              <a:t>Each official has a defined area of competence.</a:t>
            </a:r>
          </a:p>
          <a:p>
            <a:pPr lvl="1"/>
            <a:r>
              <a:rPr lang="en-US" dirty="0" smtClean="0"/>
              <a:t>Promotes expertise and efficiency.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Formal Rules &amp; Regulations</a:t>
            </a:r>
            <a:endParaRPr lang="en-US" dirty="0" smtClean="0"/>
          </a:p>
          <a:p>
            <a:r>
              <a:rPr lang="en-US" dirty="0" smtClean="0"/>
              <a:t>Administration guided by written rules.</a:t>
            </a:r>
          </a:p>
          <a:p>
            <a:r>
              <a:rPr lang="en-US" dirty="0" smtClean="0"/>
              <a:t>Ensures uniformity, predictability, and impartiality.</a:t>
            </a:r>
          </a:p>
          <a:p>
            <a:r>
              <a:rPr lang="en-US" dirty="0" smtClean="0"/>
              <a:t>Rules are stable and systematically applied.</a:t>
            </a:r>
          </a:p>
          <a:p>
            <a:r>
              <a:rPr lang="en-US" b="1" dirty="0" smtClean="0"/>
              <a:t>Impersonality</a:t>
            </a:r>
            <a:endParaRPr lang="en-US" dirty="0" smtClean="0"/>
          </a:p>
          <a:p>
            <a:r>
              <a:rPr lang="en-US" dirty="0" smtClean="0"/>
              <a:t>Decisions are based on objective rules, not personal preferences.</a:t>
            </a:r>
          </a:p>
          <a:p>
            <a:r>
              <a:rPr lang="en-US" dirty="0" smtClean="0"/>
              <a:t>Equal treatment of all citizens.</a:t>
            </a:r>
          </a:p>
          <a:p>
            <a:r>
              <a:rPr lang="en-US" dirty="0" smtClean="0"/>
              <a:t>Promotes fairness and neutrality.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Merit-Based Recruitment &amp; Promotion</a:t>
            </a:r>
            <a:endParaRPr lang="en-US" dirty="0" smtClean="0"/>
          </a:p>
          <a:p>
            <a:r>
              <a:rPr lang="en-US" dirty="0" smtClean="0"/>
              <a:t>Officials selected through qualifications and exams.</a:t>
            </a:r>
          </a:p>
          <a:p>
            <a:r>
              <a:rPr lang="en-US" dirty="0" smtClean="0"/>
              <a:t>Promotions based on competence and seniority.</a:t>
            </a:r>
          </a:p>
          <a:p>
            <a:r>
              <a:rPr lang="en-US" dirty="0" smtClean="0"/>
              <a:t>Prevents favoritism and nepotism.</a:t>
            </a:r>
          </a:p>
          <a:p>
            <a:r>
              <a:rPr lang="en-US" b="1" dirty="0" smtClean="0"/>
              <a:t>Career Orientation</a:t>
            </a:r>
            <a:endParaRPr lang="en-US" dirty="0" smtClean="0"/>
          </a:p>
          <a:p>
            <a:r>
              <a:rPr lang="en-US" dirty="0" smtClean="0"/>
              <a:t>Bureaucracy as a full-time occupation.</a:t>
            </a:r>
          </a:p>
          <a:p>
            <a:r>
              <a:rPr lang="en-US" dirty="0" smtClean="0"/>
              <a:t>Officials have job security and long-term career prospects.</a:t>
            </a:r>
          </a:p>
          <a:p>
            <a:r>
              <a:rPr lang="en-US" dirty="0" smtClean="0"/>
              <a:t>Encourages professionalism and loyalty to the system.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Written Documents &amp; Record-Keeping</a:t>
            </a:r>
            <a:endParaRPr lang="en-US" dirty="0" smtClean="0"/>
          </a:p>
          <a:p>
            <a:pPr lvl="1"/>
            <a:r>
              <a:rPr lang="en-US" dirty="0" smtClean="0"/>
              <a:t>All decisions and actions are documented.</a:t>
            </a:r>
          </a:p>
          <a:p>
            <a:pPr lvl="1"/>
            <a:r>
              <a:rPr lang="en-US" dirty="0" smtClean="0"/>
              <a:t>Provides continuity, accountability, and institutional memory.</a:t>
            </a:r>
          </a:p>
          <a:p>
            <a:r>
              <a:rPr lang="en-US" dirty="0" smtClean="0"/>
              <a:t>✅ </a:t>
            </a:r>
            <a:r>
              <a:rPr lang="en-US" b="1" dirty="0" smtClean="0"/>
              <a:t>In short:</a:t>
            </a:r>
            <a:r>
              <a:rPr lang="en-US" dirty="0" smtClean="0"/>
              <a:t> </a:t>
            </a:r>
            <a:r>
              <a:rPr lang="en-US" i="1" dirty="0" smtClean="0"/>
              <a:t>Weber’s bureaucracy is a rational-legal system marked by hierarchy, rules, specialization, impersonality, and merit-based career orientation.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1217</Words>
  <Application>Microsoft Office PowerPoint</Application>
  <PresentationFormat>On-screen Show (4:3)</PresentationFormat>
  <Paragraphs>137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Ideal Type Bureaucracy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Ideal Type Bureaucracy</dc:title>
  <dc:creator>Admin</dc:creator>
  <cp:lastModifiedBy>Admin</cp:lastModifiedBy>
  <cp:revision>4</cp:revision>
  <dcterms:created xsi:type="dcterms:W3CDTF">2006-08-16T00:00:00Z</dcterms:created>
  <dcterms:modified xsi:type="dcterms:W3CDTF">2025-09-01T04:18:17Z</dcterms:modified>
</cp:coreProperties>
</file>