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0"/>
            <a:ext cx="7772400" cy="838200"/>
          </a:xfrm>
        </p:spPr>
        <p:txBody>
          <a:bodyPr>
            <a:normAutofit/>
          </a:bodyPr>
          <a:lstStyle/>
          <a:p>
            <a:r>
              <a:rPr lang="en-US" b="1" dirty="0" smtClean="0"/>
              <a:t>Human Relation Theory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1066800"/>
            <a:ext cx="7848600" cy="5334000"/>
          </a:xfrm>
        </p:spPr>
        <p:txBody>
          <a:bodyPr/>
          <a:lstStyle/>
          <a:p>
            <a:pPr algn="just"/>
            <a:endParaRPr lang="en-US" dirty="0" smtClean="0">
              <a:solidFill>
                <a:schemeClr val="tx1"/>
              </a:solidFill>
            </a:endParaRP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Developed in the 1930s–40s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Shift from mechanical view of organizations to human-centered approach</a:t>
            </a:r>
          </a:p>
          <a:p>
            <a:pPr algn="just"/>
            <a:r>
              <a:rPr lang="en-US" dirty="0" smtClean="0">
                <a:solidFill>
                  <a:schemeClr val="tx1"/>
                </a:solidFill>
              </a:rPr>
              <a:t>Focus on people, motivation, and group behavior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71500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Role of Motivation and Morale</a:t>
            </a:r>
            <a:endParaRPr lang="en-US" dirty="0" smtClean="0"/>
          </a:p>
          <a:p>
            <a:r>
              <a:rPr lang="en-US" dirty="0" smtClean="0"/>
              <a:t>High </a:t>
            </a:r>
            <a:r>
              <a:rPr lang="en-US" b="1" dirty="0" smtClean="0"/>
              <a:t>morale and job satisfaction</a:t>
            </a:r>
            <a:r>
              <a:rPr lang="en-US" dirty="0" smtClean="0"/>
              <a:t> lead to better performance.</a:t>
            </a:r>
          </a:p>
          <a:p>
            <a:r>
              <a:rPr lang="en-US" dirty="0" smtClean="0"/>
              <a:t>Motivation is shaped by </a:t>
            </a:r>
            <a:r>
              <a:rPr lang="en-US" b="1" dirty="0" smtClean="0"/>
              <a:t>social interaction, appreciation, and supportive leadership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Leadership Style Matters</a:t>
            </a:r>
            <a:endParaRPr lang="en-US" dirty="0" smtClean="0"/>
          </a:p>
          <a:p>
            <a:r>
              <a:rPr lang="en-US" dirty="0" smtClean="0"/>
              <a:t>Effective leadership requires </a:t>
            </a:r>
            <a:r>
              <a:rPr lang="en-US" b="1" dirty="0" smtClean="0"/>
              <a:t>understanding human behavior</a:t>
            </a:r>
            <a:r>
              <a:rPr lang="en-US" dirty="0" smtClean="0"/>
              <a:t>.</a:t>
            </a:r>
          </a:p>
          <a:p>
            <a:r>
              <a:rPr lang="en-US" dirty="0" smtClean="0"/>
              <a:t>Emphasis on </a:t>
            </a:r>
            <a:r>
              <a:rPr lang="en-US" b="1" dirty="0" smtClean="0"/>
              <a:t>participative and democratic leadership</a:t>
            </a:r>
            <a:r>
              <a:rPr lang="en-US" dirty="0" smtClean="0"/>
              <a:t> rather than strict authoritarian control.</a:t>
            </a:r>
          </a:p>
          <a:p>
            <a:r>
              <a:rPr lang="en-US" b="1" dirty="0" smtClean="0"/>
              <a:t>Significance of Communication</a:t>
            </a:r>
            <a:endParaRPr lang="en-US" dirty="0" smtClean="0"/>
          </a:p>
          <a:p>
            <a:r>
              <a:rPr lang="en-US" b="1" dirty="0" smtClean="0"/>
              <a:t>Open and two-way communication</a:t>
            </a:r>
            <a:r>
              <a:rPr lang="en-US" dirty="0" smtClean="0"/>
              <a:t> is vital for cooperation and reducing misunderstandings.</a:t>
            </a:r>
          </a:p>
          <a:p>
            <a:r>
              <a:rPr lang="en-US" dirty="0" smtClean="0"/>
              <a:t>Encourages sharing of ideas and feedback between managers and workers.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33400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Teamwork and Group Dynamics</a:t>
            </a:r>
            <a:endParaRPr lang="en-US" dirty="0" smtClean="0"/>
          </a:p>
          <a:p>
            <a:pPr lvl="1"/>
            <a:r>
              <a:rPr lang="en-US" dirty="0" smtClean="0"/>
              <a:t>Emphasizes </a:t>
            </a:r>
            <a:r>
              <a:rPr lang="en-US" b="1" dirty="0" smtClean="0"/>
              <a:t>cooperation and teamwork</a:t>
            </a:r>
            <a:r>
              <a:rPr lang="en-US" dirty="0" smtClean="0"/>
              <a:t> as drivers of productivity.</a:t>
            </a:r>
          </a:p>
          <a:p>
            <a:pPr lvl="1"/>
            <a:r>
              <a:rPr lang="en-US" dirty="0" smtClean="0"/>
              <a:t>Recognizes the power of group norms and peer influence on individual performance.</a:t>
            </a:r>
          </a:p>
          <a:p>
            <a:r>
              <a:rPr lang="en-US" b="1" dirty="0" smtClean="0"/>
              <a:t>Human-Centered Management</a:t>
            </a:r>
            <a:endParaRPr lang="en-US" dirty="0" smtClean="0"/>
          </a:p>
          <a:p>
            <a:pPr lvl="1"/>
            <a:r>
              <a:rPr lang="en-US" dirty="0" smtClean="0"/>
              <a:t>Shifts from a </a:t>
            </a:r>
            <a:r>
              <a:rPr lang="en-US" b="1" dirty="0" smtClean="0"/>
              <a:t>mechanical/structural view</a:t>
            </a:r>
            <a:r>
              <a:rPr lang="en-US" dirty="0" smtClean="0"/>
              <a:t> to a </a:t>
            </a:r>
            <a:r>
              <a:rPr lang="en-US" b="1" dirty="0" smtClean="0"/>
              <a:t>humanistic approach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Managers act as facilitators of human relations, not just controllers of tasks.</a:t>
            </a:r>
          </a:p>
          <a:p>
            <a:r>
              <a:rPr lang="en-US" dirty="0" smtClean="0"/>
              <a:t>✅ </a:t>
            </a:r>
            <a:r>
              <a:rPr lang="en-US" b="1" dirty="0" smtClean="0"/>
              <a:t>In short:</a:t>
            </a:r>
            <a:r>
              <a:rPr lang="en-US" dirty="0" smtClean="0"/>
              <a:t> Human Relation Theory highlights that efficiency and productivity improve when management focuses on </a:t>
            </a:r>
            <a:r>
              <a:rPr lang="en-US" b="1" dirty="0" smtClean="0"/>
              <a:t>people, relationships, communication, motivation, and group behavior</a:t>
            </a:r>
            <a:r>
              <a:rPr lang="en-US" dirty="0" smtClean="0"/>
              <a:t>, rather than just technical or economic aspects.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92500"/>
          </a:bodyPr>
          <a:lstStyle/>
          <a:p>
            <a:r>
              <a:rPr lang="en-US" b="1" dirty="0" smtClean="0"/>
              <a:t>Hawthorne Studies (1924–1932)</a:t>
            </a:r>
          </a:p>
          <a:p>
            <a:r>
              <a:rPr lang="en-US" b="1" dirty="0" smtClean="0"/>
              <a:t>Background</a:t>
            </a:r>
            <a:endParaRPr lang="en-US" dirty="0" smtClean="0"/>
          </a:p>
          <a:p>
            <a:r>
              <a:rPr lang="en-US" dirty="0" smtClean="0"/>
              <a:t>Conducted at </a:t>
            </a:r>
            <a:r>
              <a:rPr lang="en-US" b="1" dirty="0" smtClean="0"/>
              <a:t>Western Electric’s Hawthorne Plant, Chicago</a:t>
            </a:r>
            <a:r>
              <a:rPr lang="en-US" dirty="0" smtClean="0"/>
              <a:t>.</a:t>
            </a:r>
          </a:p>
          <a:p>
            <a:r>
              <a:rPr lang="en-US" dirty="0" smtClean="0"/>
              <a:t>Supervised by </a:t>
            </a:r>
            <a:r>
              <a:rPr lang="en-US" b="1" dirty="0" smtClean="0"/>
              <a:t>Elton Mayo</a:t>
            </a:r>
            <a:r>
              <a:rPr lang="en-US" dirty="0" smtClean="0"/>
              <a:t> and his team (Roethlisberger, Dickson).</a:t>
            </a:r>
          </a:p>
          <a:p>
            <a:r>
              <a:rPr lang="en-US" dirty="0" smtClean="0"/>
              <a:t>Initially designed to study the relationship between </a:t>
            </a:r>
            <a:r>
              <a:rPr lang="en-US" b="1" dirty="0" smtClean="0"/>
              <a:t>working conditions and productivity</a:t>
            </a:r>
            <a:r>
              <a:rPr lang="en-US" dirty="0" smtClean="0"/>
              <a:t>, but later revealed important insights into </a:t>
            </a:r>
            <a:r>
              <a:rPr lang="en-US" b="1" dirty="0" smtClean="0"/>
              <a:t>human behavior in organizations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Major Experiments</a:t>
            </a:r>
          </a:p>
          <a:p>
            <a:r>
              <a:rPr lang="en-US" b="1" dirty="0" smtClean="0"/>
              <a:t>Illumination Experiments (1924–1927)</a:t>
            </a:r>
            <a:endParaRPr lang="en-US" dirty="0" smtClean="0"/>
          </a:p>
          <a:p>
            <a:pPr lvl="1"/>
            <a:r>
              <a:rPr lang="en-US" dirty="0" smtClean="0"/>
              <a:t>Tested the effect of different levels of lighting on worker productivity.</a:t>
            </a:r>
          </a:p>
          <a:p>
            <a:pPr lvl="1"/>
            <a:r>
              <a:rPr lang="en-US" dirty="0" smtClean="0"/>
              <a:t>Finding: Productivity increased regardless of lighting changes.</a:t>
            </a:r>
          </a:p>
          <a:p>
            <a:pPr lvl="1"/>
            <a:r>
              <a:rPr lang="en-US" dirty="0" smtClean="0"/>
              <a:t>Conclusion: </a:t>
            </a:r>
            <a:r>
              <a:rPr lang="en-US" b="1" dirty="0" smtClean="0"/>
              <a:t>Psychological and social factors</a:t>
            </a:r>
            <a:r>
              <a:rPr lang="en-US" dirty="0" smtClean="0"/>
              <a:t> (like attention from researchers) influenced performance more than physical conditions.</a:t>
            </a:r>
          </a:p>
          <a:p>
            <a:r>
              <a:rPr lang="en-US" b="1" dirty="0" smtClean="0"/>
              <a:t>Relay Assembly Test Room Experiments (1927–1932)</a:t>
            </a:r>
            <a:endParaRPr lang="en-US" dirty="0" smtClean="0"/>
          </a:p>
          <a:p>
            <a:pPr lvl="1"/>
            <a:r>
              <a:rPr lang="en-US" dirty="0" smtClean="0"/>
              <a:t>A small group of female workers was observed under changes in work conditions (rest breaks, shorter hours, incentives, etc.).</a:t>
            </a:r>
          </a:p>
          <a:p>
            <a:pPr lvl="1"/>
            <a:r>
              <a:rPr lang="en-US" dirty="0" smtClean="0"/>
              <a:t>Finding: Productivity kept rising even when conditions were reverted to normal.</a:t>
            </a:r>
          </a:p>
          <a:p>
            <a:pPr lvl="1"/>
            <a:r>
              <a:rPr lang="en-US" dirty="0" smtClean="0"/>
              <a:t>Conclusion: </a:t>
            </a:r>
            <a:r>
              <a:rPr lang="en-US" b="1" dirty="0" smtClean="0"/>
              <a:t>Friendly supervision, team spirit, and feeling of importance</a:t>
            </a:r>
            <a:r>
              <a:rPr lang="en-US" dirty="0" smtClean="0"/>
              <a:t> boosted performance.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Interviewing Program (1928–1930)</a:t>
            </a:r>
            <a:endParaRPr lang="en-US" dirty="0" smtClean="0"/>
          </a:p>
          <a:p>
            <a:pPr lvl="1"/>
            <a:r>
              <a:rPr lang="en-US" dirty="0" smtClean="0"/>
              <a:t>Over 20,000 workers were interviewed about their feelings, problems, and attitudes.</a:t>
            </a:r>
          </a:p>
          <a:p>
            <a:pPr lvl="1"/>
            <a:r>
              <a:rPr lang="en-US" dirty="0" smtClean="0"/>
              <a:t>Finding: Workers valued being </a:t>
            </a:r>
            <a:r>
              <a:rPr lang="en-US" b="1" dirty="0" smtClean="0"/>
              <a:t>heard and recognized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Conclusion: Open communication improves morale and productivity.</a:t>
            </a:r>
          </a:p>
          <a:p>
            <a:r>
              <a:rPr lang="en-US" b="1" dirty="0" smtClean="0"/>
              <a:t>Bank Wiring Observation Room (1931–1932)</a:t>
            </a:r>
            <a:endParaRPr lang="en-US" dirty="0" smtClean="0"/>
          </a:p>
          <a:p>
            <a:pPr lvl="1"/>
            <a:r>
              <a:rPr lang="en-US" dirty="0" smtClean="0"/>
              <a:t>Studied a group of male workers assembling telephone equipment.</a:t>
            </a:r>
          </a:p>
          <a:p>
            <a:pPr lvl="1"/>
            <a:r>
              <a:rPr lang="en-US" dirty="0" smtClean="0"/>
              <a:t>Finding: Workers formed </a:t>
            </a:r>
            <a:r>
              <a:rPr lang="en-US" b="1" dirty="0" smtClean="0"/>
              <a:t>informal groups</a:t>
            </a:r>
            <a:r>
              <a:rPr lang="en-US" dirty="0" smtClean="0"/>
              <a:t> with their own norms that controlled output.</a:t>
            </a:r>
          </a:p>
          <a:p>
            <a:pPr lvl="1"/>
            <a:r>
              <a:rPr lang="en-US" dirty="0" smtClean="0"/>
              <a:t>Sometimes group pressure limited productivity (“restriction of output”).</a:t>
            </a:r>
          </a:p>
          <a:p>
            <a:pPr lvl="1"/>
            <a:r>
              <a:rPr lang="en-US" dirty="0" smtClean="0"/>
              <a:t>Conclusion: </a:t>
            </a:r>
            <a:r>
              <a:rPr lang="en-US" b="1" dirty="0" smtClean="0"/>
              <a:t>Informal organization and group norms</a:t>
            </a:r>
            <a:r>
              <a:rPr lang="en-US" dirty="0" smtClean="0"/>
              <a:t> strongly affect behavior.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Key Findings</a:t>
            </a:r>
          </a:p>
          <a:p>
            <a:r>
              <a:rPr lang="en-US" b="1" dirty="0" smtClean="0"/>
              <a:t>Social and psychological factors</a:t>
            </a:r>
            <a:r>
              <a:rPr lang="en-US" dirty="0" smtClean="0"/>
              <a:t> matter more than physical conditions.</a:t>
            </a:r>
          </a:p>
          <a:p>
            <a:r>
              <a:rPr lang="en-US" dirty="0" smtClean="0"/>
              <a:t>Workers’ productivity rises when they receive </a:t>
            </a:r>
            <a:r>
              <a:rPr lang="en-US" b="1" dirty="0" smtClean="0"/>
              <a:t>attention and recognition</a:t>
            </a:r>
            <a:r>
              <a:rPr lang="en-US" dirty="0" smtClean="0"/>
              <a:t> → known as the </a:t>
            </a:r>
            <a:r>
              <a:rPr lang="en-US" b="1" dirty="0" smtClean="0"/>
              <a:t>Hawthorne Effect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Informal groups, teamwork, and leadership style</a:t>
            </a:r>
            <a:r>
              <a:rPr lang="en-US" dirty="0" smtClean="0"/>
              <a:t> are crucial in shaping behavior.</a:t>
            </a:r>
          </a:p>
          <a:p>
            <a:r>
              <a:rPr lang="en-US" dirty="0" smtClean="0"/>
              <a:t>Effective </a:t>
            </a:r>
            <a:r>
              <a:rPr lang="en-US" b="1" dirty="0" smtClean="0"/>
              <a:t>communication and participation</a:t>
            </a:r>
            <a:r>
              <a:rPr lang="en-US" dirty="0" smtClean="0"/>
              <a:t> improve morale and efficiency.</a:t>
            </a:r>
          </a:p>
          <a:p>
            <a:r>
              <a:rPr lang="en-US" dirty="0" smtClean="0"/>
              <a:t>✅ </a:t>
            </a:r>
            <a:r>
              <a:rPr lang="en-US" b="1" dirty="0" smtClean="0"/>
              <a:t>In essence:</a:t>
            </a:r>
            <a:r>
              <a:rPr lang="en-US" dirty="0" smtClean="0"/>
              <a:t> The Hawthorne Studies shifted management thinking from a </a:t>
            </a:r>
            <a:r>
              <a:rPr lang="en-US" b="1" dirty="0" smtClean="0"/>
              <a:t>mechanistic view</a:t>
            </a:r>
            <a:r>
              <a:rPr lang="en-US" dirty="0" smtClean="0"/>
              <a:t> of workers to recognizing them as </a:t>
            </a:r>
            <a:r>
              <a:rPr lang="en-US" b="1" dirty="0" smtClean="0"/>
              <a:t>social beings</a:t>
            </a:r>
            <a:r>
              <a:rPr lang="en-US" dirty="0" smtClean="0"/>
              <a:t>, laying the foundation of </a:t>
            </a:r>
            <a:r>
              <a:rPr lang="en-US" b="1" dirty="0" smtClean="0"/>
              <a:t>Human Relation Theory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Advantages of Human Relation Theory</a:t>
            </a:r>
          </a:p>
          <a:p>
            <a:r>
              <a:rPr lang="en-US" b="1" dirty="0" smtClean="0"/>
              <a:t>Human-Centered Approach</a:t>
            </a:r>
            <a:endParaRPr lang="en-US" dirty="0" smtClean="0"/>
          </a:p>
          <a:p>
            <a:pPr lvl="1"/>
            <a:r>
              <a:rPr lang="en-US" dirty="0" smtClean="0"/>
              <a:t>Recognizes workers as </a:t>
            </a:r>
            <a:r>
              <a:rPr lang="en-US" b="1" dirty="0" smtClean="0"/>
              <a:t>human beings with social and psychological needs</a:t>
            </a:r>
            <a:r>
              <a:rPr lang="en-US" dirty="0" smtClean="0"/>
              <a:t>, not just economic resources.</a:t>
            </a:r>
          </a:p>
          <a:p>
            <a:pPr lvl="1"/>
            <a:r>
              <a:rPr lang="en-US" dirty="0" smtClean="0"/>
              <a:t>Helps create a more humane and supportive work environment.</a:t>
            </a:r>
          </a:p>
          <a:p>
            <a:r>
              <a:rPr lang="en-US" b="1" dirty="0" smtClean="0"/>
              <a:t>Improved Motivation and Morale</a:t>
            </a:r>
            <a:endParaRPr lang="en-US" dirty="0" smtClean="0"/>
          </a:p>
          <a:p>
            <a:pPr lvl="1"/>
            <a:r>
              <a:rPr lang="en-US" dirty="0" smtClean="0"/>
              <a:t>Focus on </a:t>
            </a:r>
            <a:r>
              <a:rPr lang="en-US" b="1" dirty="0" smtClean="0"/>
              <a:t>satisfaction, recognition, and participation</a:t>
            </a:r>
            <a:r>
              <a:rPr lang="en-US" dirty="0" smtClean="0"/>
              <a:t> increases employee motivation.</a:t>
            </a:r>
          </a:p>
          <a:p>
            <a:pPr lvl="1"/>
            <a:r>
              <a:rPr lang="en-US" dirty="0" smtClean="0"/>
              <a:t>Higher morale leads to better cooperation and reduced absenteeism or turnover.</a:t>
            </a:r>
          </a:p>
          <a:p>
            <a:r>
              <a:rPr lang="en-US" b="1" dirty="0" smtClean="0"/>
              <a:t>Importance of Informal Organization</a:t>
            </a:r>
            <a:endParaRPr lang="en-US" dirty="0" smtClean="0"/>
          </a:p>
          <a:p>
            <a:pPr lvl="1"/>
            <a:r>
              <a:rPr lang="en-US" dirty="0" smtClean="0"/>
              <a:t>Acknowledges the role of </a:t>
            </a:r>
            <a:r>
              <a:rPr lang="en-US" b="1" dirty="0" smtClean="0"/>
              <a:t>informal groups</a:t>
            </a:r>
            <a:r>
              <a:rPr lang="en-US" dirty="0" smtClean="0"/>
              <a:t> in shaping attitudes and behavior.</a:t>
            </a:r>
          </a:p>
          <a:p>
            <a:pPr lvl="1"/>
            <a:r>
              <a:rPr lang="en-US" dirty="0" smtClean="0"/>
              <a:t>Helps managers use group dynamics positively to achieve organizational goals.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Emphasis </a:t>
            </a:r>
            <a:r>
              <a:rPr lang="en-US" b="1" dirty="0" smtClean="0"/>
              <a:t>on Communication</a:t>
            </a:r>
            <a:endParaRPr lang="en-US" dirty="0" smtClean="0"/>
          </a:p>
          <a:p>
            <a:r>
              <a:rPr lang="en-US" dirty="0" smtClean="0"/>
              <a:t>Encourages </a:t>
            </a:r>
            <a:r>
              <a:rPr lang="en-US" b="1" dirty="0" smtClean="0"/>
              <a:t>open, two-way communication</a:t>
            </a:r>
            <a:r>
              <a:rPr lang="en-US" dirty="0" smtClean="0"/>
              <a:t> between management and workers.</a:t>
            </a:r>
          </a:p>
          <a:p>
            <a:r>
              <a:rPr lang="en-US" dirty="0" smtClean="0"/>
              <a:t>Reduces misunderstandings and builds a culture of collaboration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b="1" dirty="0" smtClean="0"/>
              <a:t>Foundation for Modern HR Management</a:t>
            </a:r>
            <a:endParaRPr lang="en-US" dirty="0" smtClean="0"/>
          </a:p>
          <a:p>
            <a:r>
              <a:rPr lang="en-US" dirty="0" smtClean="0"/>
              <a:t>Human Relation Theory laid the base for </a:t>
            </a:r>
            <a:r>
              <a:rPr lang="en-US" b="1" dirty="0" smtClean="0"/>
              <a:t>organizational behavior, human resource management, and motivation theories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Practices like </a:t>
            </a:r>
            <a:r>
              <a:rPr lang="en-US" b="1" dirty="0" smtClean="0"/>
              <a:t>employee engagement, teamwork, and participatory management</a:t>
            </a:r>
            <a:r>
              <a:rPr lang="en-US" dirty="0" smtClean="0"/>
              <a:t> come from it.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 smtClean="0"/>
              <a:t>Better Leadership Practices</a:t>
            </a:r>
            <a:endParaRPr lang="en-US" dirty="0" smtClean="0"/>
          </a:p>
          <a:p>
            <a:r>
              <a:rPr lang="en-US" dirty="0" smtClean="0"/>
              <a:t>Promotes </a:t>
            </a:r>
            <a:r>
              <a:rPr lang="en-US" b="1" dirty="0" smtClean="0"/>
              <a:t>democratic and participative leadership</a:t>
            </a:r>
            <a:r>
              <a:rPr lang="en-US" dirty="0" smtClean="0"/>
              <a:t> instead of rigid authoritarian control.</a:t>
            </a:r>
          </a:p>
          <a:p>
            <a:r>
              <a:rPr lang="en-US" dirty="0" smtClean="0"/>
              <a:t>Builds trust between managers and employees.</a:t>
            </a:r>
          </a:p>
          <a:p>
            <a:endParaRPr lang="en-US" b="1" dirty="0" smtClean="0"/>
          </a:p>
          <a:p>
            <a:r>
              <a:rPr lang="en-US" b="1" dirty="0" smtClean="0"/>
              <a:t>Enhanced </a:t>
            </a:r>
            <a:r>
              <a:rPr lang="en-US" b="1" dirty="0" smtClean="0"/>
              <a:t>Productivity</a:t>
            </a:r>
            <a:endParaRPr lang="en-US" dirty="0" smtClean="0"/>
          </a:p>
          <a:p>
            <a:pPr lvl="1"/>
            <a:r>
              <a:rPr lang="en-US" dirty="0" smtClean="0"/>
              <a:t>By addressing </a:t>
            </a:r>
            <a:r>
              <a:rPr lang="en-US" b="1" dirty="0" smtClean="0"/>
              <a:t>social, emotional, and psychological needs</a:t>
            </a:r>
            <a:r>
              <a:rPr lang="en-US" dirty="0" smtClean="0"/>
              <a:t>, workers become more cooperative and productive.</a:t>
            </a:r>
          </a:p>
          <a:p>
            <a:r>
              <a:rPr lang="en-US" dirty="0" smtClean="0"/>
              <a:t>✅ </a:t>
            </a:r>
            <a:r>
              <a:rPr lang="en-US" b="1" dirty="0" smtClean="0"/>
              <a:t>In short:</a:t>
            </a:r>
            <a:r>
              <a:rPr lang="en-US" dirty="0" smtClean="0"/>
              <a:t> The biggest advantage of Human Relation Theory is that it </a:t>
            </a:r>
            <a:r>
              <a:rPr lang="en-US" b="1" dirty="0" smtClean="0"/>
              <a:t>humanizes management</a:t>
            </a:r>
            <a:r>
              <a:rPr lang="en-US" dirty="0" smtClean="0"/>
              <a:t> by focusing on people’s needs, leading to </a:t>
            </a:r>
            <a:r>
              <a:rPr lang="en-US" b="1" dirty="0" smtClean="0"/>
              <a:t>better motivation, teamwork, communication, and leadership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Criticisms of Human Relation Theory</a:t>
            </a:r>
          </a:p>
          <a:p>
            <a:r>
              <a:rPr lang="en-US" b="1" dirty="0" smtClean="0"/>
              <a:t>Overemphasis on Social Factors</a:t>
            </a:r>
            <a:endParaRPr lang="en-US" dirty="0" smtClean="0"/>
          </a:p>
          <a:p>
            <a:pPr lvl="1"/>
            <a:r>
              <a:rPr lang="en-US" dirty="0" smtClean="0"/>
              <a:t>Gave too much importance to </a:t>
            </a:r>
            <a:r>
              <a:rPr lang="en-US" b="1" dirty="0" smtClean="0"/>
              <a:t>informal groups, morale, and relationships</a:t>
            </a:r>
            <a:r>
              <a:rPr lang="en-US" dirty="0" smtClean="0"/>
              <a:t>, while neglecting structural and economic aspects of organizations</a:t>
            </a:r>
            <a:r>
              <a:rPr lang="en-US" dirty="0" smtClean="0"/>
              <a:t>.</a:t>
            </a:r>
          </a:p>
          <a:p>
            <a:pPr lvl="1"/>
            <a:endParaRPr lang="en-US" dirty="0" smtClean="0"/>
          </a:p>
          <a:p>
            <a:r>
              <a:rPr lang="en-US" b="1" dirty="0" smtClean="0"/>
              <a:t>Neglect of Economic Needs</a:t>
            </a:r>
            <a:endParaRPr lang="en-US" dirty="0" smtClean="0"/>
          </a:p>
          <a:p>
            <a:pPr lvl="1"/>
            <a:r>
              <a:rPr lang="en-US" dirty="0" smtClean="0"/>
              <a:t>Assumed that workers are motivated mainly by </a:t>
            </a:r>
            <a:r>
              <a:rPr lang="en-US" b="1" dirty="0" smtClean="0"/>
              <a:t>social and psychological needs</a:t>
            </a:r>
            <a:r>
              <a:rPr lang="en-US" dirty="0" smtClean="0"/>
              <a:t>, underplaying the role of </a:t>
            </a:r>
            <a:r>
              <a:rPr lang="en-US" b="1" dirty="0" smtClean="0"/>
              <a:t>wages, working conditions, and job security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Background &amp; Context</a:t>
            </a:r>
          </a:p>
          <a:p>
            <a:r>
              <a:rPr lang="en-US" b="1" dirty="0" smtClean="0"/>
              <a:t>Reaction to Classical &amp; Scientific Management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Before the 1930s, organizations were largely studied from a </a:t>
            </a:r>
            <a:r>
              <a:rPr lang="en-US" b="1" dirty="0" smtClean="0"/>
              <a:t>mechanical and technical perspective</a:t>
            </a:r>
            <a:r>
              <a:rPr lang="en-US" dirty="0" smtClean="0"/>
              <a:t> (Taylor’s Scientific Management, </a:t>
            </a:r>
            <a:r>
              <a:rPr lang="en-US" dirty="0" err="1" smtClean="0"/>
              <a:t>Fayol’s</a:t>
            </a:r>
            <a:r>
              <a:rPr lang="en-US" dirty="0" smtClean="0"/>
              <a:t> Administrative Theory, Weber’s Bureaucracy).</a:t>
            </a:r>
          </a:p>
          <a:p>
            <a:pPr lvl="1"/>
            <a:r>
              <a:rPr lang="en-US" dirty="0" smtClean="0"/>
              <a:t>Workers were treated as </a:t>
            </a:r>
            <a:r>
              <a:rPr lang="en-US" b="1" dirty="0" smtClean="0"/>
              <a:t>economic beings</a:t>
            </a:r>
            <a:r>
              <a:rPr lang="en-US" dirty="0" smtClean="0"/>
              <a:t>, motivated primarily by wages.</a:t>
            </a:r>
          </a:p>
          <a:p>
            <a:r>
              <a:rPr lang="en-US" b="1" dirty="0" smtClean="0"/>
              <a:t>Rise of Industrialization &amp; Labor Unrest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Rapid industrial growth in the early 20th century led to </a:t>
            </a:r>
            <a:r>
              <a:rPr lang="en-US" b="1" dirty="0" smtClean="0"/>
              <a:t>worker dissatisfaction, strikes, and unrest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High turnover and absenteeism showed that </a:t>
            </a:r>
            <a:r>
              <a:rPr lang="en-US" b="1" dirty="0" smtClean="0"/>
              <a:t>economic incentives alone were not enough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Lack of Scientific Rigor</a:t>
            </a:r>
            <a:endParaRPr lang="en-US" dirty="0" smtClean="0"/>
          </a:p>
          <a:p>
            <a:r>
              <a:rPr lang="en-US" dirty="0" smtClean="0"/>
              <a:t>Many findings (e.g., Hawthorne Effect) were later criticized for </a:t>
            </a:r>
            <a:r>
              <a:rPr lang="en-US" b="1" dirty="0" smtClean="0"/>
              <a:t>methodological flaws</a:t>
            </a:r>
            <a:r>
              <a:rPr lang="en-US" dirty="0" smtClean="0"/>
              <a:t> and lack of reliable data.</a:t>
            </a:r>
          </a:p>
          <a:p>
            <a:r>
              <a:rPr lang="en-US" dirty="0" smtClean="0"/>
              <a:t>The conclusions were seen as </a:t>
            </a:r>
            <a:r>
              <a:rPr lang="en-US" b="1" dirty="0" smtClean="0"/>
              <a:t>too generalized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b="1" dirty="0" smtClean="0"/>
              <a:t>Managerial Manipulation</a:t>
            </a:r>
            <a:endParaRPr lang="en-US" dirty="0" smtClean="0"/>
          </a:p>
          <a:p>
            <a:r>
              <a:rPr lang="en-US" dirty="0" smtClean="0"/>
              <a:t>Critics argued that it promoted a form of </a:t>
            </a:r>
            <a:r>
              <a:rPr lang="en-US" b="1" dirty="0" smtClean="0"/>
              <a:t>“pseudo-humanism”</a:t>
            </a:r>
            <a:r>
              <a:rPr lang="en-US" dirty="0" smtClean="0"/>
              <a:t>, where managers pretended to care about workers’ feelings just to extract higher productivity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b="1" dirty="0" smtClean="0"/>
              <a:t>Ignores Conflict of Interest</a:t>
            </a:r>
            <a:endParaRPr lang="en-US" dirty="0" smtClean="0"/>
          </a:p>
          <a:p>
            <a:r>
              <a:rPr lang="en-US" dirty="0" smtClean="0"/>
              <a:t>Assumes harmony between workers and management, overlooking </a:t>
            </a:r>
            <a:r>
              <a:rPr lang="en-US" b="1" dirty="0" smtClean="0"/>
              <a:t>power struggles, exploitation, and class conflict</a:t>
            </a:r>
            <a:r>
              <a:rPr lang="en-US" dirty="0" smtClean="0"/>
              <a:t> that exist in real organizations.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48640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Limited Scope</a:t>
            </a:r>
            <a:endParaRPr lang="en-US" dirty="0" smtClean="0"/>
          </a:p>
          <a:p>
            <a:pPr lvl="1"/>
            <a:r>
              <a:rPr lang="en-US" dirty="0" smtClean="0"/>
              <a:t>Mostly focused on </a:t>
            </a:r>
            <a:r>
              <a:rPr lang="en-US" b="1" dirty="0" smtClean="0"/>
              <a:t>small groups and interpersonal relations</a:t>
            </a:r>
            <a:r>
              <a:rPr lang="en-US" dirty="0" smtClean="0"/>
              <a:t>, not addressing </a:t>
            </a:r>
            <a:r>
              <a:rPr lang="en-US" b="1" dirty="0" smtClean="0"/>
              <a:t>larger organizational, structural, or societal issues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Idealistic and Unrealistic</a:t>
            </a:r>
            <a:endParaRPr lang="en-US" dirty="0" smtClean="0"/>
          </a:p>
          <a:p>
            <a:pPr lvl="1"/>
            <a:r>
              <a:rPr lang="en-US" dirty="0" smtClean="0"/>
              <a:t>Too idealistic in assuming that good human relations alone can solve organizational problems, without considering </a:t>
            </a:r>
            <a:r>
              <a:rPr lang="en-US" b="1" dirty="0" smtClean="0"/>
              <a:t>technological, economic, or political factors</a:t>
            </a:r>
            <a:r>
              <a:rPr lang="en-US" dirty="0" smtClean="0"/>
              <a:t>.</a:t>
            </a:r>
          </a:p>
          <a:p>
            <a:r>
              <a:rPr lang="en-US" dirty="0" smtClean="0"/>
              <a:t>✅ </a:t>
            </a:r>
            <a:r>
              <a:rPr lang="en-US" b="1" dirty="0" smtClean="0"/>
              <a:t>In short:</a:t>
            </a:r>
            <a:r>
              <a:rPr lang="en-US" dirty="0" smtClean="0"/>
              <a:t> While Human Relation Theory humanized management, critics argue that it is </a:t>
            </a:r>
            <a:r>
              <a:rPr lang="en-US" b="1" dirty="0" smtClean="0"/>
              <a:t>too simplistic, manipulative, and limited in scope</a:t>
            </a:r>
            <a:r>
              <a:rPr lang="en-US" dirty="0" smtClean="0"/>
              <a:t>, neglecting economic realities and conflicts in organizations.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Relevance of Human Relation Theory Today</a:t>
            </a:r>
          </a:p>
          <a:p>
            <a:r>
              <a:rPr lang="en-US" b="1" dirty="0" smtClean="0"/>
              <a:t>Foundation of Modern HR Practices</a:t>
            </a:r>
            <a:endParaRPr lang="en-US" dirty="0" smtClean="0"/>
          </a:p>
          <a:p>
            <a:pPr lvl="1"/>
            <a:r>
              <a:rPr lang="en-US" dirty="0" smtClean="0"/>
              <a:t>Many principles (motivation, participation, teamwork) are the basis of </a:t>
            </a:r>
            <a:r>
              <a:rPr lang="en-US" b="1" dirty="0" smtClean="0"/>
              <a:t>Human Resource Management (HRM)</a:t>
            </a:r>
            <a:r>
              <a:rPr lang="en-US" dirty="0" smtClean="0"/>
              <a:t> and </a:t>
            </a:r>
            <a:r>
              <a:rPr lang="en-US" b="1" dirty="0" smtClean="0"/>
              <a:t>Organizational Behavior (OB)</a:t>
            </a:r>
            <a:r>
              <a:rPr lang="en-US" dirty="0" smtClean="0"/>
              <a:t> today.</a:t>
            </a:r>
          </a:p>
          <a:p>
            <a:pPr lvl="1"/>
            <a:r>
              <a:rPr lang="en-US" dirty="0" smtClean="0"/>
              <a:t>Practices like </a:t>
            </a:r>
            <a:r>
              <a:rPr lang="en-US" b="1" dirty="0" smtClean="0"/>
              <a:t>employee engagement, counseling, and welfare programs</a:t>
            </a:r>
            <a:r>
              <a:rPr lang="en-US" dirty="0" smtClean="0"/>
              <a:t> reflect its influence</a:t>
            </a:r>
            <a:r>
              <a:rPr lang="en-US" dirty="0" smtClean="0"/>
              <a:t>.</a:t>
            </a:r>
          </a:p>
          <a:p>
            <a:pPr lvl="1"/>
            <a:endParaRPr lang="en-US" dirty="0" smtClean="0"/>
          </a:p>
          <a:p>
            <a:r>
              <a:rPr lang="en-US" b="1" dirty="0" smtClean="0"/>
              <a:t>Importance of Motivation &amp; Morale</a:t>
            </a:r>
            <a:endParaRPr lang="en-US" dirty="0" smtClean="0"/>
          </a:p>
          <a:p>
            <a:pPr lvl="1"/>
            <a:r>
              <a:rPr lang="en-US" dirty="0" smtClean="0"/>
              <a:t>In today’s competitive world, productivity depends not only on technology but also on </a:t>
            </a:r>
            <a:r>
              <a:rPr lang="en-US" b="1" dirty="0" smtClean="0"/>
              <a:t>job satisfaction, recognition, and belongingness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Human Relation insights are applied in </a:t>
            </a:r>
            <a:r>
              <a:rPr lang="en-US" b="1" dirty="0" smtClean="0"/>
              <a:t>employee recognition programs, participatory decision-making, and flexible work culture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Teamwork &amp; Informal Groups</a:t>
            </a:r>
            <a:endParaRPr lang="en-US" dirty="0" smtClean="0"/>
          </a:p>
          <a:p>
            <a:r>
              <a:rPr lang="en-US" dirty="0" smtClean="0"/>
              <a:t>Modern organizations rely heavily on </a:t>
            </a:r>
            <a:r>
              <a:rPr lang="en-US" b="1" dirty="0" smtClean="0"/>
              <a:t>teamwork, collaboration, and informal networks</a:t>
            </a:r>
            <a:r>
              <a:rPr lang="en-US" dirty="0" smtClean="0"/>
              <a:t> (e.g., cross-functional teams, project groups).</a:t>
            </a:r>
          </a:p>
          <a:p>
            <a:r>
              <a:rPr lang="en-US" dirty="0" smtClean="0"/>
              <a:t>Group dynamics continue to shape productivity and innovation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b="1" dirty="0" smtClean="0"/>
              <a:t>Leadership &amp; Communication</a:t>
            </a:r>
            <a:endParaRPr lang="en-US" dirty="0" smtClean="0"/>
          </a:p>
          <a:p>
            <a:r>
              <a:rPr lang="en-US" dirty="0" smtClean="0"/>
              <a:t>The theory’s emphasis on </a:t>
            </a:r>
            <a:r>
              <a:rPr lang="en-US" b="1" dirty="0" smtClean="0"/>
              <a:t>democratic and participative leadership</a:t>
            </a:r>
            <a:r>
              <a:rPr lang="en-US" dirty="0" smtClean="0"/>
              <a:t> is visible in today’s </a:t>
            </a:r>
            <a:r>
              <a:rPr lang="en-US" b="1" dirty="0" smtClean="0"/>
              <a:t>transformational and servant leadership models</a:t>
            </a:r>
            <a:r>
              <a:rPr lang="en-US" dirty="0" smtClean="0"/>
              <a:t>.</a:t>
            </a:r>
          </a:p>
          <a:p>
            <a:r>
              <a:rPr lang="en-US" dirty="0" smtClean="0"/>
              <a:t>Open, transparent, and two-way </a:t>
            </a:r>
            <a:r>
              <a:rPr lang="en-US" b="1" dirty="0" smtClean="0"/>
              <a:t>communication</a:t>
            </a:r>
            <a:r>
              <a:rPr lang="en-US" dirty="0" smtClean="0"/>
              <a:t> remains vital in managing diverse workplaces.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Employee-Centric Work Culture</a:t>
            </a:r>
            <a:endParaRPr lang="en-US" dirty="0" smtClean="0"/>
          </a:p>
          <a:p>
            <a:r>
              <a:rPr lang="en-US" dirty="0" smtClean="0"/>
              <a:t>With rising focus on </a:t>
            </a:r>
            <a:r>
              <a:rPr lang="en-US" b="1" dirty="0" smtClean="0"/>
              <a:t>work-life balance, mental health, and employee well-being</a:t>
            </a:r>
            <a:r>
              <a:rPr lang="en-US" dirty="0" smtClean="0"/>
              <a:t>, the human relations approach is more relevant than ever.</a:t>
            </a:r>
          </a:p>
          <a:p>
            <a:r>
              <a:rPr lang="en-US" dirty="0" smtClean="0"/>
              <a:t>Encourages organizations to treat employees as </a:t>
            </a:r>
            <a:r>
              <a:rPr lang="en-US" b="1" dirty="0" smtClean="0"/>
              <a:t>partners, not just resources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b="1" dirty="0" smtClean="0"/>
              <a:t>Applicability in Public Administration</a:t>
            </a:r>
            <a:endParaRPr lang="en-US" dirty="0" smtClean="0"/>
          </a:p>
          <a:p>
            <a:r>
              <a:rPr lang="en-US" dirty="0" smtClean="0"/>
              <a:t>In governance and public service delivery, the approach helps in </a:t>
            </a:r>
            <a:r>
              <a:rPr lang="en-US" b="1" dirty="0" smtClean="0"/>
              <a:t>citizen participation, collaborative decision-making, and service orientation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 smtClean="0"/>
              <a:t>Global &amp; Technological Workplaces</a:t>
            </a:r>
            <a:endParaRPr lang="en-US" dirty="0" smtClean="0"/>
          </a:p>
          <a:p>
            <a:pPr lvl="1"/>
            <a:r>
              <a:rPr lang="en-US" dirty="0" smtClean="0"/>
              <a:t>In the digital era (remote work, global teams), the need for </a:t>
            </a:r>
            <a:r>
              <a:rPr lang="en-US" b="1" dirty="0" smtClean="0"/>
              <a:t>human connection, motivation, and communication</a:t>
            </a:r>
            <a:r>
              <a:rPr lang="en-US" dirty="0" smtClean="0"/>
              <a:t> is even stronger.</a:t>
            </a:r>
          </a:p>
          <a:p>
            <a:pPr lvl="1"/>
            <a:r>
              <a:rPr lang="en-US" dirty="0" smtClean="0"/>
              <a:t>Human Relation principles guide </a:t>
            </a:r>
            <a:r>
              <a:rPr lang="en-US" b="1" dirty="0" smtClean="0"/>
              <a:t>team building, conflict resolution, and motivation in virtual workspaces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✅ </a:t>
            </a:r>
            <a:r>
              <a:rPr lang="en-US" b="1" dirty="0" smtClean="0"/>
              <a:t>In essence: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Human Relation Theory remains relevant today because it laid the groundwork for </a:t>
            </a:r>
            <a:r>
              <a:rPr lang="en-US" b="1" dirty="0" smtClean="0"/>
              <a:t>modern HR, leadership, motivation, teamwork, and employee-centered management</a:t>
            </a:r>
            <a:r>
              <a:rPr lang="en-US" dirty="0" smtClean="0"/>
              <a:t>, all of which are essential in contemporary organizations and public administration.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The Great Depression (1930s)</a:t>
            </a:r>
            <a:r>
              <a:rPr lang="en-US" dirty="0" smtClean="0"/>
              <a:t>:</a:t>
            </a:r>
          </a:p>
          <a:p>
            <a:r>
              <a:rPr lang="en-US" dirty="0" smtClean="0"/>
              <a:t>Highlighted the importance of </a:t>
            </a:r>
            <a:r>
              <a:rPr lang="en-US" b="1" dirty="0" smtClean="0"/>
              <a:t>social security, morale, and human welfare</a:t>
            </a:r>
            <a:r>
              <a:rPr lang="en-US" dirty="0" smtClean="0"/>
              <a:t> in the workplace.</a:t>
            </a:r>
          </a:p>
          <a:p>
            <a:r>
              <a:rPr lang="en-US" b="1" dirty="0" smtClean="0"/>
              <a:t>Hawthorne Studies (1924–1932)</a:t>
            </a:r>
            <a:r>
              <a:rPr lang="en-US" dirty="0" smtClean="0"/>
              <a:t>:</a:t>
            </a:r>
          </a:p>
          <a:p>
            <a:r>
              <a:rPr lang="en-US" dirty="0" smtClean="0"/>
              <a:t>Conducted at </a:t>
            </a:r>
            <a:r>
              <a:rPr lang="en-US" b="1" dirty="0" smtClean="0"/>
              <a:t>Western Electric Company, Chicago</a:t>
            </a:r>
            <a:r>
              <a:rPr lang="en-US" dirty="0" smtClean="0"/>
              <a:t> under Elton Mayo.</a:t>
            </a:r>
          </a:p>
          <a:p>
            <a:r>
              <a:rPr lang="en-US" dirty="0" smtClean="0"/>
              <a:t>Discovered that </a:t>
            </a:r>
            <a:r>
              <a:rPr lang="en-US" b="1" dirty="0" smtClean="0"/>
              <a:t>social relationships, recognition, and group belongingness</a:t>
            </a:r>
            <a:r>
              <a:rPr lang="en-US" dirty="0" smtClean="0"/>
              <a:t> significantly affected productivity.</a:t>
            </a:r>
          </a:p>
          <a:p>
            <a:r>
              <a:rPr lang="en-US" dirty="0" smtClean="0"/>
              <a:t>Gave rise to the idea that the workplace is a </a:t>
            </a:r>
            <a:r>
              <a:rPr lang="en-US" b="1" dirty="0" smtClean="0"/>
              <a:t>social system, not just a technical one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Shift in Perspective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From </a:t>
            </a:r>
            <a:r>
              <a:rPr lang="en-US" b="1" dirty="0" smtClean="0"/>
              <a:t>mechanistic view</a:t>
            </a:r>
            <a:r>
              <a:rPr lang="en-US" dirty="0" smtClean="0"/>
              <a:t> → to </a:t>
            </a:r>
            <a:r>
              <a:rPr lang="en-US" b="1" dirty="0" smtClean="0"/>
              <a:t>human-centric approach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Managers needed to focus on </a:t>
            </a:r>
            <a:r>
              <a:rPr lang="en-US" b="1" dirty="0" smtClean="0"/>
              <a:t>informal groups, communication, motivation, leadership, and employee satisfaction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✅ In short: Human Relation Theory emerged in the </a:t>
            </a:r>
            <a:r>
              <a:rPr lang="en-US" b="1" dirty="0" smtClean="0"/>
              <a:t>1930s–40s</a:t>
            </a:r>
            <a:r>
              <a:rPr lang="en-US" dirty="0" smtClean="0"/>
              <a:t> as a response to the limitations of classical theories, influenced by the findings of the </a:t>
            </a:r>
            <a:r>
              <a:rPr lang="en-US" b="1" dirty="0" smtClean="0"/>
              <a:t>Hawthorne Studies</a:t>
            </a:r>
            <a:r>
              <a:rPr lang="en-US" dirty="0" smtClean="0"/>
              <a:t>, and as an attempt to address worker morale, cooperation, and productivity through </a:t>
            </a:r>
            <a:r>
              <a:rPr lang="en-US" b="1" dirty="0" smtClean="0"/>
              <a:t>social and psychological approaches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1" dirty="0" smtClean="0"/>
              <a:t>Meaning of Human Relation Theory</a:t>
            </a:r>
          </a:p>
          <a:p>
            <a:r>
              <a:rPr lang="en-US" dirty="0" smtClean="0"/>
              <a:t>Human Relation Theory is a </a:t>
            </a:r>
            <a:r>
              <a:rPr lang="en-US" b="1" dirty="0" smtClean="0"/>
              <a:t>management and organizational approach</a:t>
            </a:r>
            <a:r>
              <a:rPr lang="en-US" dirty="0" smtClean="0"/>
              <a:t> that emphasizes the </a:t>
            </a:r>
            <a:r>
              <a:rPr lang="en-US" b="1" dirty="0" smtClean="0"/>
              <a:t>social and psychological needs</a:t>
            </a:r>
            <a:r>
              <a:rPr lang="en-US" dirty="0" smtClean="0"/>
              <a:t> of workers in the workplace.</a:t>
            </a:r>
          </a:p>
          <a:p>
            <a:r>
              <a:rPr lang="en-US" dirty="0" smtClean="0"/>
              <a:t>It views the organization not merely as a </a:t>
            </a:r>
            <a:r>
              <a:rPr lang="en-US" b="1" dirty="0" smtClean="0"/>
              <a:t>mechanical structure of tasks and authority</a:t>
            </a:r>
            <a:r>
              <a:rPr lang="en-US" dirty="0" smtClean="0"/>
              <a:t>, but as a </a:t>
            </a:r>
            <a:r>
              <a:rPr lang="en-US" b="1" dirty="0" smtClean="0"/>
              <a:t>social system</a:t>
            </a:r>
            <a:r>
              <a:rPr lang="en-US" dirty="0" smtClean="0"/>
              <a:t> where relationships, motivation, communication, and leadership play crucial roles.</a:t>
            </a:r>
          </a:p>
          <a:p>
            <a:r>
              <a:rPr lang="en-US" dirty="0" smtClean="0"/>
              <a:t>The theory suggests that </a:t>
            </a:r>
            <a:r>
              <a:rPr lang="en-US" b="1" dirty="0" smtClean="0"/>
              <a:t>workers are not just economic beings</a:t>
            </a:r>
            <a:r>
              <a:rPr lang="en-US" dirty="0" smtClean="0"/>
              <a:t>, but also </a:t>
            </a:r>
            <a:r>
              <a:rPr lang="en-US" b="1" dirty="0" smtClean="0"/>
              <a:t>social beings</a:t>
            </a:r>
            <a:r>
              <a:rPr lang="en-US" dirty="0" smtClean="0"/>
              <a:t> whose productivity is strongly influenced by morale, group dynamics, and sense of belonging.</a:t>
            </a:r>
          </a:p>
          <a:p>
            <a:r>
              <a:rPr lang="en-US" dirty="0" smtClean="0"/>
              <a:t>It focuses on </a:t>
            </a:r>
            <a:r>
              <a:rPr lang="en-US" b="1" dirty="0" smtClean="0"/>
              <a:t>employee satisfaction, teamwork, informal organization, and participatory decision-making</a:t>
            </a:r>
            <a:r>
              <a:rPr lang="en-US" dirty="0" smtClean="0"/>
              <a:t> as key drivers of efficiency and effectiveness.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Major Thinkers / Contributors</a:t>
            </a:r>
          </a:p>
          <a:p>
            <a:r>
              <a:rPr lang="en-US" b="1" dirty="0" smtClean="0"/>
              <a:t>Elton Mayo (1880–1949)</a:t>
            </a:r>
            <a:endParaRPr lang="en-US" dirty="0" smtClean="0"/>
          </a:p>
          <a:p>
            <a:pPr lvl="1"/>
            <a:r>
              <a:rPr lang="en-US" dirty="0" smtClean="0"/>
              <a:t>Known as the </a:t>
            </a:r>
            <a:r>
              <a:rPr lang="en-US" i="1" dirty="0" smtClean="0"/>
              <a:t>Father of the Human Relations Movement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Conducted the </a:t>
            </a:r>
            <a:r>
              <a:rPr lang="en-US" b="1" dirty="0" smtClean="0"/>
              <a:t>Hawthorne Studies</a:t>
            </a:r>
            <a:r>
              <a:rPr lang="en-US" dirty="0" smtClean="0"/>
              <a:t> at Western Electric (1924–1932).</a:t>
            </a:r>
          </a:p>
          <a:p>
            <a:pPr lvl="1"/>
            <a:r>
              <a:rPr lang="en-US" dirty="0" smtClean="0"/>
              <a:t>Showed that productivity is influenced by </a:t>
            </a:r>
            <a:r>
              <a:rPr lang="en-US" b="1" dirty="0" smtClean="0"/>
              <a:t>social factors, attention, and group dynamics</a:t>
            </a:r>
            <a:r>
              <a:rPr lang="en-US" dirty="0" smtClean="0"/>
              <a:t>, not just physical conditions or money.</a:t>
            </a:r>
          </a:p>
          <a:p>
            <a:pPr lvl="1"/>
            <a:r>
              <a:rPr lang="en-US" dirty="0" smtClean="0"/>
              <a:t>Highlighted the role of </a:t>
            </a:r>
            <a:r>
              <a:rPr lang="en-US" b="1" dirty="0" smtClean="0"/>
              <a:t>morale, communication, and teamwork</a:t>
            </a:r>
            <a:r>
              <a:rPr lang="en-US" dirty="0" smtClean="0"/>
              <a:t> in organizational success.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81600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 smtClean="0"/>
              <a:t>F.J. Roethlisberger &amp; William J. Dickson</a:t>
            </a:r>
            <a:endParaRPr lang="en-US" dirty="0" smtClean="0"/>
          </a:p>
          <a:p>
            <a:pPr lvl="1"/>
            <a:r>
              <a:rPr lang="en-US" dirty="0" smtClean="0"/>
              <a:t>Collaborators of Mayo in the Hawthorne Experiments.</a:t>
            </a:r>
          </a:p>
          <a:p>
            <a:pPr lvl="1"/>
            <a:r>
              <a:rPr lang="en-US" dirty="0" smtClean="0"/>
              <a:t>Co-authored </a:t>
            </a:r>
            <a:r>
              <a:rPr lang="en-US" i="1" dirty="0" smtClean="0"/>
              <a:t>“Management and the Worker” (1939)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Emphasized the importance of </a:t>
            </a:r>
            <a:r>
              <a:rPr lang="en-US" b="1" dirty="0" smtClean="0"/>
              <a:t>informal organization</a:t>
            </a:r>
            <a:r>
              <a:rPr lang="en-US" dirty="0" smtClean="0"/>
              <a:t> and </a:t>
            </a:r>
            <a:r>
              <a:rPr lang="en-US" b="1" dirty="0" smtClean="0"/>
              <a:t>interpersonal relations</a:t>
            </a:r>
            <a:r>
              <a:rPr lang="en-US" dirty="0" smtClean="0"/>
              <a:t> within the workplace</a:t>
            </a:r>
            <a:r>
              <a:rPr lang="en-US" dirty="0" smtClean="0"/>
              <a:t>.</a:t>
            </a:r>
          </a:p>
          <a:p>
            <a:pPr lvl="1"/>
            <a:endParaRPr lang="en-US" dirty="0" smtClean="0"/>
          </a:p>
          <a:p>
            <a:r>
              <a:rPr lang="en-US" b="1" dirty="0" smtClean="0"/>
              <a:t>Mary Parker Follett (1868–1933)</a:t>
            </a:r>
            <a:endParaRPr lang="en-US" dirty="0" smtClean="0"/>
          </a:p>
          <a:p>
            <a:pPr lvl="1"/>
            <a:r>
              <a:rPr lang="en-US" dirty="0" smtClean="0"/>
              <a:t>Early thinker who influenced human relations ideas.</a:t>
            </a:r>
          </a:p>
          <a:p>
            <a:pPr lvl="1"/>
            <a:r>
              <a:rPr lang="en-US" dirty="0" smtClean="0"/>
              <a:t>Advocated for </a:t>
            </a:r>
            <a:r>
              <a:rPr lang="en-US" b="1" dirty="0" smtClean="0"/>
              <a:t>participation, cooperation, and conflict resolution</a:t>
            </a:r>
            <a:r>
              <a:rPr lang="en-US" dirty="0" smtClean="0"/>
              <a:t> through integration rather than domination.</a:t>
            </a:r>
          </a:p>
          <a:p>
            <a:pPr lvl="1"/>
            <a:r>
              <a:rPr lang="en-US" dirty="0" smtClean="0"/>
              <a:t>Stressed the importance of </a:t>
            </a:r>
            <a:r>
              <a:rPr lang="en-US" b="1" dirty="0" smtClean="0"/>
              <a:t>democratic leadership</a:t>
            </a:r>
            <a:r>
              <a:rPr lang="en-US" dirty="0" smtClean="0"/>
              <a:t> and treating employees as partners in decision-making.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 smtClean="0"/>
              <a:t>Chester I. Barnard (1886–1961)</a:t>
            </a:r>
            <a:endParaRPr lang="en-US" dirty="0" smtClean="0"/>
          </a:p>
          <a:p>
            <a:pPr lvl="1"/>
            <a:r>
              <a:rPr lang="en-US" dirty="0" smtClean="0"/>
              <a:t>In his book </a:t>
            </a:r>
            <a:r>
              <a:rPr lang="en-US" i="1" dirty="0" smtClean="0"/>
              <a:t>“The Functions of the Executive” (1938)</a:t>
            </a:r>
            <a:r>
              <a:rPr lang="en-US" dirty="0" smtClean="0"/>
              <a:t>, he described organizations as </a:t>
            </a:r>
            <a:r>
              <a:rPr lang="en-US" b="1" dirty="0" smtClean="0"/>
              <a:t>cooperative social systems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Emphasized the role of </a:t>
            </a:r>
            <a:r>
              <a:rPr lang="en-US" b="1" dirty="0" smtClean="0"/>
              <a:t>communication, leadership, and willingness to cooperate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Highlighted the importance of </a:t>
            </a:r>
            <a:r>
              <a:rPr lang="en-US" b="1" dirty="0" smtClean="0"/>
              <a:t>informal organization</a:t>
            </a:r>
            <a:r>
              <a:rPr lang="en-US" dirty="0" smtClean="0"/>
              <a:t> in complementing formal structures.</a:t>
            </a:r>
          </a:p>
          <a:p>
            <a:r>
              <a:rPr lang="en-US" b="1" dirty="0" smtClean="0"/>
              <a:t>Douglas McGregor (1906–1964)</a:t>
            </a:r>
            <a:r>
              <a:rPr lang="en-US" dirty="0" smtClean="0"/>
              <a:t> </a:t>
            </a:r>
            <a:r>
              <a:rPr lang="en-US" i="1" dirty="0" smtClean="0"/>
              <a:t>(Influence of Human Relations Movement)</a:t>
            </a:r>
            <a:endParaRPr lang="en-US" dirty="0" smtClean="0"/>
          </a:p>
          <a:p>
            <a:pPr lvl="1"/>
            <a:r>
              <a:rPr lang="en-US" dirty="0" smtClean="0"/>
              <a:t>Although slightly later, his </a:t>
            </a:r>
            <a:r>
              <a:rPr lang="en-US" b="1" dirty="0" smtClean="0"/>
              <a:t>Theory X and Theory Y</a:t>
            </a:r>
            <a:r>
              <a:rPr lang="en-US" dirty="0" smtClean="0"/>
              <a:t> built on human relations concepts.</a:t>
            </a:r>
          </a:p>
          <a:p>
            <a:pPr lvl="1"/>
            <a:r>
              <a:rPr lang="en-US" dirty="0" smtClean="0"/>
              <a:t>Proposed that managers’ assumptions about human nature influence motivation and management style.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Core Features of Human Relation Theory</a:t>
            </a:r>
          </a:p>
          <a:p>
            <a:r>
              <a:rPr lang="en-US" b="1" dirty="0" smtClean="0"/>
              <a:t>Focus on Social and Psychological Needs</a:t>
            </a:r>
            <a:endParaRPr lang="en-US" dirty="0" smtClean="0"/>
          </a:p>
          <a:p>
            <a:pPr lvl="1"/>
            <a:r>
              <a:rPr lang="en-US" dirty="0" smtClean="0"/>
              <a:t>Workers are seen as </a:t>
            </a:r>
            <a:r>
              <a:rPr lang="en-US" b="1" dirty="0" smtClean="0"/>
              <a:t>social beings</a:t>
            </a:r>
            <a:r>
              <a:rPr lang="en-US" dirty="0" smtClean="0"/>
              <a:t>, not just economic beings.</a:t>
            </a:r>
          </a:p>
          <a:p>
            <a:pPr lvl="1"/>
            <a:r>
              <a:rPr lang="en-US" dirty="0" smtClean="0"/>
              <a:t>Productivity depends on </a:t>
            </a:r>
            <a:r>
              <a:rPr lang="en-US" b="1" dirty="0" smtClean="0"/>
              <a:t>satisfaction, recognition, and belongingness</a:t>
            </a:r>
            <a:r>
              <a:rPr lang="en-US" dirty="0" smtClean="0"/>
              <a:t>, along with wages.</a:t>
            </a:r>
          </a:p>
          <a:p>
            <a:r>
              <a:rPr lang="en-US" b="1" dirty="0" smtClean="0"/>
              <a:t>Importance of Informal Organization</a:t>
            </a:r>
            <a:endParaRPr lang="en-US" dirty="0" smtClean="0"/>
          </a:p>
          <a:p>
            <a:pPr lvl="1"/>
            <a:r>
              <a:rPr lang="en-US" dirty="0" smtClean="0"/>
              <a:t>Informal groups and networks naturally develop within formal structures.</a:t>
            </a:r>
          </a:p>
          <a:p>
            <a:pPr lvl="1"/>
            <a:r>
              <a:rPr lang="en-US" dirty="0" smtClean="0"/>
              <a:t>These groups strongly influence behavior, motivation, and performance.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1901</Words>
  <Application>Microsoft Office PowerPoint</Application>
  <PresentationFormat>On-screen Show (4:3)</PresentationFormat>
  <Paragraphs>170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Human Relation Theory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Admin</cp:lastModifiedBy>
  <cp:revision>5</cp:revision>
  <dcterms:created xsi:type="dcterms:W3CDTF">2006-08-16T00:00:00Z</dcterms:created>
  <dcterms:modified xsi:type="dcterms:W3CDTF">2025-09-02T01:15:05Z</dcterms:modified>
</cp:coreProperties>
</file>