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88" r:id="rId8"/>
    <p:sldId id="289"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1"/>
            <a:ext cx="7772400" cy="761999"/>
          </a:xfrm>
        </p:spPr>
        <p:txBody>
          <a:bodyPr>
            <a:normAutofit fontScale="90000"/>
          </a:bodyPr>
          <a:lstStyle/>
          <a:p>
            <a:r>
              <a:rPr lang="en-US" dirty="0" smtClean="0"/>
              <a:t>Behavioral Theory</a:t>
            </a:r>
            <a:endParaRPr lang="en-US" dirty="0"/>
          </a:p>
        </p:txBody>
      </p:sp>
      <p:sp>
        <p:nvSpPr>
          <p:cNvPr id="3" name="Subtitle 2"/>
          <p:cNvSpPr>
            <a:spLocks noGrp="1"/>
          </p:cNvSpPr>
          <p:nvPr>
            <p:ph type="subTitle" idx="1"/>
          </p:nvPr>
        </p:nvSpPr>
        <p:spPr>
          <a:xfrm>
            <a:off x="457200" y="1524000"/>
            <a:ext cx="7924800" cy="4572000"/>
          </a:xfrm>
        </p:spPr>
        <p:txBody>
          <a:bodyPr>
            <a:normAutofit lnSpcReduction="10000"/>
          </a:bodyPr>
          <a:lstStyle/>
          <a:p>
            <a:pPr algn="just"/>
            <a:r>
              <a:rPr lang="en-US" b="1" dirty="0" smtClean="0">
                <a:solidFill>
                  <a:schemeClr val="tx1"/>
                </a:solidFill>
              </a:rPr>
              <a:t>Introduction</a:t>
            </a:r>
          </a:p>
          <a:p>
            <a:pPr algn="just"/>
            <a:r>
              <a:rPr lang="en-US" dirty="0" smtClean="0">
                <a:solidFill>
                  <a:schemeClr val="tx1"/>
                </a:solidFill>
              </a:rPr>
              <a:t>Emerged as a reaction against the </a:t>
            </a:r>
            <a:r>
              <a:rPr lang="en-US" b="1" dirty="0" smtClean="0">
                <a:solidFill>
                  <a:schemeClr val="tx1"/>
                </a:solidFill>
              </a:rPr>
              <a:t>classical &amp; mechanistic approaches</a:t>
            </a:r>
            <a:r>
              <a:rPr lang="en-US" dirty="0" smtClean="0">
                <a:solidFill>
                  <a:schemeClr val="tx1"/>
                </a:solidFill>
              </a:rPr>
              <a:t>.</a:t>
            </a:r>
          </a:p>
          <a:p>
            <a:pPr algn="just"/>
            <a:r>
              <a:rPr lang="en-US" dirty="0" smtClean="0">
                <a:solidFill>
                  <a:schemeClr val="tx1"/>
                </a:solidFill>
              </a:rPr>
              <a:t>Focus shifted from structures and rules → </a:t>
            </a:r>
            <a:r>
              <a:rPr lang="en-US" b="1" dirty="0" smtClean="0">
                <a:solidFill>
                  <a:schemeClr val="tx1"/>
                </a:solidFill>
              </a:rPr>
              <a:t>human behavior and psychology</a:t>
            </a:r>
            <a:r>
              <a:rPr lang="en-US" dirty="0" smtClean="0">
                <a:solidFill>
                  <a:schemeClr val="tx1"/>
                </a:solidFill>
              </a:rPr>
              <a:t>.</a:t>
            </a:r>
          </a:p>
          <a:p>
            <a:pPr algn="just"/>
            <a:r>
              <a:rPr lang="en-US" dirty="0" smtClean="0">
                <a:solidFill>
                  <a:schemeClr val="tx1"/>
                </a:solidFill>
              </a:rPr>
              <a:t>Heavily influenced by </a:t>
            </a:r>
            <a:r>
              <a:rPr lang="en-US" b="1" dirty="0" smtClean="0">
                <a:solidFill>
                  <a:schemeClr val="tx1"/>
                </a:solidFill>
              </a:rPr>
              <a:t>social sciences</a:t>
            </a:r>
            <a:r>
              <a:rPr lang="en-US" dirty="0" smtClean="0">
                <a:solidFill>
                  <a:schemeClr val="tx1"/>
                </a:solidFill>
              </a:rPr>
              <a:t> (psychology, sociology, management).</a:t>
            </a:r>
          </a:p>
          <a:p>
            <a:pPr algn="just"/>
            <a:r>
              <a:rPr lang="en-US" dirty="0" smtClean="0">
                <a:solidFill>
                  <a:schemeClr val="tx1"/>
                </a:solidFill>
              </a:rPr>
              <a:t>Concerned with </a:t>
            </a:r>
            <a:r>
              <a:rPr lang="en-US" b="1" dirty="0" smtClean="0">
                <a:solidFill>
                  <a:schemeClr val="tx1"/>
                </a:solidFill>
              </a:rPr>
              <a:t>how people actually behave</a:t>
            </a:r>
            <a:r>
              <a:rPr lang="en-US" dirty="0" smtClean="0">
                <a:solidFill>
                  <a:schemeClr val="tx1"/>
                </a:solidFill>
              </a:rPr>
              <a:t> in organizations, not how they </a:t>
            </a:r>
            <a:r>
              <a:rPr lang="en-US" i="1" dirty="0" smtClean="0">
                <a:solidFill>
                  <a:schemeClr val="tx1"/>
                </a:solidFill>
              </a:rPr>
              <a:t>should</a:t>
            </a:r>
            <a:r>
              <a:rPr lang="en-US" dirty="0" smtClean="0">
                <a:solidFill>
                  <a:schemeClr val="tx1"/>
                </a:solidFill>
              </a:rPr>
              <a:t>.</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762000"/>
            <a:ext cx="8229600" cy="5364163"/>
          </a:xfrm>
        </p:spPr>
        <p:txBody>
          <a:bodyPr>
            <a:normAutofit fontScale="85000" lnSpcReduction="20000"/>
          </a:bodyPr>
          <a:lstStyle/>
          <a:p>
            <a:r>
              <a:rPr lang="en-US" b="1" dirty="0" smtClean="0"/>
              <a:t>3. Decision-making is bounded</a:t>
            </a:r>
          </a:p>
          <a:p>
            <a:r>
              <a:rPr lang="en-US" dirty="0" smtClean="0"/>
              <a:t>Individuals do not always act with full rationality due to </a:t>
            </a:r>
            <a:r>
              <a:rPr lang="en-US" b="1" dirty="0" smtClean="0"/>
              <a:t>limited information, cognitive constraints, and time pressure</a:t>
            </a:r>
            <a:r>
              <a:rPr lang="en-US" dirty="0" smtClean="0"/>
              <a:t>.</a:t>
            </a:r>
          </a:p>
          <a:p>
            <a:r>
              <a:rPr lang="en-US" b="1" dirty="0" smtClean="0"/>
              <a:t>Bounded Rationality (Herbert Simon):</a:t>
            </a:r>
            <a:r>
              <a:rPr lang="en-US" dirty="0" smtClean="0"/>
              <a:t> people seek “</a:t>
            </a:r>
            <a:r>
              <a:rPr lang="en-US" dirty="0" err="1" smtClean="0"/>
              <a:t>satisficing</a:t>
            </a:r>
            <a:r>
              <a:rPr lang="en-US" dirty="0" smtClean="0"/>
              <a:t>” (adequate) decisions rather than perfect ones</a:t>
            </a:r>
            <a:r>
              <a:rPr lang="en-US" dirty="0" smtClean="0"/>
              <a:t>.</a:t>
            </a:r>
          </a:p>
          <a:p>
            <a:endParaRPr lang="en-US" dirty="0" smtClean="0"/>
          </a:p>
          <a:p>
            <a:r>
              <a:rPr lang="en-US" b="1" dirty="0" smtClean="0"/>
              <a:t>4. Motivation is central to efficiency</a:t>
            </a:r>
          </a:p>
          <a:p>
            <a:r>
              <a:rPr lang="en-US" dirty="0" smtClean="0"/>
              <a:t>Workers are motivated not just by money but also by </a:t>
            </a:r>
            <a:r>
              <a:rPr lang="en-US" b="1" dirty="0" smtClean="0"/>
              <a:t>recognition, security, growth, and self-actualization</a:t>
            </a:r>
            <a:r>
              <a:rPr lang="en-US" dirty="0" smtClean="0"/>
              <a:t> (Maslow’s Hierarchy of Needs).</a:t>
            </a:r>
          </a:p>
          <a:p>
            <a:r>
              <a:rPr lang="en-US" dirty="0" smtClean="0"/>
              <a:t>Satisfied employees → better productivity and cooperation.</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1066800"/>
            <a:ext cx="8229600" cy="5059363"/>
          </a:xfrm>
        </p:spPr>
        <p:txBody>
          <a:bodyPr>
            <a:normAutofit fontScale="85000" lnSpcReduction="20000"/>
          </a:bodyPr>
          <a:lstStyle/>
          <a:p>
            <a:r>
              <a:rPr lang="en-US" b="1" dirty="0" smtClean="0"/>
              <a:t>5. Leadership style influences outcomes</a:t>
            </a:r>
          </a:p>
          <a:p>
            <a:r>
              <a:rPr lang="en-US" dirty="0" smtClean="0"/>
              <a:t>Authoritarian leadership (Theory X) assumes people dislike work and need control.</a:t>
            </a:r>
          </a:p>
          <a:p>
            <a:r>
              <a:rPr lang="en-US" dirty="0" smtClean="0"/>
              <a:t>Participative leadership (Theory Y) assumes people enjoy responsibility and creativity.</a:t>
            </a:r>
          </a:p>
          <a:p>
            <a:r>
              <a:rPr lang="en-US" dirty="0" smtClean="0"/>
              <a:t>Behavioral theory assumes that </a:t>
            </a:r>
            <a:r>
              <a:rPr lang="en-US" b="1" dirty="0" smtClean="0"/>
              <a:t>leadership style must align with human needs</a:t>
            </a:r>
            <a:r>
              <a:rPr lang="en-US" dirty="0" smtClean="0"/>
              <a:t>.</a:t>
            </a:r>
          </a:p>
          <a:p>
            <a:endParaRPr lang="en-US" dirty="0" smtClean="0"/>
          </a:p>
          <a:p>
            <a:r>
              <a:rPr lang="en-US" b="1" dirty="0" smtClean="0"/>
              <a:t>6. Communication is vital</a:t>
            </a:r>
          </a:p>
          <a:p>
            <a:r>
              <a:rPr lang="en-US" dirty="0" smtClean="0"/>
              <a:t>Administration depends on </a:t>
            </a:r>
            <a:r>
              <a:rPr lang="en-US" b="1" dirty="0" smtClean="0"/>
              <a:t>effective communication channels</a:t>
            </a:r>
            <a:r>
              <a:rPr lang="en-US" dirty="0" smtClean="0"/>
              <a:t>.</a:t>
            </a:r>
          </a:p>
          <a:p>
            <a:r>
              <a:rPr lang="en-US" dirty="0" smtClean="0"/>
              <a:t>Both formal and informal communication systems influence efficiency and morale.</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
        <p:nvSpPr>
          <p:cNvPr id="3" name="Content Placeholder 2"/>
          <p:cNvSpPr>
            <a:spLocks noGrp="1"/>
          </p:cNvSpPr>
          <p:nvPr>
            <p:ph idx="1"/>
          </p:nvPr>
        </p:nvSpPr>
        <p:spPr>
          <a:xfrm>
            <a:off x="457200" y="990600"/>
            <a:ext cx="8229600" cy="5135563"/>
          </a:xfrm>
        </p:spPr>
        <p:txBody>
          <a:bodyPr>
            <a:normAutofit fontScale="92500" lnSpcReduction="20000"/>
          </a:bodyPr>
          <a:lstStyle/>
          <a:p>
            <a:r>
              <a:rPr lang="en-US" b="1" dirty="0" smtClean="0"/>
              <a:t>7. Administration is dynamic, not static</a:t>
            </a:r>
          </a:p>
          <a:p>
            <a:r>
              <a:rPr lang="en-US" dirty="0" smtClean="0"/>
              <a:t>Organizations evolve with </a:t>
            </a:r>
            <a:r>
              <a:rPr lang="en-US" b="1" dirty="0" smtClean="0"/>
              <a:t>changing human behavior and societal context</a:t>
            </a:r>
            <a:r>
              <a:rPr lang="en-US" dirty="0" smtClean="0"/>
              <a:t>.</a:t>
            </a:r>
          </a:p>
          <a:p>
            <a:r>
              <a:rPr lang="en-US" dirty="0" smtClean="0"/>
              <a:t>Flexibility and adaptability are necessary for effective public administration</a:t>
            </a:r>
            <a:r>
              <a:rPr lang="en-US" dirty="0" smtClean="0"/>
              <a:t>.</a:t>
            </a:r>
          </a:p>
          <a:p>
            <a:endParaRPr lang="en-US" dirty="0" smtClean="0"/>
          </a:p>
          <a:p>
            <a:r>
              <a:rPr lang="en-US" dirty="0" smtClean="0"/>
              <a:t>✅ </a:t>
            </a:r>
            <a:r>
              <a:rPr lang="en-US" b="1" dirty="0" smtClean="0"/>
              <a:t>In short:</a:t>
            </a:r>
            <a:r>
              <a:rPr lang="en-US" dirty="0" smtClean="0"/>
              <a:t/>
            </a:r>
            <a:br>
              <a:rPr lang="en-US" dirty="0" smtClean="0"/>
            </a:br>
            <a:r>
              <a:rPr lang="en-US" dirty="0" smtClean="0"/>
              <a:t>The behavioral approach assumes that administration works best when it is </a:t>
            </a:r>
            <a:r>
              <a:rPr lang="en-US" b="1" dirty="0" smtClean="0"/>
              <a:t>human-centered</a:t>
            </a:r>
            <a:r>
              <a:rPr lang="en-US" dirty="0" smtClean="0"/>
              <a:t>, recognizing the </a:t>
            </a:r>
            <a:r>
              <a:rPr lang="en-US" b="1" dirty="0" smtClean="0"/>
              <a:t>psychological, social, and motivational aspects</a:t>
            </a:r>
            <a:r>
              <a:rPr lang="en-US" dirty="0" smtClean="0"/>
              <a:t> of people rather than relying only on rigid rules and structures.</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
        <p:nvSpPr>
          <p:cNvPr id="3" name="Content Placeholder 2"/>
          <p:cNvSpPr>
            <a:spLocks noGrp="1"/>
          </p:cNvSpPr>
          <p:nvPr>
            <p:ph idx="1"/>
          </p:nvPr>
        </p:nvSpPr>
        <p:spPr>
          <a:xfrm>
            <a:off x="457200" y="1066800"/>
            <a:ext cx="8229600" cy="5059363"/>
          </a:xfrm>
        </p:spPr>
        <p:txBody>
          <a:bodyPr>
            <a:normAutofit fontScale="92500" lnSpcReduction="20000"/>
          </a:bodyPr>
          <a:lstStyle/>
          <a:p>
            <a:r>
              <a:rPr lang="en-US" b="1" dirty="0" smtClean="0"/>
              <a:t>Key Contributors to Behavioral Theory</a:t>
            </a:r>
          </a:p>
          <a:p>
            <a:r>
              <a:rPr lang="en-US" b="1" dirty="0" smtClean="0"/>
              <a:t>1. Herbert A. Simon (1916–2001)</a:t>
            </a:r>
          </a:p>
          <a:p>
            <a:r>
              <a:rPr lang="en-US" dirty="0" smtClean="0"/>
              <a:t>Father of the </a:t>
            </a:r>
            <a:r>
              <a:rPr lang="en-US" b="1" dirty="0" smtClean="0"/>
              <a:t>Behavioral Approach</a:t>
            </a:r>
            <a:r>
              <a:rPr lang="en-US" dirty="0" smtClean="0"/>
              <a:t> in Public Administration.</a:t>
            </a:r>
          </a:p>
          <a:p>
            <a:r>
              <a:rPr lang="en-US" dirty="0" smtClean="0"/>
              <a:t>Book: </a:t>
            </a:r>
            <a:r>
              <a:rPr lang="en-US" i="1" dirty="0" smtClean="0"/>
              <a:t>Administrative Behavior</a:t>
            </a:r>
            <a:r>
              <a:rPr lang="en-US" dirty="0" smtClean="0"/>
              <a:t> (1947).</a:t>
            </a:r>
          </a:p>
          <a:p>
            <a:r>
              <a:rPr lang="en-US" dirty="0" smtClean="0"/>
              <a:t>Criticized “principles of administration” as </a:t>
            </a:r>
            <a:r>
              <a:rPr lang="en-US" b="1" dirty="0" smtClean="0"/>
              <a:t>proverbs</a:t>
            </a:r>
            <a:r>
              <a:rPr lang="en-US" dirty="0" smtClean="0"/>
              <a:t> without scientific basis.</a:t>
            </a:r>
          </a:p>
          <a:p>
            <a:r>
              <a:rPr lang="en-US" dirty="0" smtClean="0"/>
              <a:t>Introduced the concept of </a:t>
            </a:r>
            <a:r>
              <a:rPr lang="en-US" b="1" dirty="0" smtClean="0"/>
              <a:t>Bounded Rationality</a:t>
            </a:r>
            <a:r>
              <a:rPr lang="en-US" dirty="0" smtClean="0"/>
              <a:t> → decision-makers operate within limits of information, time, and cognitive ability.</a:t>
            </a:r>
          </a:p>
          <a:p>
            <a:r>
              <a:rPr lang="en-US" dirty="0" smtClean="0"/>
              <a:t>Emphasized </a:t>
            </a:r>
            <a:r>
              <a:rPr lang="en-US" b="1" dirty="0" smtClean="0"/>
              <a:t>decision-making</a:t>
            </a:r>
            <a:r>
              <a:rPr lang="en-US" dirty="0" smtClean="0"/>
              <a:t> as the core of administration.</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endParaRPr lang="en-US" dirty="0"/>
          </a:p>
        </p:txBody>
      </p:sp>
      <p:sp>
        <p:nvSpPr>
          <p:cNvPr id="3" name="Content Placeholder 2"/>
          <p:cNvSpPr>
            <a:spLocks noGrp="1"/>
          </p:cNvSpPr>
          <p:nvPr>
            <p:ph idx="1"/>
          </p:nvPr>
        </p:nvSpPr>
        <p:spPr>
          <a:xfrm>
            <a:off x="457200" y="1371600"/>
            <a:ext cx="8229600" cy="4754563"/>
          </a:xfrm>
        </p:spPr>
        <p:txBody>
          <a:bodyPr>
            <a:normAutofit fontScale="92500"/>
          </a:bodyPr>
          <a:lstStyle/>
          <a:p>
            <a:r>
              <a:rPr lang="en-US" b="1" dirty="0" smtClean="0"/>
              <a:t>2. Chester I. Barnard (1886–1961)</a:t>
            </a:r>
          </a:p>
          <a:p>
            <a:r>
              <a:rPr lang="en-US" dirty="0" smtClean="0"/>
              <a:t>Book: </a:t>
            </a:r>
            <a:r>
              <a:rPr lang="en-US" i="1" dirty="0" smtClean="0"/>
              <a:t>The Functions of the Executive</a:t>
            </a:r>
            <a:r>
              <a:rPr lang="en-US" dirty="0" smtClean="0"/>
              <a:t> (1938).</a:t>
            </a:r>
          </a:p>
          <a:p>
            <a:r>
              <a:rPr lang="en-US" dirty="0" smtClean="0"/>
              <a:t>Saw organizations as </a:t>
            </a:r>
            <a:r>
              <a:rPr lang="en-US" b="1" dirty="0" smtClean="0"/>
              <a:t>cooperative social systems</a:t>
            </a:r>
            <a:r>
              <a:rPr lang="en-US" dirty="0" smtClean="0"/>
              <a:t>.</a:t>
            </a:r>
          </a:p>
          <a:p>
            <a:r>
              <a:rPr lang="en-US" dirty="0" smtClean="0"/>
              <a:t>Stressed the importance of </a:t>
            </a:r>
            <a:r>
              <a:rPr lang="en-US" b="1" dirty="0" smtClean="0"/>
              <a:t>communication, authority, and informal organizations</a:t>
            </a:r>
            <a:r>
              <a:rPr lang="en-US" dirty="0" smtClean="0"/>
              <a:t>.</a:t>
            </a:r>
          </a:p>
          <a:p>
            <a:r>
              <a:rPr lang="en-US" dirty="0" smtClean="0"/>
              <a:t>Defined authority as the </a:t>
            </a:r>
            <a:r>
              <a:rPr lang="en-US" b="1" dirty="0" smtClean="0"/>
              <a:t>willingness of subordinates to accept directives</a:t>
            </a:r>
            <a:r>
              <a:rPr lang="en-US" dirty="0" smtClean="0"/>
              <a:t>.</a:t>
            </a:r>
          </a:p>
          <a:p>
            <a:r>
              <a:rPr lang="en-US" dirty="0" smtClean="0"/>
              <a:t>Highlighted the role of executives in maintaining cooperation.</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endParaRPr lang="en-US" dirty="0"/>
          </a:p>
        </p:txBody>
      </p:sp>
      <p:sp>
        <p:nvSpPr>
          <p:cNvPr id="3" name="Content Placeholder 2"/>
          <p:cNvSpPr>
            <a:spLocks noGrp="1"/>
          </p:cNvSpPr>
          <p:nvPr>
            <p:ph idx="1"/>
          </p:nvPr>
        </p:nvSpPr>
        <p:spPr>
          <a:xfrm>
            <a:off x="457200" y="1143000"/>
            <a:ext cx="8229600" cy="4983163"/>
          </a:xfrm>
        </p:spPr>
        <p:txBody>
          <a:bodyPr>
            <a:normAutofit fontScale="92500" lnSpcReduction="20000"/>
          </a:bodyPr>
          <a:lstStyle/>
          <a:p>
            <a:r>
              <a:rPr lang="en-US" b="1" dirty="0" smtClean="0"/>
              <a:t>3. Abraham Maslow (1908–1970)</a:t>
            </a:r>
          </a:p>
          <a:p>
            <a:r>
              <a:rPr lang="en-US" dirty="0" smtClean="0"/>
              <a:t>Psychologist; introduced the </a:t>
            </a:r>
            <a:r>
              <a:rPr lang="en-US" b="1" dirty="0" smtClean="0"/>
              <a:t>Hierarchy of Needs</a:t>
            </a:r>
            <a:r>
              <a:rPr lang="en-US" dirty="0" smtClean="0"/>
              <a:t> (1943).</a:t>
            </a:r>
          </a:p>
          <a:p>
            <a:r>
              <a:rPr lang="en-US" dirty="0" smtClean="0"/>
              <a:t>Human motivation proceeds from basic physiological needs → safety → love/belonging → esteem → self-actualization.</a:t>
            </a:r>
          </a:p>
          <a:p>
            <a:r>
              <a:rPr lang="en-US" dirty="0" smtClean="0"/>
              <a:t>Suggested that satisfied needs no longer motivate; higher needs emerge once lower ones are met.</a:t>
            </a:r>
          </a:p>
          <a:p>
            <a:r>
              <a:rPr lang="en-US" dirty="0" smtClean="0"/>
              <a:t>Influenced personnel management and administrative motivation strategies.</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endParaRPr lang="en-US" dirty="0"/>
          </a:p>
        </p:txBody>
      </p:sp>
      <p:sp>
        <p:nvSpPr>
          <p:cNvPr id="3" name="Content Placeholder 2"/>
          <p:cNvSpPr>
            <a:spLocks noGrp="1"/>
          </p:cNvSpPr>
          <p:nvPr>
            <p:ph idx="1"/>
          </p:nvPr>
        </p:nvSpPr>
        <p:spPr/>
        <p:txBody>
          <a:bodyPr>
            <a:normAutofit lnSpcReduction="10000"/>
          </a:bodyPr>
          <a:lstStyle/>
          <a:p>
            <a:r>
              <a:rPr lang="en-US" b="1" dirty="0" smtClean="0"/>
              <a:t>4. Douglas McGregor (1906–1964)</a:t>
            </a:r>
          </a:p>
          <a:p>
            <a:r>
              <a:rPr lang="en-US" dirty="0" smtClean="0"/>
              <a:t>Book: </a:t>
            </a:r>
            <a:r>
              <a:rPr lang="en-US" i="1" dirty="0" smtClean="0"/>
              <a:t>The Human Side of Enterprise</a:t>
            </a:r>
            <a:r>
              <a:rPr lang="en-US" dirty="0" smtClean="0"/>
              <a:t> (1960).</a:t>
            </a:r>
          </a:p>
          <a:p>
            <a:r>
              <a:rPr lang="en-US" dirty="0" smtClean="0"/>
              <a:t>Proposed </a:t>
            </a:r>
            <a:r>
              <a:rPr lang="en-US" b="1" dirty="0" smtClean="0"/>
              <a:t>Theory X and Theory Y</a:t>
            </a:r>
            <a:r>
              <a:rPr lang="en-US" dirty="0" smtClean="0"/>
              <a:t>:</a:t>
            </a:r>
          </a:p>
          <a:p>
            <a:pPr lvl="1"/>
            <a:r>
              <a:rPr lang="en-US" b="1" dirty="0" smtClean="0"/>
              <a:t>Theory X:</a:t>
            </a:r>
            <a:r>
              <a:rPr lang="en-US" dirty="0" smtClean="0"/>
              <a:t> People are lazy, avoid responsibility, need control.</a:t>
            </a:r>
          </a:p>
          <a:p>
            <a:pPr lvl="1"/>
            <a:r>
              <a:rPr lang="en-US" b="1" dirty="0" smtClean="0"/>
              <a:t>Theory Y:</a:t>
            </a:r>
            <a:r>
              <a:rPr lang="en-US" dirty="0" smtClean="0"/>
              <a:t> People are creative, seek responsibility, and can self-direct.</a:t>
            </a:r>
          </a:p>
          <a:p>
            <a:r>
              <a:rPr lang="en-US" dirty="0" smtClean="0"/>
              <a:t>Advocated participative management and trust in employees.</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dirty="0" smtClean="0"/>
              <a:t>5. Chris </a:t>
            </a:r>
            <a:r>
              <a:rPr lang="en-US" b="1" dirty="0" err="1" smtClean="0"/>
              <a:t>Argyris</a:t>
            </a:r>
            <a:r>
              <a:rPr lang="en-US" b="1" dirty="0" smtClean="0"/>
              <a:t> (1923–2013)</a:t>
            </a:r>
          </a:p>
          <a:p>
            <a:r>
              <a:rPr lang="en-US" dirty="0" smtClean="0"/>
              <a:t>Work: </a:t>
            </a:r>
            <a:r>
              <a:rPr lang="en-US" i="1" dirty="0" smtClean="0"/>
              <a:t>Personality and Organization</a:t>
            </a:r>
            <a:r>
              <a:rPr lang="en-US" dirty="0" smtClean="0"/>
              <a:t> (1957).</a:t>
            </a:r>
          </a:p>
          <a:p>
            <a:r>
              <a:rPr lang="en-US" dirty="0" smtClean="0"/>
              <a:t>Focused on the relationship between </a:t>
            </a:r>
            <a:r>
              <a:rPr lang="en-US" b="1" dirty="0" smtClean="0"/>
              <a:t>human personality and organizational structures</a:t>
            </a:r>
            <a:r>
              <a:rPr lang="en-US" dirty="0" smtClean="0"/>
              <a:t>.</a:t>
            </a:r>
          </a:p>
          <a:p>
            <a:r>
              <a:rPr lang="en-US" dirty="0" smtClean="0"/>
              <a:t>Argued that rigid bureaucracies create </a:t>
            </a:r>
            <a:r>
              <a:rPr lang="en-US" b="1" dirty="0" smtClean="0"/>
              <a:t>frustration and conflict</a:t>
            </a:r>
            <a:r>
              <a:rPr lang="en-US" dirty="0" smtClean="0"/>
              <a:t>.</a:t>
            </a:r>
          </a:p>
          <a:p>
            <a:r>
              <a:rPr lang="en-US" dirty="0" smtClean="0"/>
              <a:t>Suggested organizations should foster </a:t>
            </a:r>
            <a:r>
              <a:rPr lang="en-US" b="1" dirty="0" smtClean="0"/>
              <a:t>individual growth, maturity, and self-fulfillment</a:t>
            </a:r>
            <a:r>
              <a:rPr lang="en-US" dirty="0" smtClean="0"/>
              <a:t>.</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
        <p:nvSpPr>
          <p:cNvPr id="3" name="Content Placeholder 2"/>
          <p:cNvSpPr>
            <a:spLocks noGrp="1"/>
          </p:cNvSpPr>
          <p:nvPr>
            <p:ph idx="1"/>
          </p:nvPr>
        </p:nvSpPr>
        <p:spPr>
          <a:xfrm>
            <a:off x="457200" y="1066800"/>
            <a:ext cx="8229600" cy="5257800"/>
          </a:xfrm>
        </p:spPr>
        <p:txBody>
          <a:bodyPr>
            <a:normAutofit fontScale="85000" lnSpcReduction="20000"/>
          </a:bodyPr>
          <a:lstStyle/>
          <a:p>
            <a:r>
              <a:rPr lang="en-US" b="1" dirty="0" smtClean="0"/>
              <a:t>6. Elton Mayo (1880–1949) </a:t>
            </a:r>
            <a:r>
              <a:rPr lang="en-US" b="1" i="1" dirty="0" smtClean="0"/>
              <a:t>(precursor)</a:t>
            </a:r>
            <a:endParaRPr lang="en-US" b="1" dirty="0" smtClean="0"/>
          </a:p>
          <a:p>
            <a:r>
              <a:rPr lang="en-US" dirty="0" smtClean="0"/>
              <a:t>Leader of the </a:t>
            </a:r>
            <a:r>
              <a:rPr lang="en-US" b="1" dirty="0" smtClean="0"/>
              <a:t>Hawthorne Studies</a:t>
            </a:r>
            <a:r>
              <a:rPr lang="en-US" dirty="0" smtClean="0"/>
              <a:t> (1924–1932).</a:t>
            </a:r>
          </a:p>
          <a:p>
            <a:r>
              <a:rPr lang="en-US" dirty="0" smtClean="0"/>
              <a:t>Found that productivity is affected more by </a:t>
            </a:r>
            <a:r>
              <a:rPr lang="en-US" b="1" dirty="0" smtClean="0"/>
              <a:t>social/psychological factors</a:t>
            </a:r>
            <a:r>
              <a:rPr lang="en-US" dirty="0" smtClean="0"/>
              <a:t> than physical conditions.</a:t>
            </a:r>
          </a:p>
          <a:p>
            <a:r>
              <a:rPr lang="en-US" dirty="0" smtClean="0"/>
              <a:t>Emphasized the importance of </a:t>
            </a:r>
            <a:r>
              <a:rPr lang="en-US" b="1" dirty="0" smtClean="0"/>
              <a:t>informal groups, morale, and employee satisfaction</a:t>
            </a:r>
            <a:r>
              <a:rPr lang="en-US" dirty="0" smtClean="0"/>
              <a:t>.</a:t>
            </a:r>
          </a:p>
          <a:p>
            <a:r>
              <a:rPr lang="en-US" dirty="0" smtClean="0"/>
              <a:t>His work laid the foundation for the behavioral approach</a:t>
            </a:r>
            <a:r>
              <a:rPr lang="en-US" dirty="0" smtClean="0"/>
              <a:t>.</a:t>
            </a:r>
          </a:p>
          <a:p>
            <a:endParaRPr lang="en-US" dirty="0" smtClean="0"/>
          </a:p>
          <a:p>
            <a:r>
              <a:rPr lang="en-US" dirty="0" smtClean="0"/>
              <a:t>✅ </a:t>
            </a:r>
            <a:r>
              <a:rPr lang="en-US" b="1" dirty="0" smtClean="0"/>
              <a:t>In summary:</a:t>
            </a:r>
            <a:r>
              <a:rPr lang="en-US" dirty="0" smtClean="0"/>
              <a:t/>
            </a:r>
            <a:br>
              <a:rPr lang="en-US" dirty="0" smtClean="0"/>
            </a:br>
            <a:r>
              <a:rPr lang="en-US" dirty="0" smtClean="0"/>
              <a:t>These contributors shifted focus from </a:t>
            </a:r>
            <a:r>
              <a:rPr lang="en-US" b="1" dirty="0" smtClean="0"/>
              <a:t>rules and structures (classical)</a:t>
            </a:r>
            <a:r>
              <a:rPr lang="en-US" dirty="0" smtClean="0"/>
              <a:t> to </a:t>
            </a:r>
            <a:r>
              <a:rPr lang="en-US" b="1" dirty="0" smtClean="0"/>
              <a:t>human behavior, decision-making, motivation, and leadership</a:t>
            </a:r>
            <a:r>
              <a:rPr lang="en-US" dirty="0" smtClean="0"/>
              <a:t>, making administration more human-centric.</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457200" y="914400"/>
            <a:ext cx="8229600" cy="5334000"/>
          </a:xfrm>
        </p:spPr>
        <p:txBody>
          <a:bodyPr>
            <a:normAutofit fontScale="85000" lnSpcReduction="20000"/>
          </a:bodyPr>
          <a:lstStyle/>
          <a:p>
            <a:r>
              <a:rPr lang="en-US" b="1" dirty="0" smtClean="0"/>
              <a:t>Features of the Behavioral Approach</a:t>
            </a:r>
          </a:p>
          <a:p>
            <a:r>
              <a:rPr lang="en-US" b="1" dirty="0" smtClean="0"/>
              <a:t>1. Human-Centric Orientation</a:t>
            </a:r>
          </a:p>
          <a:p>
            <a:r>
              <a:rPr lang="en-US" dirty="0" smtClean="0"/>
              <a:t>Focuses on the </a:t>
            </a:r>
            <a:r>
              <a:rPr lang="en-US" b="1" dirty="0" smtClean="0"/>
              <a:t>behavior of individuals and groups</a:t>
            </a:r>
            <a:r>
              <a:rPr lang="en-US" dirty="0" smtClean="0"/>
              <a:t> in organizations rather than only structures, rules, or procedures.</a:t>
            </a:r>
          </a:p>
          <a:p>
            <a:r>
              <a:rPr lang="en-US" dirty="0" smtClean="0"/>
              <a:t>Sees administration as a </a:t>
            </a:r>
            <a:r>
              <a:rPr lang="en-US" b="1" dirty="0" smtClean="0"/>
              <a:t>social process</a:t>
            </a:r>
            <a:r>
              <a:rPr lang="en-US" dirty="0" smtClean="0"/>
              <a:t> where people’s attitudes, emotions, and values matter</a:t>
            </a:r>
            <a:r>
              <a:rPr lang="en-US" dirty="0" smtClean="0"/>
              <a:t>.</a:t>
            </a:r>
          </a:p>
          <a:p>
            <a:endParaRPr lang="en-US" dirty="0" smtClean="0"/>
          </a:p>
          <a:p>
            <a:r>
              <a:rPr lang="en-US" b="1" dirty="0" smtClean="0"/>
              <a:t>2. Interdisciplinary Nature</a:t>
            </a:r>
          </a:p>
          <a:p>
            <a:r>
              <a:rPr lang="en-US" dirty="0" smtClean="0"/>
              <a:t>Draws heavily from </a:t>
            </a:r>
            <a:r>
              <a:rPr lang="en-US" b="1" dirty="0" smtClean="0"/>
              <a:t>psychology, sociology, anthropology, political science, and management studies</a:t>
            </a:r>
            <a:r>
              <a:rPr lang="en-US" dirty="0" smtClean="0"/>
              <a:t>.</a:t>
            </a:r>
          </a:p>
          <a:p>
            <a:r>
              <a:rPr lang="en-US" dirty="0" smtClean="0"/>
              <a:t>Makes administration more scientific by applying tools of </a:t>
            </a:r>
            <a:r>
              <a:rPr lang="en-US" b="1" dirty="0" smtClean="0"/>
              <a:t>behavioral sciences</a:t>
            </a:r>
            <a:r>
              <a:rPr lang="en-US" dirty="0" smtClean="0"/>
              <a:t>.</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457200" y="990600"/>
            <a:ext cx="8229600" cy="5135563"/>
          </a:xfrm>
        </p:spPr>
        <p:txBody>
          <a:bodyPr>
            <a:normAutofit lnSpcReduction="10000"/>
          </a:bodyPr>
          <a:lstStyle/>
          <a:p>
            <a:r>
              <a:rPr lang="en-US" b="1" dirty="0" smtClean="0"/>
              <a:t>Background &amp; Evolution of Behavioral Theory</a:t>
            </a:r>
          </a:p>
          <a:p>
            <a:r>
              <a:rPr lang="en-US" b="1" dirty="0" smtClean="0"/>
              <a:t>1. Reaction against Classical Theories</a:t>
            </a:r>
          </a:p>
          <a:p>
            <a:r>
              <a:rPr lang="en-US" dirty="0" smtClean="0"/>
              <a:t>Early 20th century administration was dominated by </a:t>
            </a:r>
            <a:r>
              <a:rPr lang="en-US" b="1" dirty="0" smtClean="0"/>
              <a:t>Scientific Management (Taylor)</a:t>
            </a:r>
            <a:r>
              <a:rPr lang="en-US" dirty="0" smtClean="0"/>
              <a:t> and </a:t>
            </a:r>
            <a:r>
              <a:rPr lang="en-US" b="1" dirty="0" smtClean="0"/>
              <a:t>Classical Theory (</a:t>
            </a:r>
            <a:r>
              <a:rPr lang="en-US" b="1" dirty="0" err="1" smtClean="0"/>
              <a:t>Gulick</a:t>
            </a:r>
            <a:r>
              <a:rPr lang="en-US" b="1" dirty="0" smtClean="0"/>
              <a:t>, </a:t>
            </a:r>
            <a:r>
              <a:rPr lang="en-US" b="1" dirty="0" err="1" smtClean="0"/>
              <a:t>Fayol</a:t>
            </a:r>
            <a:r>
              <a:rPr lang="en-US" b="1" dirty="0" smtClean="0"/>
              <a:t>, Weber)</a:t>
            </a:r>
            <a:r>
              <a:rPr lang="en-US" dirty="0" smtClean="0"/>
              <a:t>.</a:t>
            </a:r>
          </a:p>
          <a:p>
            <a:r>
              <a:rPr lang="en-US" dirty="0" smtClean="0"/>
              <a:t>These approaches emphasized </a:t>
            </a:r>
            <a:r>
              <a:rPr lang="en-US" b="1" dirty="0" smtClean="0"/>
              <a:t>rules, hierarchy, structure, and efficiency</a:t>
            </a:r>
            <a:r>
              <a:rPr lang="en-US" dirty="0" smtClean="0"/>
              <a:t>, treating workers like </a:t>
            </a:r>
            <a:r>
              <a:rPr lang="en-US" b="1" dirty="0" smtClean="0"/>
              <a:t>mechanical units</a:t>
            </a:r>
            <a:r>
              <a:rPr lang="en-US" dirty="0" smtClean="0"/>
              <a:t>.</a:t>
            </a:r>
          </a:p>
          <a:p>
            <a:r>
              <a:rPr lang="en-US" dirty="0" smtClean="0"/>
              <a:t>This mechanistic view was criticized for ignoring the </a:t>
            </a:r>
            <a:r>
              <a:rPr lang="en-US" b="1" dirty="0" smtClean="0"/>
              <a:t>human side of administration</a:t>
            </a:r>
            <a:r>
              <a:rPr lang="en-US" dirty="0" smtClean="0"/>
              <a:t>.</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endParaRPr lang="en-US" dirty="0"/>
          </a:p>
        </p:txBody>
      </p:sp>
      <p:sp>
        <p:nvSpPr>
          <p:cNvPr id="3" name="Content Placeholder 2"/>
          <p:cNvSpPr>
            <a:spLocks noGrp="1"/>
          </p:cNvSpPr>
          <p:nvPr>
            <p:ph idx="1"/>
          </p:nvPr>
        </p:nvSpPr>
        <p:spPr>
          <a:xfrm>
            <a:off x="457200" y="914400"/>
            <a:ext cx="8229600" cy="5211763"/>
          </a:xfrm>
        </p:spPr>
        <p:txBody>
          <a:bodyPr>
            <a:normAutofit fontScale="85000" lnSpcReduction="20000"/>
          </a:bodyPr>
          <a:lstStyle/>
          <a:p>
            <a:r>
              <a:rPr lang="en-US" b="1" dirty="0" smtClean="0"/>
              <a:t>3. Emphasis on Decision-Making</a:t>
            </a:r>
          </a:p>
          <a:p>
            <a:r>
              <a:rPr lang="en-US" dirty="0" smtClean="0"/>
              <a:t>Decision-making is considered the </a:t>
            </a:r>
            <a:r>
              <a:rPr lang="en-US" b="1" dirty="0" smtClean="0"/>
              <a:t>core of administrative action</a:t>
            </a:r>
            <a:r>
              <a:rPr lang="en-US" dirty="0" smtClean="0"/>
              <a:t> (Herbert Simon).</a:t>
            </a:r>
          </a:p>
          <a:p>
            <a:r>
              <a:rPr lang="en-US" dirty="0" smtClean="0"/>
              <a:t>Recognizes </a:t>
            </a:r>
            <a:r>
              <a:rPr lang="en-US" b="1" dirty="0" smtClean="0"/>
              <a:t>bounded rationality</a:t>
            </a:r>
            <a:r>
              <a:rPr lang="en-US" dirty="0" smtClean="0"/>
              <a:t> — decisions are influenced by limited information, cognitive limits, and organizational constraints</a:t>
            </a:r>
            <a:r>
              <a:rPr lang="en-US" dirty="0" smtClean="0"/>
              <a:t>.</a:t>
            </a:r>
          </a:p>
          <a:p>
            <a:endParaRPr lang="en-US" dirty="0" smtClean="0"/>
          </a:p>
          <a:p>
            <a:r>
              <a:rPr lang="en-US" b="1" dirty="0" smtClean="0"/>
              <a:t>4. Focus on Motivation and Leadership</a:t>
            </a:r>
          </a:p>
          <a:p>
            <a:r>
              <a:rPr lang="en-US" dirty="0" smtClean="0"/>
              <a:t>Studies how </a:t>
            </a:r>
            <a:r>
              <a:rPr lang="en-US" b="1" dirty="0" smtClean="0"/>
              <a:t>motivation</a:t>
            </a:r>
            <a:r>
              <a:rPr lang="en-US" dirty="0" smtClean="0"/>
              <a:t> (Maslow’s Needs, Herzberg’s factors) influences productivity.</a:t>
            </a:r>
          </a:p>
          <a:p>
            <a:r>
              <a:rPr lang="en-US" dirty="0" smtClean="0"/>
              <a:t>Examines different </a:t>
            </a:r>
            <a:r>
              <a:rPr lang="en-US" b="1" dirty="0" smtClean="0"/>
              <a:t>leadership styles</a:t>
            </a:r>
            <a:r>
              <a:rPr lang="en-US" dirty="0" smtClean="0"/>
              <a:t> (McGregor’s Theory X &amp; Theory Y) and their effect on organizational efficiency.</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endParaRPr lang="en-US" dirty="0"/>
          </a:p>
        </p:txBody>
      </p:sp>
      <p:sp>
        <p:nvSpPr>
          <p:cNvPr id="3" name="Content Placeholder 2"/>
          <p:cNvSpPr>
            <a:spLocks noGrp="1"/>
          </p:cNvSpPr>
          <p:nvPr>
            <p:ph idx="1"/>
          </p:nvPr>
        </p:nvSpPr>
        <p:spPr>
          <a:xfrm>
            <a:off x="457200" y="1219200"/>
            <a:ext cx="8229600" cy="4906963"/>
          </a:xfrm>
        </p:spPr>
        <p:txBody>
          <a:bodyPr>
            <a:normAutofit fontScale="85000" lnSpcReduction="20000"/>
          </a:bodyPr>
          <a:lstStyle/>
          <a:p>
            <a:r>
              <a:rPr lang="en-US" b="1" dirty="0" smtClean="0"/>
              <a:t>5. Importance of Informal Organization</a:t>
            </a:r>
          </a:p>
          <a:p>
            <a:r>
              <a:rPr lang="en-US" dirty="0" smtClean="0"/>
              <a:t>Recognizes the role of </a:t>
            </a:r>
            <a:r>
              <a:rPr lang="en-US" b="1" dirty="0" smtClean="0"/>
              <a:t>informal groups, social relations, workplace culture, and morale</a:t>
            </a:r>
            <a:r>
              <a:rPr lang="en-US" dirty="0" smtClean="0"/>
              <a:t> in shaping administrative performance.</a:t>
            </a:r>
          </a:p>
          <a:p>
            <a:r>
              <a:rPr lang="en-US" dirty="0" smtClean="0"/>
              <a:t>Goes beyond formal rules to understand real behavior</a:t>
            </a:r>
            <a:r>
              <a:rPr lang="en-US" dirty="0" smtClean="0"/>
              <a:t>.</a:t>
            </a:r>
          </a:p>
          <a:p>
            <a:endParaRPr lang="en-US" dirty="0" smtClean="0"/>
          </a:p>
          <a:p>
            <a:r>
              <a:rPr lang="en-US" b="1" dirty="0" smtClean="0"/>
              <a:t>6. Empirical and Scientific Orientation</a:t>
            </a:r>
          </a:p>
          <a:p>
            <a:r>
              <a:rPr lang="en-US" dirty="0" smtClean="0"/>
              <a:t>Stresses </a:t>
            </a:r>
            <a:r>
              <a:rPr lang="en-US" b="1" dirty="0" smtClean="0"/>
              <a:t>research, observation, and data-based analysis</a:t>
            </a:r>
            <a:r>
              <a:rPr lang="en-US" dirty="0" smtClean="0"/>
              <a:t> of human behavior rather than relying on abstract principles.</a:t>
            </a:r>
          </a:p>
          <a:p>
            <a:r>
              <a:rPr lang="en-US" dirty="0" smtClean="0"/>
              <a:t>Encourages </a:t>
            </a:r>
            <a:r>
              <a:rPr lang="en-US" b="1" dirty="0" smtClean="0"/>
              <a:t>experiments and case studies</a:t>
            </a:r>
            <a:r>
              <a:rPr lang="en-US" dirty="0" smtClean="0"/>
              <a:t> (e.g., Hawthorne Studies).</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609600"/>
            <a:ext cx="8229600" cy="6096000"/>
          </a:xfrm>
        </p:spPr>
        <p:txBody>
          <a:bodyPr>
            <a:normAutofit fontScale="77500" lnSpcReduction="20000"/>
          </a:bodyPr>
          <a:lstStyle/>
          <a:p>
            <a:r>
              <a:rPr lang="en-US" b="1" dirty="0" smtClean="0"/>
              <a:t>7. Dynamic and Adaptive View of Administration</a:t>
            </a:r>
          </a:p>
          <a:p>
            <a:r>
              <a:rPr lang="en-US" dirty="0" smtClean="0"/>
              <a:t>Views administration as </a:t>
            </a:r>
            <a:r>
              <a:rPr lang="en-US" b="1" dirty="0" smtClean="0"/>
              <a:t>flexible, evolving, and adaptive</a:t>
            </a:r>
            <a:r>
              <a:rPr lang="en-US" dirty="0" smtClean="0"/>
              <a:t> to human and environmental changes.</a:t>
            </a:r>
          </a:p>
          <a:p>
            <a:r>
              <a:rPr lang="en-US" dirty="0" smtClean="0"/>
              <a:t>Rejects the static and rigid assumptions of classical theories</a:t>
            </a:r>
            <a:r>
              <a:rPr lang="en-US" dirty="0" smtClean="0"/>
              <a:t>.</a:t>
            </a:r>
          </a:p>
          <a:p>
            <a:endParaRPr lang="en-US" dirty="0" smtClean="0"/>
          </a:p>
          <a:p>
            <a:r>
              <a:rPr lang="en-US" b="1" dirty="0" smtClean="0"/>
              <a:t>8. Normative to Descriptive Shift</a:t>
            </a:r>
          </a:p>
          <a:p>
            <a:r>
              <a:rPr lang="en-US" dirty="0" smtClean="0"/>
              <a:t>Moves away from “how administration </a:t>
            </a:r>
            <a:r>
              <a:rPr lang="en-US" b="1" dirty="0" smtClean="0"/>
              <a:t>should be</a:t>
            </a:r>
            <a:r>
              <a:rPr lang="en-US" dirty="0" smtClean="0"/>
              <a:t>” (normative) → to “how administration </a:t>
            </a:r>
            <a:r>
              <a:rPr lang="en-US" b="1" dirty="0" smtClean="0"/>
              <a:t>actually works</a:t>
            </a:r>
            <a:r>
              <a:rPr lang="en-US" dirty="0" smtClean="0"/>
              <a:t>” (descriptive).</a:t>
            </a:r>
          </a:p>
          <a:p>
            <a:r>
              <a:rPr lang="en-US" dirty="0" smtClean="0"/>
              <a:t>Focuses on </a:t>
            </a:r>
            <a:r>
              <a:rPr lang="en-US" b="1" dirty="0" smtClean="0"/>
              <a:t>real-world administrative behavior</a:t>
            </a:r>
            <a:r>
              <a:rPr lang="en-US" dirty="0" smtClean="0"/>
              <a:t>.</a:t>
            </a:r>
          </a:p>
          <a:p>
            <a:endParaRPr lang="en-US" dirty="0" smtClean="0"/>
          </a:p>
          <a:p>
            <a:r>
              <a:rPr lang="en-US" dirty="0" smtClean="0"/>
              <a:t>✅ </a:t>
            </a:r>
            <a:r>
              <a:rPr lang="en-US" b="1" dirty="0" smtClean="0"/>
              <a:t>In short:</a:t>
            </a:r>
            <a:r>
              <a:rPr lang="en-US" dirty="0" smtClean="0"/>
              <a:t/>
            </a:r>
            <a:br>
              <a:rPr lang="en-US" dirty="0" smtClean="0"/>
            </a:br>
            <a:r>
              <a:rPr lang="en-US" dirty="0" smtClean="0"/>
              <a:t>The Behavioral Approach emphasizes </a:t>
            </a:r>
            <a:r>
              <a:rPr lang="en-US" b="1" dirty="0" smtClean="0"/>
              <a:t>people over structures</a:t>
            </a:r>
            <a:r>
              <a:rPr lang="en-US" dirty="0" smtClean="0"/>
              <a:t>, </a:t>
            </a:r>
            <a:r>
              <a:rPr lang="en-US" b="1" dirty="0" smtClean="0"/>
              <a:t>empirical research over abstract principles</a:t>
            </a:r>
            <a:r>
              <a:rPr lang="en-US" dirty="0" smtClean="0"/>
              <a:t>, and sees administration as a </a:t>
            </a:r>
            <a:r>
              <a:rPr lang="en-US" b="1" dirty="0" smtClean="0"/>
              <a:t>dynamic, adaptive, and human-centered process</a:t>
            </a:r>
            <a:r>
              <a:rPr lang="en-US" dirty="0" smtClean="0"/>
              <a:t>.</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609600"/>
            <a:ext cx="8229600" cy="6096000"/>
          </a:xfrm>
        </p:spPr>
        <p:txBody>
          <a:bodyPr>
            <a:normAutofit fontScale="85000" lnSpcReduction="20000"/>
          </a:bodyPr>
          <a:lstStyle/>
          <a:p>
            <a:r>
              <a:rPr lang="en-US" b="1" dirty="0" smtClean="0"/>
              <a:t>Significance of Behavioral Approach in Public Administration</a:t>
            </a:r>
          </a:p>
          <a:p>
            <a:r>
              <a:rPr lang="en-US" b="1" dirty="0" smtClean="0"/>
              <a:t>1. Humanizes Administration</a:t>
            </a:r>
          </a:p>
          <a:p>
            <a:r>
              <a:rPr lang="en-US" dirty="0" smtClean="0"/>
              <a:t>Moves away from the rigid, mechanical outlook of classical theories.</a:t>
            </a:r>
          </a:p>
          <a:p>
            <a:r>
              <a:rPr lang="en-US" dirty="0" smtClean="0"/>
              <a:t>Recognizes administrators and employees as </a:t>
            </a:r>
            <a:r>
              <a:rPr lang="en-US" b="1" dirty="0" smtClean="0"/>
              <a:t>human beings with needs, emotions, and aspirations</a:t>
            </a:r>
            <a:r>
              <a:rPr lang="en-US" dirty="0" smtClean="0"/>
              <a:t>.</a:t>
            </a:r>
          </a:p>
          <a:p>
            <a:r>
              <a:rPr lang="en-US" dirty="0" smtClean="0"/>
              <a:t>Helps create a more humane, democratic, and participatory work environment</a:t>
            </a:r>
            <a:r>
              <a:rPr lang="en-US" dirty="0" smtClean="0"/>
              <a:t>.</a:t>
            </a:r>
          </a:p>
          <a:p>
            <a:endParaRPr lang="en-US" dirty="0" smtClean="0"/>
          </a:p>
          <a:p>
            <a:r>
              <a:rPr lang="en-US" b="1" dirty="0" smtClean="0"/>
              <a:t>2. Improves Decision-Making</a:t>
            </a:r>
          </a:p>
          <a:p>
            <a:r>
              <a:rPr lang="en-US" dirty="0" smtClean="0"/>
              <a:t>With </a:t>
            </a:r>
            <a:r>
              <a:rPr lang="en-US" b="1" dirty="0" smtClean="0"/>
              <a:t>Herbert Simon’s bounded rationality</a:t>
            </a:r>
            <a:r>
              <a:rPr lang="en-US" dirty="0" smtClean="0"/>
              <a:t>, it provides a more realistic understanding of how decisions are actually made.</a:t>
            </a:r>
          </a:p>
          <a:p>
            <a:r>
              <a:rPr lang="en-US" dirty="0" smtClean="0"/>
              <a:t>Encourages evidence-based, practical decision-making rather than abstract principles.</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b="1" dirty="0" smtClean="0"/>
              <a:t>3. Enhances Employee Motivation and Productivity</a:t>
            </a:r>
          </a:p>
          <a:p>
            <a:r>
              <a:rPr lang="en-US" dirty="0" smtClean="0"/>
              <a:t>By applying </a:t>
            </a:r>
            <a:r>
              <a:rPr lang="en-US" b="1" dirty="0" smtClean="0"/>
              <a:t>Maslow’s Need Hierarchy</a:t>
            </a:r>
            <a:r>
              <a:rPr lang="en-US" dirty="0" smtClean="0"/>
              <a:t> and </a:t>
            </a:r>
            <a:r>
              <a:rPr lang="en-US" b="1" dirty="0" smtClean="0"/>
              <a:t>McGregor’s Theory X &amp; Y</a:t>
            </a:r>
            <a:r>
              <a:rPr lang="en-US" dirty="0" smtClean="0"/>
              <a:t>, it provides insights into what motivates workers.</a:t>
            </a:r>
          </a:p>
          <a:p>
            <a:r>
              <a:rPr lang="en-US" dirty="0" smtClean="0"/>
              <a:t>Administrators can design policies and leadership styles to </a:t>
            </a:r>
            <a:r>
              <a:rPr lang="en-US" b="1" dirty="0" smtClean="0"/>
              <a:t>increase job satisfaction and efficiency</a:t>
            </a:r>
            <a:r>
              <a:rPr lang="en-US" dirty="0" smtClean="0"/>
              <a:t>.</a:t>
            </a:r>
          </a:p>
          <a:p>
            <a:endParaRPr lang="en-US" dirty="0" smtClean="0"/>
          </a:p>
          <a:p>
            <a:r>
              <a:rPr lang="en-US" b="1" dirty="0" smtClean="0"/>
              <a:t>4. Highlights the Role of Informal Organization</a:t>
            </a:r>
          </a:p>
          <a:p>
            <a:r>
              <a:rPr lang="en-US" dirty="0" smtClean="0"/>
              <a:t>Recognizes that informal groups, workplace culture, and social relations strongly influence administrative outcomes.</a:t>
            </a:r>
          </a:p>
          <a:p>
            <a:r>
              <a:rPr lang="en-US" dirty="0" smtClean="0"/>
              <a:t>Helps managers understand and manage both </a:t>
            </a:r>
            <a:r>
              <a:rPr lang="en-US" b="1" dirty="0" smtClean="0"/>
              <a:t>formal and informal networks</a:t>
            </a:r>
            <a:r>
              <a:rPr lang="en-US" dirty="0" smtClean="0"/>
              <a:t>.</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endParaRPr lang="en-US" dirty="0"/>
          </a:p>
        </p:txBody>
      </p:sp>
      <p:sp>
        <p:nvSpPr>
          <p:cNvPr id="3" name="Content Placeholder 2"/>
          <p:cNvSpPr>
            <a:spLocks noGrp="1"/>
          </p:cNvSpPr>
          <p:nvPr>
            <p:ph idx="1"/>
          </p:nvPr>
        </p:nvSpPr>
        <p:spPr>
          <a:xfrm>
            <a:off x="457200" y="1219200"/>
            <a:ext cx="8229600" cy="4906963"/>
          </a:xfrm>
        </p:spPr>
        <p:txBody>
          <a:bodyPr>
            <a:normAutofit fontScale="92500" lnSpcReduction="20000"/>
          </a:bodyPr>
          <a:lstStyle/>
          <a:p>
            <a:r>
              <a:rPr lang="en-US" b="1" dirty="0" smtClean="0"/>
              <a:t>5. Encourages Participative Management</a:t>
            </a:r>
          </a:p>
          <a:p>
            <a:r>
              <a:rPr lang="en-US" dirty="0" smtClean="0"/>
              <a:t>Advocates for </a:t>
            </a:r>
            <a:r>
              <a:rPr lang="en-US" b="1" dirty="0" smtClean="0"/>
              <a:t>employee involvement</a:t>
            </a:r>
            <a:r>
              <a:rPr lang="en-US" dirty="0" smtClean="0"/>
              <a:t> in decision-making.</a:t>
            </a:r>
          </a:p>
          <a:p>
            <a:r>
              <a:rPr lang="en-US" dirty="0" smtClean="0"/>
              <a:t>Strengthens cooperation, teamwork, and trust between administrators and employees</a:t>
            </a:r>
            <a:r>
              <a:rPr lang="en-US" dirty="0" smtClean="0"/>
              <a:t>.</a:t>
            </a:r>
          </a:p>
          <a:p>
            <a:endParaRPr lang="en-US" dirty="0" smtClean="0"/>
          </a:p>
          <a:p>
            <a:r>
              <a:rPr lang="en-US" b="1" dirty="0" smtClean="0"/>
              <a:t>6. Promotes Interdisciplinary Learning</a:t>
            </a:r>
          </a:p>
          <a:p>
            <a:r>
              <a:rPr lang="en-US" dirty="0" smtClean="0"/>
              <a:t>Integrates psychology, sociology, and behavioral sciences into public administration.</a:t>
            </a:r>
          </a:p>
          <a:p>
            <a:r>
              <a:rPr lang="en-US" dirty="0" smtClean="0"/>
              <a:t>Makes the field more scientific, dynamic, and socially relevant.</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
        <p:nvSpPr>
          <p:cNvPr id="3" name="Content Placeholder 2"/>
          <p:cNvSpPr>
            <a:spLocks noGrp="1"/>
          </p:cNvSpPr>
          <p:nvPr>
            <p:ph idx="1"/>
          </p:nvPr>
        </p:nvSpPr>
        <p:spPr>
          <a:xfrm>
            <a:off x="457200" y="914400"/>
            <a:ext cx="8229600" cy="5211763"/>
          </a:xfrm>
        </p:spPr>
        <p:txBody>
          <a:bodyPr>
            <a:normAutofit fontScale="85000" lnSpcReduction="20000"/>
          </a:bodyPr>
          <a:lstStyle/>
          <a:p>
            <a:r>
              <a:rPr lang="en-US" b="1" dirty="0" smtClean="0"/>
              <a:t>7. Lays Foundation for New Approaches</a:t>
            </a:r>
          </a:p>
          <a:p>
            <a:r>
              <a:rPr lang="en-US" dirty="0" smtClean="0"/>
              <a:t>Prepared the ground for </a:t>
            </a:r>
            <a:r>
              <a:rPr lang="en-US" b="1" dirty="0" smtClean="0"/>
              <a:t>New Public Administration (NPA)</a:t>
            </a:r>
            <a:r>
              <a:rPr lang="en-US" dirty="0" smtClean="0"/>
              <a:t>, </a:t>
            </a:r>
            <a:r>
              <a:rPr lang="en-US" b="1" dirty="0" smtClean="0"/>
              <a:t>Organizational Humanism</a:t>
            </a:r>
            <a:r>
              <a:rPr lang="en-US" dirty="0" smtClean="0"/>
              <a:t>, and </a:t>
            </a:r>
            <a:r>
              <a:rPr lang="en-US" b="1" dirty="0" smtClean="0"/>
              <a:t>modern HRM practices</a:t>
            </a:r>
            <a:r>
              <a:rPr lang="en-US" dirty="0" smtClean="0"/>
              <a:t>.</a:t>
            </a:r>
          </a:p>
          <a:p>
            <a:r>
              <a:rPr lang="en-US" dirty="0" smtClean="0"/>
              <a:t>Continues to influence contemporary governance models focused on </a:t>
            </a:r>
            <a:r>
              <a:rPr lang="en-US" b="1" dirty="0" smtClean="0"/>
              <a:t>citizen participation and employee welfare</a:t>
            </a:r>
            <a:r>
              <a:rPr lang="en-US" dirty="0" smtClean="0"/>
              <a:t>.</a:t>
            </a:r>
          </a:p>
          <a:p>
            <a:endParaRPr lang="en-US" dirty="0" smtClean="0"/>
          </a:p>
          <a:p>
            <a:r>
              <a:rPr lang="en-US" dirty="0" smtClean="0"/>
              <a:t>✅ </a:t>
            </a:r>
            <a:r>
              <a:rPr lang="en-US" b="1" dirty="0" smtClean="0"/>
              <a:t>In essence:</a:t>
            </a:r>
            <a:r>
              <a:rPr lang="en-US" dirty="0" smtClean="0"/>
              <a:t/>
            </a:r>
            <a:br>
              <a:rPr lang="en-US" dirty="0" smtClean="0"/>
            </a:br>
            <a:r>
              <a:rPr lang="en-US" dirty="0" smtClean="0"/>
              <a:t>The behavioral approach made public administration </a:t>
            </a:r>
            <a:r>
              <a:rPr lang="en-US" b="1" dirty="0" smtClean="0"/>
              <a:t>people-centered rather than structure-centered</a:t>
            </a:r>
            <a:r>
              <a:rPr lang="en-US" dirty="0" smtClean="0"/>
              <a:t>, improving both </a:t>
            </a:r>
            <a:r>
              <a:rPr lang="en-US" b="1" dirty="0" smtClean="0"/>
              <a:t>administrative efficiency</a:t>
            </a:r>
            <a:r>
              <a:rPr lang="en-US" dirty="0" smtClean="0"/>
              <a:t> and </a:t>
            </a:r>
            <a:r>
              <a:rPr lang="en-US" b="1" dirty="0" smtClean="0"/>
              <a:t>employee well-being</a:t>
            </a:r>
            <a:r>
              <a:rPr lang="en-US" dirty="0" smtClean="0"/>
              <a:t>, while making the discipline more </a:t>
            </a:r>
            <a:r>
              <a:rPr lang="en-US" b="1" dirty="0" smtClean="0"/>
              <a:t>realistic and scientifically grounded</a:t>
            </a:r>
            <a:r>
              <a:rPr lang="en-US" dirty="0" smtClean="0"/>
              <a:t>.</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914400"/>
            <a:ext cx="8229600" cy="5211763"/>
          </a:xfrm>
        </p:spPr>
        <p:txBody>
          <a:bodyPr>
            <a:normAutofit fontScale="85000" lnSpcReduction="10000"/>
          </a:bodyPr>
          <a:lstStyle/>
          <a:p>
            <a:r>
              <a:rPr lang="en-US" b="1" dirty="0" smtClean="0"/>
              <a:t>Criticisms of Behavioral Theory</a:t>
            </a:r>
          </a:p>
          <a:p>
            <a:r>
              <a:rPr lang="en-US" b="1" dirty="0" smtClean="0"/>
              <a:t>1. Overemphasis on Psychology</a:t>
            </a:r>
          </a:p>
          <a:p>
            <a:r>
              <a:rPr lang="en-US" dirty="0" smtClean="0"/>
              <a:t>Focuses too much on </a:t>
            </a:r>
            <a:r>
              <a:rPr lang="en-US" b="1" dirty="0" smtClean="0"/>
              <a:t>individual behavior, motivation, and interpersonal relations</a:t>
            </a:r>
            <a:r>
              <a:rPr lang="en-US" dirty="0" smtClean="0"/>
              <a:t>.</a:t>
            </a:r>
          </a:p>
          <a:p>
            <a:r>
              <a:rPr lang="en-US" dirty="0" smtClean="0"/>
              <a:t>Neglects broader </a:t>
            </a:r>
            <a:r>
              <a:rPr lang="en-US" b="1" dirty="0" smtClean="0"/>
              <a:t>institutional, political, and structural aspects</a:t>
            </a:r>
            <a:r>
              <a:rPr lang="en-US" dirty="0" smtClean="0"/>
              <a:t> of administration</a:t>
            </a:r>
            <a:r>
              <a:rPr lang="en-US" dirty="0" smtClean="0"/>
              <a:t>.</a:t>
            </a:r>
          </a:p>
          <a:p>
            <a:endParaRPr lang="en-US" dirty="0" smtClean="0"/>
          </a:p>
          <a:p>
            <a:r>
              <a:rPr lang="en-US" b="1" dirty="0" smtClean="0"/>
              <a:t>2. Micro-Level Orientation</a:t>
            </a:r>
          </a:p>
          <a:p>
            <a:r>
              <a:rPr lang="en-US" dirty="0" smtClean="0"/>
              <a:t>Concentrates largely on </a:t>
            </a:r>
            <a:r>
              <a:rPr lang="en-US" b="1" dirty="0" smtClean="0"/>
              <a:t>small groups and workplace behavior</a:t>
            </a:r>
            <a:r>
              <a:rPr lang="en-US" dirty="0" smtClean="0"/>
              <a:t>.</a:t>
            </a:r>
          </a:p>
          <a:p>
            <a:r>
              <a:rPr lang="en-US" dirty="0" smtClean="0"/>
              <a:t>Fails to adequately explain </a:t>
            </a:r>
            <a:r>
              <a:rPr lang="en-US" b="1" dirty="0" smtClean="0"/>
              <a:t>macro-level issues</a:t>
            </a:r>
            <a:r>
              <a:rPr lang="en-US" dirty="0" smtClean="0"/>
              <a:t> such as policy-making, governance, and state–society relations.</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endParaRPr lang="en-US" dirty="0"/>
          </a:p>
        </p:txBody>
      </p:sp>
      <p:sp>
        <p:nvSpPr>
          <p:cNvPr id="3" name="Content Placeholder 2"/>
          <p:cNvSpPr>
            <a:spLocks noGrp="1"/>
          </p:cNvSpPr>
          <p:nvPr>
            <p:ph idx="1"/>
          </p:nvPr>
        </p:nvSpPr>
        <p:spPr>
          <a:xfrm>
            <a:off x="457200" y="1371600"/>
            <a:ext cx="8229600" cy="4754563"/>
          </a:xfrm>
        </p:spPr>
        <p:txBody>
          <a:bodyPr>
            <a:normAutofit fontScale="85000" lnSpcReduction="20000"/>
          </a:bodyPr>
          <a:lstStyle/>
          <a:p>
            <a:r>
              <a:rPr lang="en-US" b="1" dirty="0" smtClean="0"/>
              <a:t>3. Limited Applicability in Bureaucracy</a:t>
            </a:r>
          </a:p>
          <a:p>
            <a:r>
              <a:rPr lang="en-US" dirty="0" smtClean="0"/>
              <a:t>Works better in </a:t>
            </a:r>
            <a:r>
              <a:rPr lang="en-US" b="1" dirty="0" smtClean="0"/>
              <a:t>business organizations</a:t>
            </a:r>
            <a:r>
              <a:rPr lang="en-US" dirty="0" smtClean="0"/>
              <a:t> than in large, rule-bound </a:t>
            </a:r>
            <a:r>
              <a:rPr lang="en-US" b="1" dirty="0" smtClean="0"/>
              <a:t>government bureaucracies</a:t>
            </a:r>
            <a:r>
              <a:rPr lang="en-US" dirty="0" smtClean="0"/>
              <a:t>.</a:t>
            </a:r>
          </a:p>
          <a:p>
            <a:r>
              <a:rPr lang="en-US" dirty="0" smtClean="0"/>
              <a:t>Public administration often involves rigid structures where behavioral insights may have </a:t>
            </a:r>
            <a:r>
              <a:rPr lang="en-US" b="1" dirty="0" smtClean="0"/>
              <a:t>limited impact</a:t>
            </a:r>
            <a:r>
              <a:rPr lang="en-US" dirty="0" smtClean="0"/>
              <a:t>.</a:t>
            </a:r>
          </a:p>
          <a:p>
            <a:endParaRPr lang="en-US" dirty="0" smtClean="0"/>
          </a:p>
          <a:p>
            <a:r>
              <a:rPr lang="en-US" b="1" dirty="0" smtClean="0"/>
              <a:t>4. Lack of Normative Guidance</a:t>
            </a:r>
          </a:p>
          <a:p>
            <a:r>
              <a:rPr lang="en-US" dirty="0" smtClean="0"/>
              <a:t>Primarily </a:t>
            </a:r>
            <a:r>
              <a:rPr lang="en-US" b="1" dirty="0" smtClean="0"/>
              <a:t>descriptive and empirical</a:t>
            </a:r>
            <a:r>
              <a:rPr lang="en-US" dirty="0" smtClean="0"/>
              <a:t> — explains how people behave, but gives little guidance on how they </a:t>
            </a:r>
            <a:r>
              <a:rPr lang="en-US" b="1" dirty="0" smtClean="0"/>
              <a:t>ought to behave</a:t>
            </a:r>
            <a:r>
              <a:rPr lang="en-US" dirty="0" smtClean="0"/>
              <a:t>.</a:t>
            </a:r>
          </a:p>
          <a:p>
            <a:r>
              <a:rPr lang="en-US" dirty="0" smtClean="0"/>
              <a:t>Lacks clear administrative principles for reforming governance.</a:t>
            </a: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457200" y="1143000"/>
            <a:ext cx="8229600" cy="4983163"/>
          </a:xfrm>
        </p:spPr>
        <p:txBody>
          <a:bodyPr>
            <a:normAutofit fontScale="85000" lnSpcReduction="10000"/>
          </a:bodyPr>
          <a:lstStyle/>
          <a:p>
            <a:r>
              <a:rPr lang="en-US" b="1" dirty="0" smtClean="0"/>
              <a:t>5. Excessive Faith in Human Relations</a:t>
            </a:r>
          </a:p>
          <a:p>
            <a:r>
              <a:rPr lang="en-US" dirty="0" smtClean="0"/>
              <a:t>Assumes good communication, motivation, and leadership alone can solve organizational problems.</a:t>
            </a:r>
          </a:p>
          <a:p>
            <a:r>
              <a:rPr lang="en-US" dirty="0" smtClean="0"/>
              <a:t>Overlooks issues of </a:t>
            </a:r>
            <a:r>
              <a:rPr lang="en-US" b="1" dirty="0" smtClean="0"/>
              <a:t>power, politics, inequality, and authority</a:t>
            </a:r>
            <a:r>
              <a:rPr lang="en-US" dirty="0" smtClean="0"/>
              <a:t> in administration</a:t>
            </a:r>
            <a:r>
              <a:rPr lang="en-US" dirty="0" smtClean="0"/>
              <a:t>.</a:t>
            </a:r>
          </a:p>
          <a:p>
            <a:endParaRPr lang="en-US" dirty="0" smtClean="0"/>
          </a:p>
          <a:p>
            <a:r>
              <a:rPr lang="en-US" b="1" dirty="0" smtClean="0"/>
              <a:t>6. Fragmentation of Focus</a:t>
            </a:r>
          </a:p>
          <a:p>
            <a:r>
              <a:rPr lang="en-US" dirty="0" smtClean="0"/>
              <a:t>Borrowing heavily from psychology, sociology, and management sometimes led to a </a:t>
            </a:r>
            <a:r>
              <a:rPr lang="en-US" b="1" dirty="0" smtClean="0"/>
              <a:t>lack of coherence</a:t>
            </a:r>
            <a:r>
              <a:rPr lang="en-US" dirty="0" smtClean="0"/>
              <a:t>.</a:t>
            </a:r>
          </a:p>
          <a:p>
            <a:r>
              <a:rPr lang="en-US" dirty="0" smtClean="0"/>
              <a:t>Did not provide a unified theory of administration, but rather scattered insights.</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endParaRPr lang="en-US" dirty="0"/>
          </a:p>
        </p:txBody>
      </p:sp>
      <p:sp>
        <p:nvSpPr>
          <p:cNvPr id="3" name="Content Placeholder 2"/>
          <p:cNvSpPr>
            <a:spLocks noGrp="1"/>
          </p:cNvSpPr>
          <p:nvPr>
            <p:ph idx="1"/>
          </p:nvPr>
        </p:nvSpPr>
        <p:spPr>
          <a:xfrm>
            <a:off x="457200" y="1143000"/>
            <a:ext cx="8229600" cy="4983163"/>
          </a:xfrm>
        </p:spPr>
        <p:txBody>
          <a:bodyPr>
            <a:normAutofit fontScale="92500" lnSpcReduction="20000"/>
          </a:bodyPr>
          <a:lstStyle/>
          <a:p>
            <a:r>
              <a:rPr lang="en-US" b="1" dirty="0" smtClean="0"/>
              <a:t>2. Influence of the Human Relations Movement (1930s)</a:t>
            </a:r>
          </a:p>
          <a:p>
            <a:r>
              <a:rPr lang="en-US" dirty="0" smtClean="0"/>
              <a:t>Sparked by the </a:t>
            </a:r>
            <a:r>
              <a:rPr lang="en-US" b="1" dirty="0" smtClean="0"/>
              <a:t>Hawthorne Studies</a:t>
            </a:r>
            <a:r>
              <a:rPr lang="en-US" dirty="0" smtClean="0"/>
              <a:t> (Elton Mayo, 1924–1932).</a:t>
            </a:r>
          </a:p>
          <a:p>
            <a:r>
              <a:rPr lang="en-US" dirty="0" smtClean="0"/>
              <a:t>Found that </a:t>
            </a:r>
            <a:r>
              <a:rPr lang="en-US" b="1" dirty="0" smtClean="0"/>
              <a:t>social and psychological factors</a:t>
            </a:r>
            <a:r>
              <a:rPr lang="en-US" dirty="0" smtClean="0"/>
              <a:t> (group dynamics, recognition, morale) affected productivity more than physical conditions.</a:t>
            </a:r>
          </a:p>
          <a:p>
            <a:r>
              <a:rPr lang="en-US" dirty="0" smtClean="0"/>
              <a:t>Shifted focus from “man as machine” → </a:t>
            </a:r>
            <a:r>
              <a:rPr lang="en-US" b="1" dirty="0" smtClean="0"/>
              <a:t>“man as social being.”</a:t>
            </a:r>
            <a:endParaRPr lang="en-US" dirty="0" smtClean="0"/>
          </a:p>
          <a:p>
            <a:r>
              <a:rPr lang="en-US" dirty="0" smtClean="0"/>
              <a:t>Marked the </a:t>
            </a:r>
            <a:r>
              <a:rPr lang="en-US" b="1" dirty="0" smtClean="0"/>
              <a:t>beginning of behavioral thinking</a:t>
            </a:r>
            <a:r>
              <a:rPr lang="en-US" dirty="0" smtClean="0"/>
              <a:t> in administration.</a:t>
            </a:r>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endParaRPr lang="en-US" dirty="0"/>
          </a:p>
        </p:txBody>
      </p:sp>
      <p:sp>
        <p:nvSpPr>
          <p:cNvPr id="3" name="Content Placeholder 2"/>
          <p:cNvSpPr>
            <a:spLocks noGrp="1"/>
          </p:cNvSpPr>
          <p:nvPr>
            <p:ph idx="1"/>
          </p:nvPr>
        </p:nvSpPr>
        <p:spPr>
          <a:xfrm>
            <a:off x="457200" y="1295400"/>
            <a:ext cx="8229600" cy="4830763"/>
          </a:xfrm>
        </p:spPr>
        <p:txBody>
          <a:bodyPr>
            <a:normAutofit fontScale="85000" lnSpcReduction="20000"/>
          </a:bodyPr>
          <a:lstStyle/>
          <a:p>
            <a:r>
              <a:rPr lang="en-US" b="1" dirty="0" smtClean="0"/>
              <a:t>7. Managerial Bias</a:t>
            </a:r>
          </a:p>
          <a:p>
            <a:r>
              <a:rPr lang="en-US" dirty="0" smtClean="0"/>
              <a:t>Some critics argue it reflects a </a:t>
            </a:r>
            <a:r>
              <a:rPr lang="en-US" b="1" dirty="0" smtClean="0"/>
              <a:t>managerial ideology</a:t>
            </a:r>
            <a:r>
              <a:rPr lang="en-US" dirty="0" smtClean="0"/>
              <a:t>, serving the interests of management more than workers.</a:t>
            </a:r>
          </a:p>
          <a:p>
            <a:r>
              <a:rPr lang="en-US" dirty="0" smtClean="0"/>
              <a:t>May ignore structural reforms needed for </a:t>
            </a:r>
            <a:r>
              <a:rPr lang="en-US" b="1" dirty="0" smtClean="0"/>
              <a:t>equity, justice, and accountability</a:t>
            </a:r>
            <a:r>
              <a:rPr lang="en-US" dirty="0" smtClean="0"/>
              <a:t> in public administration</a:t>
            </a:r>
            <a:r>
              <a:rPr lang="en-US" dirty="0" smtClean="0"/>
              <a:t>.</a:t>
            </a:r>
          </a:p>
          <a:p>
            <a:endParaRPr lang="en-US" dirty="0" smtClean="0"/>
          </a:p>
          <a:p>
            <a:r>
              <a:rPr lang="en-US" dirty="0" smtClean="0"/>
              <a:t>✅ </a:t>
            </a:r>
            <a:r>
              <a:rPr lang="en-US" b="1" dirty="0" smtClean="0"/>
              <a:t>In summary:</a:t>
            </a:r>
            <a:r>
              <a:rPr lang="en-US" dirty="0" smtClean="0"/>
              <a:t/>
            </a:r>
            <a:br>
              <a:rPr lang="en-US" dirty="0" smtClean="0"/>
            </a:br>
            <a:r>
              <a:rPr lang="en-US" dirty="0" smtClean="0"/>
              <a:t>While the Behavioral Theory brought a </a:t>
            </a:r>
            <a:r>
              <a:rPr lang="en-US" b="1" dirty="0" smtClean="0"/>
              <a:t>human dimension</a:t>
            </a:r>
            <a:r>
              <a:rPr lang="en-US" dirty="0" smtClean="0"/>
              <a:t> into administration, it is criticized for being </a:t>
            </a:r>
            <a:r>
              <a:rPr lang="en-US" b="1" dirty="0" smtClean="0"/>
              <a:t>too narrow, micro-level, descriptive, and apolitical</a:t>
            </a:r>
            <a:r>
              <a:rPr lang="en-US" dirty="0" smtClean="0"/>
              <a:t>, limiting its utility in explaining or reforming complex public administration systems.</a:t>
            </a: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685800"/>
            <a:ext cx="8229600" cy="5440363"/>
          </a:xfrm>
        </p:spPr>
        <p:txBody>
          <a:bodyPr>
            <a:normAutofit fontScale="85000" lnSpcReduction="20000"/>
          </a:bodyPr>
          <a:lstStyle/>
          <a:p>
            <a:r>
              <a:rPr lang="en-US" b="1" dirty="0" smtClean="0"/>
              <a:t>Contemporary Relevance of Behavioral Theory</a:t>
            </a:r>
          </a:p>
          <a:p>
            <a:r>
              <a:rPr lang="en-US" b="1" dirty="0" smtClean="0"/>
              <a:t>1. Human-Centric Governance</a:t>
            </a:r>
          </a:p>
          <a:p>
            <a:r>
              <a:rPr lang="en-US" dirty="0" smtClean="0"/>
              <a:t>In today’s democratic and participatory systems, administration must be </a:t>
            </a:r>
            <a:r>
              <a:rPr lang="en-US" b="1" dirty="0" smtClean="0"/>
              <a:t>people-oriented</a:t>
            </a:r>
            <a:r>
              <a:rPr lang="en-US" dirty="0" smtClean="0"/>
              <a:t>.</a:t>
            </a:r>
          </a:p>
          <a:p>
            <a:r>
              <a:rPr lang="en-US" dirty="0" smtClean="0"/>
              <a:t>Behavioral insights help governments design policies that address </a:t>
            </a:r>
            <a:r>
              <a:rPr lang="en-US" b="1" dirty="0" smtClean="0"/>
              <a:t>citizen needs, perceptions, and behavior</a:t>
            </a:r>
            <a:r>
              <a:rPr lang="en-US" dirty="0" smtClean="0"/>
              <a:t>.</a:t>
            </a:r>
          </a:p>
          <a:p>
            <a:endParaRPr lang="en-US" dirty="0" smtClean="0"/>
          </a:p>
          <a:p>
            <a:r>
              <a:rPr lang="en-US" b="1" dirty="0" smtClean="0"/>
              <a:t>2. Modern Human Resource Management (HRM)</a:t>
            </a:r>
          </a:p>
          <a:p>
            <a:r>
              <a:rPr lang="en-US" dirty="0" smtClean="0"/>
              <a:t>Widely applied in recruitment, training, motivation, and leadership development.</a:t>
            </a:r>
          </a:p>
          <a:p>
            <a:r>
              <a:rPr lang="en-US" dirty="0" smtClean="0"/>
              <a:t>Maslow’s and McGregor’s ideas still shape </a:t>
            </a:r>
            <a:r>
              <a:rPr lang="en-US" b="1" dirty="0" smtClean="0"/>
              <a:t>employee engagement and workplace culture</a:t>
            </a:r>
            <a:r>
              <a:rPr lang="en-US" dirty="0" smtClean="0"/>
              <a:t>.</a:t>
            </a:r>
          </a:p>
          <a:p>
            <a:r>
              <a:rPr lang="en-US" dirty="0" smtClean="0"/>
              <a:t>Helps address challenges like </a:t>
            </a:r>
            <a:r>
              <a:rPr lang="en-US" b="1" dirty="0" smtClean="0"/>
              <a:t>job satisfaction, burnout, and work–life balance</a:t>
            </a:r>
            <a:r>
              <a:rPr lang="en-US" dirty="0" smtClean="0"/>
              <a:t>.</a:t>
            </a:r>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457200" y="990600"/>
            <a:ext cx="8229600" cy="5135563"/>
          </a:xfrm>
        </p:spPr>
        <p:txBody>
          <a:bodyPr>
            <a:normAutofit fontScale="85000" lnSpcReduction="20000"/>
          </a:bodyPr>
          <a:lstStyle/>
          <a:p>
            <a:r>
              <a:rPr lang="en-US" b="1" dirty="0" smtClean="0"/>
              <a:t>3. Decision-Making in Complex Environments</a:t>
            </a:r>
          </a:p>
          <a:p>
            <a:r>
              <a:rPr lang="en-US" dirty="0" smtClean="0"/>
              <a:t>Herbert Simon’s </a:t>
            </a:r>
            <a:r>
              <a:rPr lang="en-US" b="1" dirty="0" smtClean="0"/>
              <a:t>bounded rationality</a:t>
            </a:r>
            <a:r>
              <a:rPr lang="en-US" dirty="0" smtClean="0"/>
              <a:t> is highly relevant in today’s age of </a:t>
            </a:r>
            <a:r>
              <a:rPr lang="en-US" b="1" dirty="0" smtClean="0"/>
              <a:t>information overload</a:t>
            </a:r>
            <a:r>
              <a:rPr lang="en-US" dirty="0" smtClean="0"/>
              <a:t>.</a:t>
            </a:r>
          </a:p>
          <a:p>
            <a:r>
              <a:rPr lang="en-US" dirty="0" smtClean="0"/>
              <a:t>Administrators face </a:t>
            </a:r>
            <a:r>
              <a:rPr lang="en-US" b="1" dirty="0" smtClean="0"/>
              <a:t>time, resource, and cognitive constraints</a:t>
            </a:r>
            <a:r>
              <a:rPr lang="en-US" dirty="0" smtClean="0"/>
              <a:t> — behavioral decision-making models provide realistic solutions</a:t>
            </a:r>
            <a:r>
              <a:rPr lang="en-US" dirty="0" smtClean="0"/>
              <a:t>.</a:t>
            </a:r>
          </a:p>
          <a:p>
            <a:endParaRPr lang="en-US" dirty="0" smtClean="0"/>
          </a:p>
          <a:p>
            <a:r>
              <a:rPr lang="en-US" b="1" dirty="0" smtClean="0"/>
              <a:t>4. Importance of Informal Networks</a:t>
            </a:r>
          </a:p>
          <a:p>
            <a:r>
              <a:rPr lang="en-US" dirty="0" smtClean="0"/>
              <a:t>In the digital era, </a:t>
            </a:r>
            <a:r>
              <a:rPr lang="en-US" b="1" dirty="0" smtClean="0"/>
              <a:t>social media, peer groups, and informal communication channels</a:t>
            </a:r>
            <a:r>
              <a:rPr lang="en-US" dirty="0" smtClean="0"/>
              <a:t> influence decision-making and governance.</a:t>
            </a:r>
          </a:p>
          <a:p>
            <a:r>
              <a:rPr lang="en-US" dirty="0" smtClean="0"/>
              <a:t>Behavioral theory helps explain how </a:t>
            </a:r>
            <a:r>
              <a:rPr lang="en-US" b="1" dirty="0" smtClean="0"/>
              <a:t>informal networks</a:t>
            </a:r>
            <a:r>
              <a:rPr lang="en-US" dirty="0" smtClean="0"/>
              <a:t> impact administration.</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914400"/>
            <a:ext cx="8229600" cy="5211763"/>
          </a:xfrm>
        </p:spPr>
        <p:txBody>
          <a:bodyPr>
            <a:normAutofit fontScale="85000" lnSpcReduction="20000"/>
          </a:bodyPr>
          <a:lstStyle/>
          <a:p>
            <a:r>
              <a:rPr lang="en-US" b="1" dirty="0" smtClean="0"/>
              <a:t>5. Leadership and Motivation in Public Organizations</a:t>
            </a:r>
          </a:p>
          <a:p>
            <a:r>
              <a:rPr lang="en-US" dirty="0" smtClean="0"/>
              <a:t>Effective leadership is critical in </a:t>
            </a:r>
            <a:r>
              <a:rPr lang="en-US" b="1" dirty="0" smtClean="0"/>
              <a:t>public service delivery, crisis management, and policy implementation</a:t>
            </a:r>
            <a:r>
              <a:rPr lang="en-US" dirty="0" smtClean="0"/>
              <a:t>.</a:t>
            </a:r>
          </a:p>
          <a:p>
            <a:r>
              <a:rPr lang="en-US" dirty="0" smtClean="0"/>
              <a:t>Participatory and transformational leadership styles, rooted in behavioral thought, are central to contemporary administration</a:t>
            </a:r>
            <a:r>
              <a:rPr lang="en-US" dirty="0" smtClean="0"/>
              <a:t>.</a:t>
            </a:r>
          </a:p>
          <a:p>
            <a:endParaRPr lang="en-US" dirty="0" smtClean="0"/>
          </a:p>
          <a:p>
            <a:r>
              <a:rPr lang="en-US" b="1" dirty="0" smtClean="0"/>
              <a:t>6. Application in Public Policy and Governance</a:t>
            </a:r>
          </a:p>
          <a:p>
            <a:r>
              <a:rPr lang="en-US" dirty="0" smtClean="0"/>
              <a:t>Behavioral insights (like </a:t>
            </a:r>
            <a:r>
              <a:rPr lang="en-US" b="1" dirty="0" smtClean="0"/>
              <a:t>“nudge theory”</a:t>
            </a:r>
            <a:r>
              <a:rPr lang="en-US" dirty="0" smtClean="0"/>
              <a:t>) are used to encourage desired public behaviors (e.g., tax compliance, health campaigns, environmental protection).</a:t>
            </a:r>
          </a:p>
          <a:p>
            <a:r>
              <a:rPr lang="en-US" dirty="0" smtClean="0"/>
              <a:t>Shows continuing influence of behavioral thinking in </a:t>
            </a:r>
            <a:r>
              <a:rPr lang="en-US" b="1" dirty="0" smtClean="0"/>
              <a:t>policy design</a:t>
            </a:r>
            <a:r>
              <a:rPr lang="en-US" dirty="0" smtClean="0"/>
              <a:t>.</a:t>
            </a:r>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609600"/>
            <a:ext cx="8229600" cy="5867400"/>
          </a:xfrm>
        </p:spPr>
        <p:txBody>
          <a:bodyPr>
            <a:normAutofit fontScale="77500" lnSpcReduction="20000"/>
          </a:bodyPr>
          <a:lstStyle/>
          <a:p>
            <a:r>
              <a:rPr lang="en-US" b="1" dirty="0" smtClean="0"/>
              <a:t>7. Foundation for New Public Administration &amp; New Public Management</a:t>
            </a:r>
          </a:p>
          <a:p>
            <a:r>
              <a:rPr lang="en-US" dirty="0" smtClean="0"/>
              <a:t>Emphasis on </a:t>
            </a:r>
            <a:r>
              <a:rPr lang="en-US" b="1" dirty="0" smtClean="0"/>
              <a:t>human values, responsiveness, and equity</a:t>
            </a:r>
            <a:r>
              <a:rPr lang="en-US" dirty="0" smtClean="0"/>
              <a:t> owes much to the behavioral tradition.</a:t>
            </a:r>
          </a:p>
          <a:p>
            <a:r>
              <a:rPr lang="en-US" dirty="0" smtClean="0"/>
              <a:t>Continues to influence reforms in public service delivery and citizen participation.</a:t>
            </a:r>
          </a:p>
          <a:p>
            <a:r>
              <a:rPr lang="en-US" b="1" dirty="0" smtClean="0"/>
              <a:t>8. Global and Technological Context</a:t>
            </a:r>
          </a:p>
          <a:p>
            <a:r>
              <a:rPr lang="en-US" dirty="0" smtClean="0"/>
              <a:t>In a globalized, digital world, administrators must understand </a:t>
            </a:r>
            <a:r>
              <a:rPr lang="en-US" b="1" dirty="0" smtClean="0"/>
              <a:t>human behavior in diverse, multicultural, and tech-driven contexts</a:t>
            </a:r>
            <a:r>
              <a:rPr lang="en-US" dirty="0" smtClean="0"/>
              <a:t>.</a:t>
            </a:r>
          </a:p>
          <a:p>
            <a:r>
              <a:rPr lang="en-US" dirty="0" smtClean="0"/>
              <a:t>Behavioral theory provides tools for </a:t>
            </a:r>
            <a:r>
              <a:rPr lang="en-US" b="1" dirty="0" smtClean="0"/>
              <a:t>adapting </a:t>
            </a:r>
            <a:r>
              <a:rPr lang="en-US" b="1" dirty="0" smtClean="0"/>
              <a:t>administration </a:t>
            </a:r>
            <a:r>
              <a:rPr lang="en-US" b="1" dirty="0" smtClean="0"/>
              <a:t>to rapid social change</a:t>
            </a:r>
            <a:r>
              <a:rPr lang="en-US" dirty="0" smtClean="0"/>
              <a:t>. </a:t>
            </a:r>
            <a:endParaRPr lang="en-US" dirty="0" smtClean="0"/>
          </a:p>
          <a:p>
            <a:r>
              <a:rPr lang="en-US" dirty="0" smtClean="0"/>
              <a:t>✅ </a:t>
            </a:r>
            <a:r>
              <a:rPr lang="en-US" b="1" dirty="0" smtClean="0"/>
              <a:t>In summary:</a:t>
            </a:r>
            <a:r>
              <a:rPr lang="en-US" dirty="0" smtClean="0"/>
              <a:t/>
            </a:r>
            <a:br>
              <a:rPr lang="en-US" dirty="0" smtClean="0"/>
            </a:br>
            <a:r>
              <a:rPr lang="en-US" dirty="0" smtClean="0"/>
              <a:t>The behavioral approach remains highly relevant because it helps public administrators </a:t>
            </a:r>
            <a:r>
              <a:rPr lang="en-US" b="1" dirty="0" smtClean="0"/>
              <a:t>understand human behavior, improve decision-making, enhance motivation, and design people-centered policies</a:t>
            </a:r>
            <a:r>
              <a:rPr lang="en-US" dirty="0" smtClean="0"/>
              <a:t> in a rapidly changing world</a:t>
            </a:r>
            <a:endParaRPr lang="en-US" dirty="0" smtClean="0"/>
          </a:p>
          <a:p>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endParaRPr lang="en-US" dirty="0"/>
          </a:p>
        </p:txBody>
      </p:sp>
      <p:sp>
        <p:nvSpPr>
          <p:cNvPr id="3" name="Content Placeholder 2"/>
          <p:cNvSpPr>
            <a:spLocks noGrp="1"/>
          </p:cNvSpPr>
          <p:nvPr>
            <p:ph idx="1"/>
          </p:nvPr>
        </p:nvSpPr>
        <p:spPr>
          <a:xfrm>
            <a:off x="457200" y="1295400"/>
            <a:ext cx="8229600" cy="4830763"/>
          </a:xfrm>
        </p:spPr>
        <p:txBody>
          <a:bodyPr>
            <a:normAutofit fontScale="85000" lnSpcReduction="10000"/>
          </a:bodyPr>
          <a:lstStyle/>
          <a:p>
            <a:r>
              <a:rPr lang="en-US" b="1" dirty="0" smtClean="0"/>
              <a:t>3. Post–World War II Developments (1940s–1950s)</a:t>
            </a:r>
          </a:p>
          <a:p>
            <a:r>
              <a:rPr lang="en-US" dirty="0" smtClean="0"/>
              <a:t>Growth of </a:t>
            </a:r>
            <a:r>
              <a:rPr lang="en-US" b="1" dirty="0" smtClean="0"/>
              <a:t>social sciences</a:t>
            </a:r>
            <a:r>
              <a:rPr lang="en-US" dirty="0" smtClean="0"/>
              <a:t> (psychology, sociology, anthropology) influenced administrative thought.</a:t>
            </a:r>
          </a:p>
          <a:p>
            <a:r>
              <a:rPr lang="en-US" dirty="0" smtClean="0"/>
              <a:t>Emphasis moved to </a:t>
            </a:r>
            <a:r>
              <a:rPr lang="en-US" b="1" dirty="0" smtClean="0"/>
              <a:t>decision-making, communication, and motivation</a:t>
            </a:r>
            <a:r>
              <a:rPr lang="en-US" dirty="0" smtClean="0"/>
              <a:t>.</a:t>
            </a:r>
          </a:p>
          <a:p>
            <a:r>
              <a:rPr lang="en-US" b="1" dirty="0" smtClean="0"/>
              <a:t>Herbert A. Simon’s “Administrative Behavior” (1947)</a:t>
            </a:r>
            <a:r>
              <a:rPr lang="en-US" dirty="0" smtClean="0"/>
              <a:t> challenged classical principles, advocating for empirical study and </a:t>
            </a:r>
            <a:r>
              <a:rPr lang="en-US" b="1" dirty="0" smtClean="0"/>
              <a:t>bounded rationality</a:t>
            </a:r>
            <a:r>
              <a:rPr lang="en-US" dirty="0" smtClean="0"/>
              <a:t> in decision-making.</a:t>
            </a:r>
          </a:p>
          <a:p>
            <a:r>
              <a:rPr lang="en-US" dirty="0" smtClean="0"/>
              <a:t>Chester Barnard emphasized </a:t>
            </a:r>
            <a:r>
              <a:rPr lang="en-US" b="1" dirty="0" smtClean="0"/>
              <a:t>cooperation, authority, and informal organizations</a:t>
            </a:r>
            <a:r>
              <a:rPr lang="en-US" dirty="0" smtClean="0"/>
              <a:t>.</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457200" y="1066800"/>
            <a:ext cx="8229600" cy="5059363"/>
          </a:xfrm>
        </p:spPr>
        <p:txBody>
          <a:bodyPr>
            <a:normAutofit fontScale="92500" lnSpcReduction="10000"/>
          </a:bodyPr>
          <a:lstStyle/>
          <a:p>
            <a:r>
              <a:rPr lang="en-US" b="1" dirty="0" smtClean="0"/>
              <a:t>4. Expansion in the 1950s–1960s</a:t>
            </a:r>
          </a:p>
          <a:p>
            <a:r>
              <a:rPr lang="en-US" dirty="0" smtClean="0"/>
              <a:t>Incorporation of </a:t>
            </a:r>
            <a:r>
              <a:rPr lang="en-US" b="1" dirty="0" smtClean="0"/>
              <a:t>Maslow’s Hierarchy of Needs (1954)</a:t>
            </a:r>
            <a:r>
              <a:rPr lang="en-US" dirty="0" smtClean="0"/>
              <a:t> into administration → motivation theory.</a:t>
            </a:r>
          </a:p>
          <a:p>
            <a:r>
              <a:rPr lang="en-US" b="1" dirty="0" smtClean="0"/>
              <a:t>Douglas McGregor (1960)</a:t>
            </a:r>
            <a:r>
              <a:rPr lang="en-US" dirty="0" smtClean="0"/>
              <a:t> introduced </a:t>
            </a:r>
            <a:r>
              <a:rPr lang="en-US" b="1" dirty="0" smtClean="0"/>
              <a:t>Theory X and Theory Y</a:t>
            </a:r>
            <a:r>
              <a:rPr lang="en-US" dirty="0" smtClean="0"/>
              <a:t>, contrasting traditional authoritarian vs. participatory styles.</a:t>
            </a:r>
          </a:p>
          <a:p>
            <a:r>
              <a:rPr lang="en-US" b="1" dirty="0" smtClean="0"/>
              <a:t>Chris </a:t>
            </a:r>
            <a:r>
              <a:rPr lang="en-US" b="1" dirty="0" err="1" smtClean="0"/>
              <a:t>Argyris</a:t>
            </a:r>
            <a:r>
              <a:rPr lang="en-US" dirty="0" smtClean="0"/>
              <a:t> stressed the link between </a:t>
            </a:r>
            <a:r>
              <a:rPr lang="en-US" b="1" dirty="0" smtClean="0"/>
              <a:t>organizational structures and human personality development</a:t>
            </a:r>
            <a:r>
              <a:rPr lang="en-US" dirty="0" smtClean="0"/>
              <a:t>.</a:t>
            </a:r>
          </a:p>
          <a:p>
            <a:r>
              <a:rPr lang="en-US" dirty="0" smtClean="0"/>
              <a:t>These ideas highlighted the </a:t>
            </a:r>
            <a:r>
              <a:rPr lang="en-US" b="1" dirty="0" smtClean="0"/>
              <a:t>humanistic and democratic dimensions</a:t>
            </a:r>
            <a:r>
              <a:rPr lang="en-US" dirty="0" smtClean="0"/>
              <a:t> of administration.</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990600"/>
            <a:ext cx="8229600" cy="5135563"/>
          </a:xfrm>
        </p:spPr>
        <p:txBody>
          <a:bodyPr>
            <a:normAutofit fontScale="85000" lnSpcReduction="20000"/>
          </a:bodyPr>
          <a:lstStyle/>
          <a:p>
            <a:r>
              <a:rPr lang="en-US" b="1" dirty="0" smtClean="0"/>
              <a:t>5. Towards New Public Administration (1960s onwards)</a:t>
            </a:r>
          </a:p>
          <a:p>
            <a:r>
              <a:rPr lang="en-US" dirty="0" smtClean="0"/>
              <a:t>Behavioral insights influenced the </a:t>
            </a:r>
            <a:r>
              <a:rPr lang="en-US" b="1" dirty="0" smtClean="0"/>
              <a:t>New Public Administration (NPA)</a:t>
            </a:r>
            <a:r>
              <a:rPr lang="en-US" dirty="0" smtClean="0"/>
              <a:t> movement.</a:t>
            </a:r>
          </a:p>
          <a:p>
            <a:r>
              <a:rPr lang="en-US" dirty="0" smtClean="0"/>
              <a:t>Advocated for responsiveness, equity, and </a:t>
            </a:r>
            <a:r>
              <a:rPr lang="en-US" b="1" dirty="0" smtClean="0"/>
              <a:t>human-centered administration</a:t>
            </a:r>
            <a:r>
              <a:rPr lang="en-US" dirty="0" smtClean="0"/>
              <a:t> rather than mere efficiency.</a:t>
            </a:r>
          </a:p>
          <a:p>
            <a:r>
              <a:rPr lang="en-US" dirty="0" smtClean="0"/>
              <a:t>Behavioral theory became a </a:t>
            </a:r>
            <a:r>
              <a:rPr lang="en-US" b="1" dirty="0" smtClean="0"/>
              <a:t>bridge</a:t>
            </a:r>
            <a:r>
              <a:rPr lang="en-US" dirty="0" smtClean="0"/>
              <a:t> between traditional administration and modern approaches.</a:t>
            </a:r>
          </a:p>
          <a:p>
            <a:r>
              <a:rPr lang="en-US" dirty="0" smtClean="0"/>
              <a:t>✅ </a:t>
            </a:r>
            <a:r>
              <a:rPr lang="en-US" b="1" dirty="0" smtClean="0"/>
              <a:t>In summary:</a:t>
            </a:r>
            <a:r>
              <a:rPr lang="en-US" dirty="0" smtClean="0"/>
              <a:t/>
            </a:r>
            <a:br>
              <a:rPr lang="en-US" dirty="0" smtClean="0"/>
            </a:br>
            <a:r>
              <a:rPr lang="en-US" dirty="0" smtClean="0"/>
              <a:t>The </a:t>
            </a:r>
            <a:r>
              <a:rPr lang="en-US" b="1" dirty="0" smtClean="0"/>
              <a:t>Behavioral Theory</a:t>
            </a:r>
            <a:r>
              <a:rPr lang="en-US" dirty="0" smtClean="0"/>
              <a:t> evolved as a </a:t>
            </a:r>
            <a:r>
              <a:rPr lang="en-US" b="1" dirty="0" smtClean="0"/>
              <a:t>human-centered reaction</a:t>
            </a:r>
            <a:r>
              <a:rPr lang="en-US" dirty="0" smtClean="0"/>
              <a:t> to rigid classical approaches, enriched by psychology and social sciences, and later laid the foundation for modern organizational and public administration theories.</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b="1" dirty="0" smtClean="0"/>
              <a:t>Definitions of Behavioral Theory</a:t>
            </a:r>
          </a:p>
          <a:p>
            <a:r>
              <a:rPr lang="en-US" b="1" dirty="0" smtClean="0"/>
              <a:t>1. Herbert A. Simon (1947)</a:t>
            </a:r>
          </a:p>
          <a:p>
            <a:r>
              <a:rPr lang="en-US" i="1" dirty="0" smtClean="0"/>
              <a:t>“The behavioral approach to public administration is concerned with the study of human behavior in administrative organizations, with special emphasis on decision-making processes.”</a:t>
            </a:r>
            <a:endParaRPr lang="en-US" dirty="0" smtClean="0"/>
          </a:p>
          <a:p>
            <a:r>
              <a:rPr lang="en-US" b="1" dirty="0" smtClean="0"/>
              <a:t>2. Dwight Waldo</a:t>
            </a:r>
          </a:p>
          <a:p>
            <a:r>
              <a:rPr lang="en-US" i="1" dirty="0" smtClean="0"/>
              <a:t>“</a:t>
            </a:r>
            <a:r>
              <a:rPr lang="en-US" i="1" dirty="0" err="1" smtClean="0"/>
              <a:t>Behavioralism</a:t>
            </a:r>
            <a:r>
              <a:rPr lang="en-US" i="1" dirty="0" smtClean="0"/>
              <a:t> represents an attempt to make the study of public administration more scientific by relying on the methods and insights of psychology and sociology to understand how people actually behave in organizations.”</a:t>
            </a:r>
            <a:endParaRPr lang="en-US"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idx="1"/>
          </p:nvPr>
        </p:nvSpPr>
        <p:spPr>
          <a:xfrm>
            <a:off x="457200" y="762000"/>
            <a:ext cx="8229600" cy="5364163"/>
          </a:xfrm>
        </p:spPr>
        <p:txBody>
          <a:bodyPr>
            <a:normAutofit fontScale="85000" lnSpcReduction="20000"/>
          </a:bodyPr>
          <a:lstStyle/>
          <a:p>
            <a:r>
              <a:rPr lang="en-US" b="1" dirty="0" smtClean="0"/>
              <a:t>3. Chester Barnard (1938)</a:t>
            </a:r>
          </a:p>
          <a:p>
            <a:r>
              <a:rPr lang="en-US" i="1" dirty="0" smtClean="0"/>
              <a:t>“Organizations are cooperative systems of human activity, and the success of administration depends upon the willingness of individuals to contribute and coordinate their efforts.”</a:t>
            </a:r>
            <a:endParaRPr lang="en-US" dirty="0" smtClean="0"/>
          </a:p>
          <a:p>
            <a:r>
              <a:rPr lang="en-US" b="1" dirty="0" smtClean="0"/>
              <a:t>4. Paul Appleby</a:t>
            </a:r>
          </a:p>
          <a:p>
            <a:r>
              <a:rPr lang="en-US" i="1" dirty="0" smtClean="0"/>
              <a:t>“Administration is not merely an activity of structures and processes, but also of people and their behavior, emotions, and attitudes within organizations.”</a:t>
            </a:r>
            <a:endParaRPr lang="en-US" dirty="0" smtClean="0"/>
          </a:p>
          <a:p>
            <a:r>
              <a:rPr lang="en-US" b="1" dirty="0" smtClean="0"/>
              <a:t>5. General Understanding</a:t>
            </a:r>
          </a:p>
          <a:p>
            <a:r>
              <a:rPr lang="en-US" i="1" dirty="0" smtClean="0"/>
              <a:t>Behavioral theory in public administration emphasizes the study of individual and group behavior, motivation, decision-making, and leadership, recognizing that human factors are central to effective administration.</a:t>
            </a:r>
            <a:endParaRPr lang="en-US"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914400"/>
            <a:ext cx="8229600" cy="5211763"/>
          </a:xfrm>
        </p:spPr>
        <p:txBody>
          <a:bodyPr>
            <a:normAutofit fontScale="77500" lnSpcReduction="20000"/>
          </a:bodyPr>
          <a:lstStyle/>
          <a:p>
            <a:r>
              <a:rPr lang="en-US" b="1" dirty="0" smtClean="0"/>
              <a:t>Main Assumptions of Behavioral Theory</a:t>
            </a:r>
          </a:p>
          <a:p>
            <a:r>
              <a:rPr lang="en-US" b="1" dirty="0" smtClean="0"/>
              <a:t>1. Human beings are not machines</a:t>
            </a:r>
          </a:p>
          <a:p>
            <a:r>
              <a:rPr lang="en-US" dirty="0" smtClean="0"/>
              <a:t>Unlike classical theories (which viewed workers as “cogs in a machine”), </a:t>
            </a:r>
            <a:r>
              <a:rPr lang="en-US" dirty="0" err="1" smtClean="0"/>
              <a:t>behavioralists</a:t>
            </a:r>
            <a:r>
              <a:rPr lang="en-US" dirty="0" smtClean="0"/>
              <a:t> assume individuals have </a:t>
            </a:r>
            <a:r>
              <a:rPr lang="en-US" b="1" dirty="0" smtClean="0"/>
              <a:t>emotions, values, attitudes, and social needs</a:t>
            </a:r>
            <a:r>
              <a:rPr lang="en-US" dirty="0" smtClean="0"/>
              <a:t>.</a:t>
            </a:r>
          </a:p>
          <a:p>
            <a:r>
              <a:rPr lang="en-US" dirty="0" smtClean="0"/>
              <a:t>Administration must recognize </a:t>
            </a:r>
            <a:r>
              <a:rPr lang="en-US" b="1" dirty="0" smtClean="0"/>
              <a:t>human psychology</a:t>
            </a:r>
            <a:r>
              <a:rPr lang="en-US" dirty="0" smtClean="0"/>
              <a:t> to function effectively</a:t>
            </a:r>
            <a:r>
              <a:rPr lang="en-US" dirty="0" smtClean="0"/>
              <a:t>.</a:t>
            </a:r>
          </a:p>
          <a:p>
            <a:endParaRPr lang="en-US" dirty="0" smtClean="0"/>
          </a:p>
          <a:p>
            <a:r>
              <a:rPr lang="en-US" b="1" dirty="0" smtClean="0"/>
              <a:t>2. Behavior is shaped by both individual and group dynamics</a:t>
            </a:r>
          </a:p>
          <a:p>
            <a:r>
              <a:rPr lang="en-US" dirty="0" smtClean="0"/>
              <a:t>People act differently within </a:t>
            </a:r>
            <a:r>
              <a:rPr lang="en-US" b="1" dirty="0" smtClean="0"/>
              <a:t>groups, teams, and organizations</a:t>
            </a:r>
            <a:r>
              <a:rPr lang="en-US" dirty="0" smtClean="0"/>
              <a:t> than they do in isolation.</a:t>
            </a:r>
          </a:p>
          <a:p>
            <a:r>
              <a:rPr lang="en-US" dirty="0" smtClean="0"/>
              <a:t>Informal groups, peer influence, and workplace culture affect administrative performance.</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TotalTime>
  <Words>2288</Words>
  <Application>Microsoft Office PowerPoint</Application>
  <PresentationFormat>On-screen Show (4:3)</PresentationFormat>
  <Paragraphs>222</Paragraphs>
  <Slides>34</Slides>
  <Notes>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Behavioral Theory</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Behavioral Theory</dc:title>
  <dc:creator>Admin</dc:creator>
  <cp:lastModifiedBy>Admin</cp:lastModifiedBy>
  <cp:revision>3</cp:revision>
  <dcterms:created xsi:type="dcterms:W3CDTF">2006-08-16T00:00:00Z</dcterms:created>
  <dcterms:modified xsi:type="dcterms:W3CDTF">2025-09-20T01:32:57Z</dcterms:modified>
</cp:coreProperties>
</file>