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slides/slide4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  <p:sldId id="296" r:id="rId4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26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8/22/2025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81001"/>
            <a:ext cx="7772400" cy="838200"/>
          </a:xfrm>
        </p:spPr>
        <p:txBody>
          <a:bodyPr>
            <a:normAutofit/>
          </a:bodyPr>
          <a:lstStyle/>
          <a:p>
            <a:r>
              <a:rPr lang="en-US" sz="3200" dirty="0" smtClean="0"/>
              <a:t>Administrative Management Theory</a:t>
            </a:r>
            <a:endParaRPr lang="en-US" sz="32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1219200"/>
            <a:ext cx="7620000" cy="4953000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en-US" b="1" dirty="0" smtClean="0">
                <a:solidFill>
                  <a:schemeClr val="tx1"/>
                </a:solidFill>
              </a:rPr>
              <a:t>Meaning</a:t>
            </a:r>
          </a:p>
          <a:p>
            <a:pPr algn="just"/>
            <a:r>
              <a:rPr lang="en-US" dirty="0" smtClean="0">
                <a:solidFill>
                  <a:schemeClr val="tx1"/>
                </a:solidFill>
              </a:rPr>
              <a:t>Administrative Management Theory is a </a:t>
            </a:r>
            <a:r>
              <a:rPr lang="en-US" b="1" dirty="0" smtClean="0">
                <a:solidFill>
                  <a:schemeClr val="tx1"/>
                </a:solidFill>
              </a:rPr>
              <a:t>classical theory of management</a:t>
            </a:r>
            <a:r>
              <a:rPr lang="en-US" dirty="0" smtClean="0">
                <a:solidFill>
                  <a:schemeClr val="tx1"/>
                </a:solidFill>
              </a:rPr>
              <a:t> developed mainly by </a:t>
            </a:r>
            <a:r>
              <a:rPr lang="en-US" b="1" dirty="0" smtClean="0">
                <a:solidFill>
                  <a:schemeClr val="tx1"/>
                </a:solidFill>
              </a:rPr>
              <a:t>Henri </a:t>
            </a:r>
            <a:r>
              <a:rPr lang="en-US" b="1" dirty="0" err="1" smtClean="0">
                <a:solidFill>
                  <a:schemeClr val="tx1"/>
                </a:solidFill>
              </a:rPr>
              <a:t>Fayol</a:t>
            </a:r>
            <a:r>
              <a:rPr lang="en-US" dirty="0" smtClean="0">
                <a:solidFill>
                  <a:schemeClr val="tx1"/>
                </a:solidFill>
              </a:rPr>
              <a:t> in the early 20th century.</a:t>
            </a:r>
          </a:p>
          <a:p>
            <a:pPr algn="just"/>
            <a:r>
              <a:rPr lang="en-US" dirty="0" smtClean="0">
                <a:solidFill>
                  <a:schemeClr val="tx1"/>
                </a:solidFill>
              </a:rPr>
              <a:t>It focuses on how </a:t>
            </a:r>
            <a:r>
              <a:rPr lang="en-US" b="1" dirty="0" smtClean="0">
                <a:solidFill>
                  <a:schemeClr val="tx1"/>
                </a:solidFill>
              </a:rPr>
              <a:t>managers should organize and administer organizations</a:t>
            </a:r>
            <a:r>
              <a:rPr lang="en-US" dirty="0" smtClean="0">
                <a:solidFill>
                  <a:schemeClr val="tx1"/>
                </a:solidFill>
              </a:rPr>
              <a:t> to achieve efficiency and effectiveness.</a:t>
            </a:r>
          </a:p>
          <a:p>
            <a:pPr algn="just"/>
            <a:r>
              <a:rPr lang="en-US" dirty="0" smtClean="0">
                <a:solidFill>
                  <a:schemeClr val="tx1"/>
                </a:solidFill>
              </a:rPr>
              <a:t>While F.W. Taylor’s </a:t>
            </a:r>
            <a:r>
              <a:rPr lang="en-US" i="1" dirty="0" smtClean="0">
                <a:solidFill>
                  <a:schemeClr val="tx1"/>
                </a:solidFill>
              </a:rPr>
              <a:t>Scientific Management</a:t>
            </a:r>
            <a:r>
              <a:rPr lang="en-US" dirty="0" smtClean="0">
                <a:solidFill>
                  <a:schemeClr val="tx1"/>
                </a:solidFill>
              </a:rPr>
              <a:t> emphasized </a:t>
            </a:r>
            <a:r>
              <a:rPr lang="en-US" b="1" dirty="0" smtClean="0">
                <a:solidFill>
                  <a:schemeClr val="tx1"/>
                </a:solidFill>
              </a:rPr>
              <a:t>work efficiency at the shop-floor level</a:t>
            </a:r>
            <a:r>
              <a:rPr lang="en-US" dirty="0" smtClean="0">
                <a:solidFill>
                  <a:schemeClr val="tx1"/>
                </a:solidFill>
              </a:rPr>
              <a:t>, </a:t>
            </a:r>
            <a:r>
              <a:rPr lang="en-US" dirty="0" err="1" smtClean="0">
                <a:solidFill>
                  <a:schemeClr val="tx1"/>
                </a:solidFill>
              </a:rPr>
              <a:t>Fayol</a:t>
            </a:r>
            <a:r>
              <a:rPr lang="en-US" dirty="0" smtClean="0">
                <a:solidFill>
                  <a:schemeClr val="tx1"/>
                </a:solidFill>
              </a:rPr>
              <a:t> emphasized </a:t>
            </a:r>
            <a:r>
              <a:rPr lang="en-US" b="1" dirty="0" smtClean="0">
                <a:solidFill>
                  <a:schemeClr val="tx1"/>
                </a:solidFill>
              </a:rPr>
              <a:t>management of the whole organization</a:t>
            </a:r>
            <a:r>
              <a:rPr lang="en-US" dirty="0" smtClean="0">
                <a:solidFill>
                  <a:schemeClr val="tx1"/>
                </a:solidFill>
              </a:rPr>
              <a:t> through administrative principles.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587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562600"/>
          </a:xfrm>
        </p:spPr>
        <p:txBody>
          <a:bodyPr>
            <a:normAutofit fontScale="77500" lnSpcReduction="20000"/>
          </a:bodyPr>
          <a:lstStyle/>
          <a:p>
            <a:r>
              <a:rPr lang="en-US" b="1" dirty="0" smtClean="0"/>
              <a:t>Applications of Administrative Management Theory in Public Administration</a:t>
            </a:r>
          </a:p>
          <a:p>
            <a:r>
              <a:rPr lang="en-US" b="1" dirty="0" smtClean="0"/>
              <a:t>1. Organizational Structure &amp; Bureaucracy</a:t>
            </a:r>
          </a:p>
          <a:p>
            <a:r>
              <a:rPr lang="en-US" dirty="0" err="1" smtClean="0"/>
              <a:t>Fayol’s</a:t>
            </a:r>
            <a:r>
              <a:rPr lang="en-US" dirty="0" smtClean="0"/>
              <a:t> stress on </a:t>
            </a:r>
            <a:r>
              <a:rPr lang="en-US" b="1" dirty="0" smtClean="0"/>
              <a:t>hierarchy, unity of command, scalar chain, and division of work</a:t>
            </a:r>
            <a:r>
              <a:rPr lang="en-US" dirty="0" smtClean="0"/>
              <a:t> directly influenced the design of </a:t>
            </a:r>
            <a:r>
              <a:rPr lang="en-US" b="1" dirty="0" smtClean="0"/>
              <a:t>bureaucratic structures</a:t>
            </a:r>
            <a:r>
              <a:rPr lang="en-US" dirty="0" smtClean="0"/>
              <a:t> in government.</a:t>
            </a:r>
          </a:p>
          <a:p>
            <a:r>
              <a:rPr lang="en-US" dirty="0" smtClean="0"/>
              <a:t>Ministries, departments, and agencies follow clear </a:t>
            </a:r>
            <a:r>
              <a:rPr lang="en-US" b="1" dirty="0" smtClean="0"/>
              <a:t>lines of authority and responsibility</a:t>
            </a:r>
            <a:r>
              <a:rPr lang="en-US" dirty="0" smtClean="0"/>
              <a:t> as suggested by Administrative Management Theory.</a:t>
            </a:r>
          </a:p>
          <a:p>
            <a:r>
              <a:rPr lang="en-US" b="1" dirty="0" smtClean="0"/>
              <a:t>2. Policy Formulation and Implementation</a:t>
            </a:r>
          </a:p>
          <a:p>
            <a:r>
              <a:rPr lang="en-US" dirty="0" smtClean="0"/>
              <a:t>The </a:t>
            </a:r>
            <a:r>
              <a:rPr lang="en-US" b="1" dirty="0" smtClean="0"/>
              <a:t>planning function</a:t>
            </a:r>
            <a:r>
              <a:rPr lang="en-US" dirty="0" smtClean="0"/>
              <a:t> of </a:t>
            </a:r>
            <a:r>
              <a:rPr lang="en-US" dirty="0" err="1" smtClean="0"/>
              <a:t>Fayol</a:t>
            </a:r>
            <a:r>
              <a:rPr lang="en-US" dirty="0" smtClean="0"/>
              <a:t> is central to government.</a:t>
            </a:r>
          </a:p>
          <a:p>
            <a:r>
              <a:rPr lang="en-US" dirty="0" smtClean="0"/>
              <a:t>Public administrators use </a:t>
            </a:r>
            <a:r>
              <a:rPr lang="en-US" dirty="0" err="1" smtClean="0"/>
              <a:t>Fayol’s</a:t>
            </a:r>
            <a:r>
              <a:rPr lang="en-US" dirty="0" smtClean="0"/>
              <a:t> principles in </a:t>
            </a:r>
            <a:r>
              <a:rPr lang="en-US" b="1" dirty="0" smtClean="0"/>
              <a:t>policy formulation, execution, and evaluation</a:t>
            </a:r>
            <a:r>
              <a:rPr lang="en-US" dirty="0" smtClean="0"/>
              <a:t>.</a:t>
            </a:r>
          </a:p>
          <a:p>
            <a:r>
              <a:rPr lang="en-US" dirty="0" smtClean="0"/>
              <a:t>Example: Government’s </a:t>
            </a:r>
            <a:r>
              <a:rPr lang="en-US" b="1" dirty="0" smtClean="0"/>
              <a:t>Five-Year Plans</a:t>
            </a:r>
            <a:r>
              <a:rPr lang="en-US" dirty="0" smtClean="0"/>
              <a:t> and development programs involve planning, organizing resources, coordinating departments, and controlling outcomes.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11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135563"/>
          </a:xfrm>
        </p:spPr>
        <p:txBody>
          <a:bodyPr>
            <a:normAutofit fontScale="85000" lnSpcReduction="20000"/>
          </a:bodyPr>
          <a:lstStyle/>
          <a:p>
            <a:r>
              <a:rPr lang="en-US" b="1" dirty="0" smtClean="0"/>
              <a:t>3. Human Resource Management</a:t>
            </a:r>
          </a:p>
          <a:p>
            <a:r>
              <a:rPr lang="en-US" dirty="0" err="1" smtClean="0"/>
              <a:t>Fayol’s</a:t>
            </a:r>
            <a:r>
              <a:rPr lang="en-US" dirty="0" smtClean="0"/>
              <a:t> principles like </a:t>
            </a:r>
            <a:r>
              <a:rPr lang="en-US" b="1" dirty="0" smtClean="0"/>
              <a:t>remuneration, stability of tenure, equity, and discipline</a:t>
            </a:r>
            <a:r>
              <a:rPr lang="en-US" dirty="0" smtClean="0"/>
              <a:t> are applied in civil services.</a:t>
            </a:r>
          </a:p>
          <a:p>
            <a:r>
              <a:rPr lang="en-US" dirty="0" smtClean="0"/>
              <a:t>Recruitment, promotions, job security, and training programs in public administration are influenced by these principles.</a:t>
            </a:r>
          </a:p>
          <a:p>
            <a:r>
              <a:rPr lang="en-US" b="1" dirty="0" smtClean="0"/>
              <a:t>4. Coordination Across Departments</a:t>
            </a:r>
          </a:p>
          <a:p>
            <a:r>
              <a:rPr lang="en-US" dirty="0" smtClean="0"/>
              <a:t>Coordination and unity of direction help in managing </a:t>
            </a:r>
            <a:r>
              <a:rPr lang="en-US" b="1" dirty="0" smtClean="0"/>
              <a:t>inter-departmental cooperation</a:t>
            </a:r>
            <a:r>
              <a:rPr lang="en-US" dirty="0" smtClean="0"/>
              <a:t> in government.</a:t>
            </a:r>
          </a:p>
          <a:p>
            <a:r>
              <a:rPr lang="en-US" dirty="0" smtClean="0"/>
              <a:t>Example: Disaster management requires coordination between police, health, defense, and civil administration — a direct application of </a:t>
            </a:r>
            <a:r>
              <a:rPr lang="en-US" dirty="0" err="1" smtClean="0"/>
              <a:t>Fayol’s</a:t>
            </a:r>
            <a:r>
              <a:rPr lang="en-US" dirty="0" smtClean="0"/>
              <a:t> idea of </a:t>
            </a:r>
            <a:r>
              <a:rPr lang="en-US" b="1" dirty="0" smtClean="0"/>
              <a:t>harmonizing activities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059363"/>
          </a:xfrm>
        </p:spPr>
        <p:txBody>
          <a:bodyPr>
            <a:normAutofit fontScale="85000" lnSpcReduction="10000"/>
          </a:bodyPr>
          <a:lstStyle/>
          <a:p>
            <a:r>
              <a:rPr lang="en-US" b="1" dirty="0" smtClean="0"/>
              <a:t>5. Public Financial Management</a:t>
            </a:r>
          </a:p>
          <a:p>
            <a:r>
              <a:rPr lang="en-US" dirty="0" smtClean="0"/>
              <a:t>The principle of </a:t>
            </a:r>
            <a:r>
              <a:rPr lang="en-US" b="1" dirty="0" smtClean="0"/>
              <a:t>order</a:t>
            </a:r>
            <a:r>
              <a:rPr lang="en-US" dirty="0" smtClean="0"/>
              <a:t> and </a:t>
            </a:r>
            <a:r>
              <a:rPr lang="en-US" b="1" dirty="0" smtClean="0"/>
              <a:t>control</a:t>
            </a:r>
            <a:r>
              <a:rPr lang="en-US" dirty="0" smtClean="0"/>
              <a:t> is seen in budget preparation, allocation of funds, and auditing.</a:t>
            </a:r>
          </a:p>
          <a:p>
            <a:r>
              <a:rPr lang="en-US" dirty="0" smtClean="0"/>
              <a:t>Ministries of Finance and audit agencies (like CAG in India) ensure </a:t>
            </a:r>
            <a:r>
              <a:rPr lang="en-US" b="1" dirty="0" smtClean="0"/>
              <a:t>financial discipline</a:t>
            </a:r>
            <a:r>
              <a:rPr lang="en-US" dirty="0" smtClean="0"/>
              <a:t> and accountability.</a:t>
            </a:r>
          </a:p>
          <a:p>
            <a:r>
              <a:rPr lang="en-US" b="1" dirty="0" smtClean="0"/>
              <a:t>6. Administrative Discipline and Ethics</a:t>
            </a:r>
          </a:p>
          <a:p>
            <a:r>
              <a:rPr lang="en-US" dirty="0" err="1" smtClean="0"/>
              <a:t>Fayol’s</a:t>
            </a:r>
            <a:r>
              <a:rPr lang="en-US" dirty="0" smtClean="0"/>
              <a:t> principles of </a:t>
            </a:r>
            <a:r>
              <a:rPr lang="en-US" b="1" dirty="0" smtClean="0"/>
              <a:t>discipline, equity, and subordination of individual interest to general interest</a:t>
            </a:r>
            <a:r>
              <a:rPr lang="en-US" dirty="0" smtClean="0"/>
              <a:t> provide the ethical foundation of civil services.</a:t>
            </a:r>
          </a:p>
          <a:p>
            <a:r>
              <a:rPr lang="en-US" dirty="0" smtClean="0"/>
              <a:t>Used to promote </a:t>
            </a:r>
            <a:r>
              <a:rPr lang="en-US" b="1" dirty="0" smtClean="0"/>
              <a:t>public accountability and citizen-centric governance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349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211763"/>
          </a:xfrm>
        </p:spPr>
        <p:txBody>
          <a:bodyPr>
            <a:normAutofit fontScale="85000" lnSpcReduction="20000"/>
          </a:bodyPr>
          <a:lstStyle/>
          <a:p>
            <a:r>
              <a:rPr lang="en-US" b="1" dirty="0" smtClean="0"/>
              <a:t>7. Standard Operating Procedures (SOPs)</a:t>
            </a:r>
          </a:p>
          <a:p>
            <a:r>
              <a:rPr lang="en-US" dirty="0" err="1" smtClean="0"/>
              <a:t>Fayol’s</a:t>
            </a:r>
            <a:r>
              <a:rPr lang="en-US" dirty="0" smtClean="0"/>
              <a:t> emphasis on </a:t>
            </a:r>
            <a:r>
              <a:rPr lang="en-US" b="1" dirty="0" smtClean="0"/>
              <a:t>formal rules and guidelines</a:t>
            </a:r>
            <a:r>
              <a:rPr lang="en-US" dirty="0" smtClean="0"/>
              <a:t> influenced the development of SOPs in public administration.</a:t>
            </a:r>
          </a:p>
          <a:p>
            <a:r>
              <a:rPr lang="en-US" dirty="0" smtClean="0"/>
              <a:t>Helps reduce arbitrariness and ensures </a:t>
            </a:r>
            <a:r>
              <a:rPr lang="en-US" b="1" dirty="0" smtClean="0"/>
              <a:t>uniformity in government services</a:t>
            </a:r>
            <a:r>
              <a:rPr lang="en-US" dirty="0" smtClean="0"/>
              <a:t>.</a:t>
            </a:r>
          </a:p>
          <a:p>
            <a:r>
              <a:rPr lang="en-US" b="1" dirty="0" smtClean="0"/>
              <a:t>8. Training and Capacity Building</a:t>
            </a:r>
          </a:p>
          <a:p>
            <a:r>
              <a:rPr lang="en-US" dirty="0" err="1" smtClean="0"/>
              <a:t>Fayol</a:t>
            </a:r>
            <a:r>
              <a:rPr lang="en-US" dirty="0" smtClean="0"/>
              <a:t> believed that </a:t>
            </a:r>
            <a:r>
              <a:rPr lang="en-US" b="1" dirty="0" smtClean="0"/>
              <a:t>management can be taught</a:t>
            </a:r>
            <a:r>
              <a:rPr lang="en-US" dirty="0" smtClean="0"/>
              <a:t>.</a:t>
            </a:r>
          </a:p>
          <a:p>
            <a:r>
              <a:rPr lang="en-US" dirty="0" smtClean="0"/>
              <a:t>In public administration, this led to the establishment of training institutes like </a:t>
            </a:r>
            <a:r>
              <a:rPr lang="en-US" b="1" dirty="0" smtClean="0"/>
              <a:t>LBSNAA (</a:t>
            </a:r>
            <a:r>
              <a:rPr lang="en-US" b="1" dirty="0" err="1" smtClean="0"/>
              <a:t>Lal</a:t>
            </a:r>
            <a:r>
              <a:rPr lang="en-US" b="1" dirty="0" smtClean="0"/>
              <a:t> </a:t>
            </a:r>
            <a:r>
              <a:rPr lang="en-US" b="1" dirty="0" err="1" smtClean="0"/>
              <a:t>Bahadur</a:t>
            </a:r>
            <a:r>
              <a:rPr lang="en-US" b="1" dirty="0" smtClean="0"/>
              <a:t> </a:t>
            </a:r>
            <a:r>
              <a:rPr lang="en-US" b="1" dirty="0" err="1" smtClean="0"/>
              <a:t>Shastri</a:t>
            </a:r>
            <a:r>
              <a:rPr lang="en-US" b="1" dirty="0" smtClean="0"/>
              <a:t> National Academy of Administration)</a:t>
            </a:r>
            <a:r>
              <a:rPr lang="en-US" dirty="0" smtClean="0"/>
              <a:t> in India.</a:t>
            </a:r>
          </a:p>
          <a:p>
            <a:r>
              <a:rPr lang="en-US" dirty="0" smtClean="0"/>
              <a:t>Training programs are structured around </a:t>
            </a:r>
            <a:r>
              <a:rPr lang="en-US" dirty="0" err="1" smtClean="0"/>
              <a:t>Fayol’s</a:t>
            </a:r>
            <a:r>
              <a:rPr lang="en-US" dirty="0" smtClean="0"/>
              <a:t> functions of management (planning, organizing, coordinating, controlling).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906963"/>
          </a:xfrm>
        </p:spPr>
        <p:txBody>
          <a:bodyPr>
            <a:normAutofit fontScale="85000" lnSpcReduction="20000"/>
          </a:bodyPr>
          <a:lstStyle/>
          <a:p>
            <a:r>
              <a:rPr lang="en-US" b="1" dirty="0" smtClean="0"/>
              <a:t>9. Decentralization in Governance</a:t>
            </a:r>
          </a:p>
          <a:p>
            <a:r>
              <a:rPr lang="en-US" dirty="0" err="1" smtClean="0"/>
              <a:t>Fayol’s</a:t>
            </a:r>
            <a:r>
              <a:rPr lang="en-US" dirty="0" smtClean="0"/>
              <a:t> principle of </a:t>
            </a:r>
            <a:r>
              <a:rPr lang="en-US" b="1" dirty="0" smtClean="0"/>
              <a:t>centralization vs. decentralization</a:t>
            </a:r>
            <a:r>
              <a:rPr lang="en-US" dirty="0" smtClean="0"/>
              <a:t> is applied in governance through </a:t>
            </a:r>
            <a:r>
              <a:rPr lang="en-US" b="1" dirty="0" smtClean="0"/>
              <a:t>delegation of authority</a:t>
            </a:r>
            <a:r>
              <a:rPr lang="en-US" dirty="0" smtClean="0"/>
              <a:t>.</a:t>
            </a:r>
          </a:p>
          <a:p>
            <a:r>
              <a:rPr lang="en-US" dirty="0" smtClean="0"/>
              <a:t>Example: </a:t>
            </a:r>
            <a:r>
              <a:rPr lang="en-US" dirty="0" err="1" smtClean="0"/>
              <a:t>Panchayati</a:t>
            </a:r>
            <a:r>
              <a:rPr lang="en-US" dirty="0" smtClean="0"/>
              <a:t> Raj Institutions in India, where power is decentralized to local bodies.</a:t>
            </a:r>
          </a:p>
          <a:p>
            <a:r>
              <a:rPr lang="en-US" b="1" dirty="0" smtClean="0"/>
              <a:t>10. Public Sector Reforms</a:t>
            </a:r>
          </a:p>
          <a:p>
            <a:r>
              <a:rPr lang="en-US" dirty="0" smtClean="0"/>
              <a:t>Principles of efficiency, order, equity, and accountability are used in </a:t>
            </a:r>
            <a:r>
              <a:rPr lang="en-US" b="1" dirty="0" smtClean="0"/>
              <a:t>administrative reforms commissions</a:t>
            </a:r>
            <a:r>
              <a:rPr lang="en-US" dirty="0" smtClean="0"/>
              <a:t> worldwide.</a:t>
            </a:r>
          </a:p>
          <a:p>
            <a:r>
              <a:rPr lang="en-US" dirty="0" smtClean="0"/>
              <a:t>Application in </a:t>
            </a:r>
            <a:r>
              <a:rPr lang="en-US" b="1" dirty="0" smtClean="0"/>
              <a:t>e-governance, performance budgeting, and citizen charters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b="1" dirty="0" smtClean="0"/>
              <a:t>Merits of Administrative Management Theory</a:t>
            </a:r>
          </a:p>
          <a:p>
            <a:r>
              <a:rPr lang="en-US" b="1" dirty="0" smtClean="0"/>
              <a:t>1. First Comprehensive Theory of Management</a:t>
            </a:r>
          </a:p>
          <a:p>
            <a:r>
              <a:rPr lang="en-US" dirty="0" smtClean="0"/>
              <a:t>Henri </a:t>
            </a:r>
            <a:r>
              <a:rPr lang="en-US" dirty="0" err="1" smtClean="0"/>
              <a:t>Fayol</a:t>
            </a:r>
            <a:r>
              <a:rPr lang="en-US" dirty="0" smtClean="0"/>
              <a:t> was the first to systematically define </a:t>
            </a:r>
            <a:r>
              <a:rPr lang="en-US" b="1" dirty="0" smtClean="0"/>
              <a:t>management as a distinct field</a:t>
            </a:r>
            <a:r>
              <a:rPr lang="en-US" dirty="0" smtClean="0"/>
              <a:t> of study.</a:t>
            </a:r>
          </a:p>
          <a:p>
            <a:r>
              <a:rPr lang="en-US" dirty="0" smtClean="0"/>
              <a:t>His theory laid the </a:t>
            </a:r>
            <a:r>
              <a:rPr lang="en-US" b="1" dirty="0" smtClean="0"/>
              <a:t>foundation for modern management and public administration</a:t>
            </a:r>
            <a:r>
              <a:rPr lang="en-US" dirty="0" smtClean="0"/>
              <a:t>.</a:t>
            </a:r>
          </a:p>
          <a:p>
            <a:r>
              <a:rPr lang="en-US" b="1" dirty="0" smtClean="0"/>
              <a:t>2. Universal Applicability</a:t>
            </a:r>
          </a:p>
          <a:p>
            <a:r>
              <a:rPr lang="en-US" dirty="0" err="1" smtClean="0"/>
              <a:t>Fayol’s</a:t>
            </a:r>
            <a:r>
              <a:rPr lang="en-US" dirty="0" smtClean="0"/>
              <a:t> principles (discipline, unity of command, planning, equity, etc.) can be applied to </a:t>
            </a:r>
            <a:r>
              <a:rPr lang="en-US" b="1" dirty="0" smtClean="0"/>
              <a:t>all types of organizations</a:t>
            </a:r>
            <a:r>
              <a:rPr lang="en-US" dirty="0" smtClean="0"/>
              <a:t> — business, military, educational, and government.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349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83163"/>
          </a:xfrm>
        </p:spPr>
        <p:txBody>
          <a:bodyPr>
            <a:normAutofit fontScale="85000" lnSpcReduction="10000"/>
          </a:bodyPr>
          <a:lstStyle/>
          <a:p>
            <a:r>
              <a:rPr lang="en-US" b="1" dirty="0" smtClean="0"/>
              <a:t>3. Clarity of Managerial Functions</a:t>
            </a:r>
          </a:p>
          <a:p>
            <a:r>
              <a:rPr lang="en-US" dirty="0" smtClean="0"/>
              <a:t>Clearly identified </a:t>
            </a:r>
            <a:r>
              <a:rPr lang="en-US" b="1" dirty="0" smtClean="0"/>
              <a:t>five major functions of management</a:t>
            </a:r>
            <a:r>
              <a:rPr lang="en-US" dirty="0" smtClean="0"/>
              <a:t>: planning, organizing, commanding, coordinating, and controlling.</a:t>
            </a:r>
          </a:p>
          <a:p>
            <a:r>
              <a:rPr lang="en-US" dirty="0" smtClean="0"/>
              <a:t>These functions are still taught and followed in </a:t>
            </a:r>
            <a:r>
              <a:rPr lang="en-US" b="1" dirty="0" smtClean="0"/>
              <a:t>management and public administration courses</a:t>
            </a:r>
            <a:r>
              <a:rPr lang="en-US" dirty="0" smtClean="0"/>
              <a:t> worldwide.</a:t>
            </a:r>
          </a:p>
          <a:p>
            <a:r>
              <a:rPr lang="en-US" b="1" dirty="0" smtClean="0"/>
              <a:t>4. Emphasis on Structure and Order</a:t>
            </a:r>
          </a:p>
          <a:p>
            <a:r>
              <a:rPr lang="en-US" dirty="0" smtClean="0"/>
              <a:t>Introduced the idea of a </a:t>
            </a:r>
            <a:r>
              <a:rPr lang="en-US" b="1" dirty="0" smtClean="0"/>
              <a:t>formal organizational structure</a:t>
            </a:r>
            <a:r>
              <a:rPr lang="en-US" dirty="0" smtClean="0"/>
              <a:t> with clear roles, hierarchy, and responsibilities.</a:t>
            </a:r>
          </a:p>
          <a:p>
            <a:r>
              <a:rPr lang="en-US" dirty="0" smtClean="0"/>
              <a:t>Promotes efficiency, discipline, and accountability.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83163"/>
          </a:xfrm>
        </p:spPr>
        <p:txBody>
          <a:bodyPr>
            <a:normAutofit fontScale="85000" lnSpcReduction="10000"/>
          </a:bodyPr>
          <a:lstStyle/>
          <a:p>
            <a:r>
              <a:rPr lang="en-US" b="1" dirty="0" smtClean="0"/>
              <a:t>5. Foundation for Administrative Reforms</a:t>
            </a:r>
          </a:p>
          <a:p>
            <a:r>
              <a:rPr lang="en-US" dirty="0" smtClean="0"/>
              <a:t>Principles like centralization, decentralization, unity of direction, and stability of tenure are used in </a:t>
            </a:r>
            <a:r>
              <a:rPr lang="en-US" b="1" dirty="0" smtClean="0"/>
              <a:t>government reforms and bureaucratic systems</a:t>
            </a:r>
            <a:r>
              <a:rPr lang="en-US" dirty="0" smtClean="0"/>
              <a:t>.</a:t>
            </a:r>
          </a:p>
          <a:p>
            <a:r>
              <a:rPr lang="en-US" dirty="0" smtClean="0"/>
              <a:t>Influenced both </a:t>
            </a:r>
            <a:r>
              <a:rPr lang="en-US" b="1" dirty="0" smtClean="0"/>
              <a:t>public administration</a:t>
            </a:r>
            <a:r>
              <a:rPr lang="en-US" dirty="0" smtClean="0"/>
              <a:t> and </a:t>
            </a:r>
            <a:r>
              <a:rPr lang="en-US" b="1" dirty="0" smtClean="0"/>
              <a:t>private sector management</a:t>
            </a:r>
            <a:r>
              <a:rPr lang="en-US" dirty="0" smtClean="0"/>
              <a:t>.</a:t>
            </a:r>
          </a:p>
          <a:p>
            <a:r>
              <a:rPr lang="en-US" b="1" dirty="0" smtClean="0"/>
              <a:t>6. Encourages Professionalism in Management</a:t>
            </a:r>
          </a:p>
          <a:p>
            <a:r>
              <a:rPr lang="en-US" dirty="0" err="1" smtClean="0"/>
              <a:t>Fayol</a:t>
            </a:r>
            <a:r>
              <a:rPr lang="en-US" dirty="0" smtClean="0"/>
              <a:t> argued that management is a </a:t>
            </a:r>
            <a:r>
              <a:rPr lang="en-US" b="1" dirty="0" smtClean="0"/>
              <a:t>skill that can be learned</a:t>
            </a:r>
            <a:r>
              <a:rPr lang="en-US" dirty="0" smtClean="0"/>
              <a:t> and improved through training.</a:t>
            </a:r>
          </a:p>
          <a:p>
            <a:r>
              <a:rPr lang="en-US" dirty="0" smtClean="0"/>
              <a:t>This gave rise to </a:t>
            </a:r>
            <a:r>
              <a:rPr lang="en-US" b="1" dirty="0" smtClean="0"/>
              <a:t>management education</a:t>
            </a:r>
            <a:r>
              <a:rPr lang="en-US" dirty="0" smtClean="0"/>
              <a:t> and specialized training institutes for civil servants and managers.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b="1" dirty="0" smtClean="0"/>
              <a:t>7. Balance between Authority and Responsibility</a:t>
            </a:r>
          </a:p>
          <a:p>
            <a:r>
              <a:rPr lang="en-US" dirty="0" smtClean="0"/>
              <a:t>Emphasized that managers should not only enjoy authority but also accept responsibility.</a:t>
            </a:r>
          </a:p>
          <a:p>
            <a:r>
              <a:rPr lang="en-US" dirty="0" smtClean="0"/>
              <a:t>Prevents misuse of power and encourages </a:t>
            </a:r>
            <a:r>
              <a:rPr lang="en-US" b="1" dirty="0" smtClean="0"/>
              <a:t>accountable leadership</a:t>
            </a:r>
            <a:r>
              <a:rPr lang="en-US" dirty="0" smtClean="0"/>
              <a:t>.</a:t>
            </a:r>
          </a:p>
          <a:p>
            <a:r>
              <a:rPr lang="en-US" b="1" dirty="0" smtClean="0"/>
              <a:t>8. Employee-Friendly Principles</a:t>
            </a:r>
          </a:p>
          <a:p>
            <a:r>
              <a:rPr lang="en-US" dirty="0" smtClean="0"/>
              <a:t>Principles such as </a:t>
            </a:r>
            <a:r>
              <a:rPr lang="en-US" b="1" dirty="0" smtClean="0"/>
              <a:t>remuneration, equity, stability of tenure, initiative, and esprit de corps (team spirit)</a:t>
            </a:r>
            <a:r>
              <a:rPr lang="en-US" dirty="0" smtClean="0"/>
              <a:t> highlight the importance of </a:t>
            </a:r>
            <a:r>
              <a:rPr lang="en-US" b="1" dirty="0" smtClean="0"/>
              <a:t>human aspects</a:t>
            </a:r>
            <a:r>
              <a:rPr lang="en-US" dirty="0" smtClean="0"/>
              <a:t> in administration.</a:t>
            </a:r>
          </a:p>
          <a:p>
            <a:r>
              <a:rPr lang="en-US" dirty="0" smtClean="0"/>
              <a:t>Though not as strong as Human Relations Theory, </a:t>
            </a:r>
            <a:r>
              <a:rPr lang="en-US" dirty="0" err="1" smtClean="0"/>
              <a:t>Fayol’s</a:t>
            </a:r>
            <a:r>
              <a:rPr lang="en-US" dirty="0" smtClean="0"/>
              <a:t> model acknowledged the </a:t>
            </a:r>
            <a:r>
              <a:rPr lang="en-US" b="1" dirty="0" smtClean="0"/>
              <a:t>role of motivation and fairness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b="1" dirty="0" smtClean="0"/>
              <a:t>9. Practical and Experience-Based</a:t>
            </a:r>
          </a:p>
          <a:p>
            <a:r>
              <a:rPr lang="en-US" dirty="0" err="1" smtClean="0"/>
              <a:t>Fayol’s</a:t>
            </a:r>
            <a:r>
              <a:rPr lang="en-US" dirty="0" smtClean="0"/>
              <a:t> principles were not abstract; they were based on his </a:t>
            </a:r>
            <a:r>
              <a:rPr lang="en-US" b="1" dirty="0" smtClean="0"/>
              <a:t>real-life managerial experience</a:t>
            </a:r>
            <a:r>
              <a:rPr lang="en-US" dirty="0" smtClean="0"/>
              <a:t> as a mining engineer and director.</a:t>
            </a:r>
          </a:p>
          <a:p>
            <a:r>
              <a:rPr lang="en-US" dirty="0" smtClean="0"/>
              <a:t>This made them highly </a:t>
            </a:r>
            <a:r>
              <a:rPr lang="en-US" b="1" dirty="0" smtClean="0"/>
              <a:t>practical and applicable</a:t>
            </a:r>
            <a:r>
              <a:rPr lang="en-US" dirty="0" smtClean="0"/>
              <a:t> to real-world problems.</a:t>
            </a:r>
          </a:p>
          <a:p>
            <a:r>
              <a:rPr lang="en-US" b="1" dirty="0" smtClean="0"/>
              <a:t>10. Long-Lasting Relevance</a:t>
            </a:r>
          </a:p>
          <a:p>
            <a:r>
              <a:rPr lang="en-US" dirty="0" smtClean="0"/>
              <a:t>Even today, concepts like </a:t>
            </a:r>
            <a:r>
              <a:rPr lang="en-US" b="1" dirty="0" smtClean="0"/>
              <a:t>planning, coordination, chain of command, division of work, and equity</a:t>
            </a:r>
            <a:r>
              <a:rPr lang="en-US" dirty="0" smtClean="0"/>
              <a:t> are used in organizations.</a:t>
            </a:r>
          </a:p>
          <a:p>
            <a:r>
              <a:rPr lang="en-US" dirty="0" smtClean="0"/>
              <a:t>Serves as a </a:t>
            </a:r>
            <a:r>
              <a:rPr lang="en-US" b="1" dirty="0" smtClean="0"/>
              <a:t>timeless guide</a:t>
            </a:r>
            <a:r>
              <a:rPr lang="en-US" dirty="0" smtClean="0"/>
              <a:t> for improving efficiency in administration.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349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638800"/>
          </a:xfrm>
        </p:spPr>
        <p:txBody>
          <a:bodyPr>
            <a:normAutofit fontScale="70000" lnSpcReduction="20000"/>
          </a:bodyPr>
          <a:lstStyle/>
          <a:p>
            <a:r>
              <a:rPr lang="en-US" b="1" dirty="0" smtClean="0"/>
              <a:t>Definition</a:t>
            </a:r>
          </a:p>
          <a:p>
            <a:r>
              <a:rPr lang="en-US" dirty="0" smtClean="0"/>
              <a:t>Henri </a:t>
            </a:r>
            <a:r>
              <a:rPr lang="en-US" dirty="0" err="1" smtClean="0"/>
              <a:t>Fayol</a:t>
            </a:r>
            <a:r>
              <a:rPr lang="en-US" dirty="0" smtClean="0"/>
              <a:t> defined management as:</a:t>
            </a:r>
          </a:p>
          <a:p>
            <a:r>
              <a:rPr lang="en-US" dirty="0" smtClean="0"/>
              <a:t>“To manage is to forecast and plan, to organize, to command, to coordinate, and to control.”</a:t>
            </a:r>
          </a:p>
          <a:p>
            <a:r>
              <a:rPr lang="en-US" dirty="0" smtClean="0"/>
              <a:t>This shows that </a:t>
            </a:r>
            <a:r>
              <a:rPr lang="en-US" b="1" dirty="0" smtClean="0"/>
              <a:t>management is a universal process</a:t>
            </a:r>
            <a:r>
              <a:rPr lang="en-US" dirty="0" smtClean="0"/>
              <a:t> that applies to all organizations, irrespective of size or type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r>
              <a:rPr lang="en-US" b="1" dirty="0" smtClean="0"/>
              <a:t>Core Elements of Administrative Management</a:t>
            </a:r>
          </a:p>
          <a:p>
            <a:r>
              <a:rPr lang="en-US" dirty="0" err="1" smtClean="0"/>
              <a:t>Fayol</a:t>
            </a:r>
            <a:r>
              <a:rPr lang="en-US" dirty="0" smtClean="0"/>
              <a:t> identified </a:t>
            </a:r>
            <a:r>
              <a:rPr lang="en-US" b="1" dirty="0" smtClean="0"/>
              <a:t>five primary functions of management</a:t>
            </a:r>
            <a:r>
              <a:rPr lang="en-US" dirty="0" smtClean="0"/>
              <a:t>:</a:t>
            </a:r>
          </a:p>
          <a:p>
            <a:r>
              <a:rPr lang="en-US" b="1" dirty="0" smtClean="0"/>
              <a:t>Planning</a:t>
            </a:r>
            <a:r>
              <a:rPr lang="en-US" dirty="0" smtClean="0"/>
              <a:t> – Looking ahead, setting goals, and preparing action plans.</a:t>
            </a:r>
          </a:p>
          <a:p>
            <a:r>
              <a:rPr lang="en-US" b="1" dirty="0" smtClean="0"/>
              <a:t>Organizing</a:t>
            </a:r>
            <a:r>
              <a:rPr lang="en-US" dirty="0" smtClean="0"/>
              <a:t> – Arranging resources (men, materials, money, methods).</a:t>
            </a:r>
          </a:p>
          <a:p>
            <a:r>
              <a:rPr lang="en-US" b="1" dirty="0" smtClean="0"/>
              <a:t>Commanding</a:t>
            </a:r>
            <a:r>
              <a:rPr lang="en-US" dirty="0" smtClean="0"/>
              <a:t> – Giving orders and instructions to subordinates.</a:t>
            </a:r>
          </a:p>
          <a:p>
            <a:r>
              <a:rPr lang="en-US" b="1" dirty="0" smtClean="0"/>
              <a:t>Coordinating</a:t>
            </a:r>
            <a:r>
              <a:rPr lang="en-US" dirty="0" smtClean="0"/>
              <a:t> – Harmonizing activities and efforts for unity.</a:t>
            </a:r>
          </a:p>
          <a:p>
            <a:r>
              <a:rPr lang="en-US" b="1" dirty="0" smtClean="0"/>
              <a:t>Controlling</a:t>
            </a:r>
            <a:r>
              <a:rPr lang="en-US" dirty="0" smtClean="0"/>
              <a:t> – Ensuring activities are in line with plans and correcting deviations.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830763"/>
          </a:xfrm>
        </p:spPr>
        <p:txBody>
          <a:bodyPr>
            <a:normAutofit fontScale="77500" lnSpcReduction="20000"/>
          </a:bodyPr>
          <a:lstStyle/>
          <a:p>
            <a:r>
              <a:rPr lang="en-US" b="1" dirty="0" smtClean="0"/>
              <a:t>Demerits of Administrative Management Theory</a:t>
            </a:r>
          </a:p>
          <a:p>
            <a:r>
              <a:rPr lang="en-US" b="1" dirty="0" smtClean="0"/>
              <a:t>1. Too Rigid and Mechanical</a:t>
            </a:r>
          </a:p>
          <a:p>
            <a:r>
              <a:rPr lang="en-US" dirty="0" err="1" smtClean="0"/>
              <a:t>Fayol’s</a:t>
            </a:r>
            <a:r>
              <a:rPr lang="en-US" dirty="0" smtClean="0"/>
              <a:t> theory emphasizes </a:t>
            </a:r>
            <a:r>
              <a:rPr lang="en-US" b="1" dirty="0" smtClean="0"/>
              <a:t>rules, hierarchy, and strict discipline</a:t>
            </a:r>
            <a:r>
              <a:rPr lang="en-US" dirty="0" smtClean="0"/>
              <a:t>, which can make organizations </a:t>
            </a:r>
            <a:r>
              <a:rPr lang="en-US" b="1" dirty="0" smtClean="0"/>
              <a:t>bureaucratic and inflexible</a:t>
            </a:r>
            <a:r>
              <a:rPr lang="en-US" dirty="0" smtClean="0"/>
              <a:t>.</a:t>
            </a:r>
          </a:p>
          <a:p>
            <a:r>
              <a:rPr lang="en-US" dirty="0" smtClean="0"/>
              <a:t>Ignores the need for flexibility in changing situations.</a:t>
            </a:r>
          </a:p>
          <a:p>
            <a:r>
              <a:rPr lang="en-US" b="1" dirty="0" smtClean="0"/>
              <a:t>2. Neglect of Human and Social Factors</a:t>
            </a:r>
          </a:p>
          <a:p>
            <a:r>
              <a:rPr lang="en-US" dirty="0" smtClean="0"/>
              <a:t>Focuses more on </a:t>
            </a:r>
            <a:r>
              <a:rPr lang="en-US" b="1" dirty="0" smtClean="0"/>
              <a:t>structure, authority, and principles</a:t>
            </a:r>
            <a:r>
              <a:rPr lang="en-US" dirty="0" smtClean="0"/>
              <a:t> rather than on </a:t>
            </a:r>
            <a:r>
              <a:rPr lang="en-US" b="1" dirty="0" smtClean="0"/>
              <a:t>people’s needs, motivation, and informal relations</a:t>
            </a:r>
            <a:r>
              <a:rPr lang="en-US" dirty="0" smtClean="0"/>
              <a:t>.</a:t>
            </a:r>
          </a:p>
          <a:p>
            <a:r>
              <a:rPr lang="en-US" dirty="0" smtClean="0"/>
              <a:t>Later theories like the </a:t>
            </a:r>
            <a:r>
              <a:rPr lang="en-US" b="1" dirty="0" smtClean="0"/>
              <a:t>Human Relations Approach (Elton Mayo)</a:t>
            </a:r>
            <a:r>
              <a:rPr lang="en-US" dirty="0" smtClean="0"/>
              <a:t> showed the importance of morale, group dynamics, and worker satisfaction.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906963"/>
          </a:xfrm>
        </p:spPr>
        <p:txBody>
          <a:bodyPr>
            <a:normAutofit fontScale="85000" lnSpcReduction="10000"/>
          </a:bodyPr>
          <a:lstStyle/>
          <a:p>
            <a:r>
              <a:rPr lang="en-US" b="1" dirty="0" smtClean="0"/>
              <a:t>3. Overemphasis on Universality</a:t>
            </a:r>
          </a:p>
          <a:p>
            <a:r>
              <a:rPr lang="en-US" dirty="0" err="1" smtClean="0"/>
              <a:t>Fayol</a:t>
            </a:r>
            <a:r>
              <a:rPr lang="en-US" dirty="0" smtClean="0"/>
              <a:t> claimed his principles were </a:t>
            </a:r>
            <a:r>
              <a:rPr lang="en-US" b="1" dirty="0" smtClean="0"/>
              <a:t>universally applicable</a:t>
            </a:r>
            <a:r>
              <a:rPr lang="en-US" dirty="0" smtClean="0"/>
              <a:t>, but in practice, they may not work equally well in all types of organizations or cultures.</a:t>
            </a:r>
          </a:p>
          <a:p>
            <a:r>
              <a:rPr lang="en-US" dirty="0" smtClean="0"/>
              <a:t>Example: Principles like </a:t>
            </a:r>
            <a:r>
              <a:rPr lang="en-US" i="1" dirty="0" smtClean="0"/>
              <a:t>unity of command</a:t>
            </a:r>
            <a:r>
              <a:rPr lang="en-US" dirty="0" smtClean="0"/>
              <a:t> may not suit </a:t>
            </a:r>
            <a:r>
              <a:rPr lang="en-US" b="1" dirty="0" smtClean="0"/>
              <a:t>modern matrix organizations</a:t>
            </a:r>
            <a:r>
              <a:rPr lang="en-US" dirty="0" smtClean="0"/>
              <a:t>.</a:t>
            </a:r>
          </a:p>
          <a:p>
            <a:r>
              <a:rPr lang="en-US" b="1" dirty="0" smtClean="0"/>
              <a:t>4. Over-Simplification</a:t>
            </a:r>
          </a:p>
          <a:p>
            <a:r>
              <a:rPr lang="en-US" dirty="0" smtClean="0"/>
              <a:t>The theory assumes that by simply following the </a:t>
            </a:r>
            <a:r>
              <a:rPr lang="en-US" b="1" dirty="0" smtClean="0"/>
              <a:t>14 principles</a:t>
            </a:r>
            <a:r>
              <a:rPr lang="en-US" dirty="0" smtClean="0"/>
              <a:t>, management will automatically be effective.</a:t>
            </a:r>
          </a:p>
          <a:p>
            <a:r>
              <a:rPr lang="en-US" dirty="0" smtClean="0"/>
              <a:t>Real organizations are more complex, influenced by politics, technology, environment, and culture.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83163"/>
          </a:xfrm>
        </p:spPr>
        <p:txBody>
          <a:bodyPr>
            <a:normAutofit fontScale="92500" lnSpcReduction="20000"/>
          </a:bodyPr>
          <a:lstStyle/>
          <a:p>
            <a:r>
              <a:rPr lang="en-US" b="1" dirty="0" smtClean="0"/>
              <a:t>6. Authoritarian Approach</a:t>
            </a:r>
          </a:p>
          <a:p>
            <a:r>
              <a:rPr lang="en-US" dirty="0" smtClean="0"/>
              <a:t>Heavy reliance on </a:t>
            </a:r>
            <a:r>
              <a:rPr lang="en-US" b="1" dirty="0" smtClean="0"/>
              <a:t>authority, command, and discipline</a:t>
            </a:r>
            <a:r>
              <a:rPr lang="en-US" dirty="0" smtClean="0"/>
              <a:t> gives the theory an </a:t>
            </a:r>
            <a:r>
              <a:rPr lang="en-US" b="1" dirty="0" smtClean="0"/>
              <a:t>authoritarian tone</a:t>
            </a:r>
            <a:r>
              <a:rPr lang="en-US" dirty="0" smtClean="0"/>
              <a:t>.</a:t>
            </a:r>
          </a:p>
          <a:p>
            <a:r>
              <a:rPr lang="en-US" dirty="0" smtClean="0"/>
              <a:t>Risk of suppressing </a:t>
            </a:r>
            <a:r>
              <a:rPr lang="en-US" b="1" dirty="0" smtClean="0"/>
              <a:t>creativity, innovation, and democratic participation</a:t>
            </a:r>
            <a:r>
              <a:rPr lang="en-US" dirty="0" smtClean="0"/>
              <a:t> in organizations.</a:t>
            </a:r>
          </a:p>
          <a:p>
            <a:r>
              <a:rPr lang="en-US" b="1" dirty="0" smtClean="0"/>
              <a:t>7. Static Nature</a:t>
            </a:r>
          </a:p>
          <a:p>
            <a:r>
              <a:rPr lang="en-US" dirty="0" err="1" smtClean="0"/>
              <a:t>Fayol’s</a:t>
            </a:r>
            <a:r>
              <a:rPr lang="en-US" dirty="0" smtClean="0"/>
              <a:t> principles were developed in the early 20th century industrial setting.</a:t>
            </a:r>
          </a:p>
          <a:p>
            <a:r>
              <a:rPr lang="en-US" dirty="0" smtClean="0"/>
              <a:t>They do not adequately address the </a:t>
            </a:r>
            <a:r>
              <a:rPr lang="en-US" b="1" dirty="0" smtClean="0"/>
              <a:t>dynamic challenges of modern organizations</a:t>
            </a:r>
            <a:r>
              <a:rPr lang="en-US" dirty="0" smtClean="0"/>
              <a:t> such as globalization, technology, and participatory management.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906963"/>
          </a:xfrm>
        </p:spPr>
        <p:txBody>
          <a:bodyPr>
            <a:normAutofit fontScale="92500" lnSpcReduction="20000"/>
          </a:bodyPr>
          <a:lstStyle/>
          <a:p>
            <a:r>
              <a:rPr lang="en-US" b="1" dirty="0" smtClean="0"/>
              <a:t>8. Lack of Empirical Evidence</a:t>
            </a:r>
          </a:p>
          <a:p>
            <a:r>
              <a:rPr lang="en-US" dirty="0" err="1" smtClean="0"/>
              <a:t>Fayol’s</a:t>
            </a:r>
            <a:r>
              <a:rPr lang="en-US" dirty="0" smtClean="0"/>
              <a:t> principles were based on </a:t>
            </a:r>
            <a:r>
              <a:rPr lang="en-US" b="1" dirty="0" smtClean="0"/>
              <a:t>personal managerial experience</a:t>
            </a:r>
            <a:r>
              <a:rPr lang="en-US" dirty="0" smtClean="0"/>
              <a:t>, not on systematic research.</a:t>
            </a:r>
          </a:p>
          <a:p>
            <a:r>
              <a:rPr lang="en-US" dirty="0" smtClean="0"/>
              <a:t>Later management thinkers criticized it as </a:t>
            </a:r>
            <a:r>
              <a:rPr lang="en-US" b="1" dirty="0" smtClean="0"/>
              <a:t>subjective and anecdotal</a:t>
            </a:r>
            <a:r>
              <a:rPr lang="en-US" dirty="0" smtClean="0"/>
              <a:t>.</a:t>
            </a:r>
          </a:p>
          <a:p>
            <a:r>
              <a:rPr lang="en-US" b="1" dirty="0" smtClean="0"/>
              <a:t>9. Limited Worker Participation</a:t>
            </a:r>
          </a:p>
          <a:p>
            <a:r>
              <a:rPr lang="en-US" dirty="0" smtClean="0"/>
              <a:t>The theory views employees as followers who must obey rules, rather than as </a:t>
            </a:r>
            <a:r>
              <a:rPr lang="en-US" b="1" dirty="0" smtClean="0"/>
              <a:t>partners in decision-making</a:t>
            </a:r>
            <a:r>
              <a:rPr lang="en-US" dirty="0" smtClean="0"/>
              <a:t>.</a:t>
            </a:r>
          </a:p>
          <a:p>
            <a:r>
              <a:rPr lang="en-US" dirty="0" smtClean="0"/>
              <a:t>Ignores democratic principles in administration.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873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059363"/>
          </a:xfrm>
        </p:spPr>
        <p:txBody>
          <a:bodyPr>
            <a:normAutofit fontScale="85000" lnSpcReduction="20000"/>
          </a:bodyPr>
          <a:lstStyle/>
          <a:p>
            <a:r>
              <a:rPr lang="en-US" b="1" dirty="0" smtClean="0"/>
              <a:t>10. Not Suitable for Complex Organizations</a:t>
            </a:r>
          </a:p>
          <a:p>
            <a:r>
              <a:rPr lang="en-US" dirty="0" smtClean="0"/>
              <a:t>Modern organizations (e.g., multinational companies, governments, NGOs) face </a:t>
            </a:r>
            <a:r>
              <a:rPr lang="en-US" b="1" dirty="0" smtClean="0"/>
              <a:t>multi-dimensional challenges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Fayol’s</a:t>
            </a:r>
            <a:r>
              <a:rPr lang="en-US" dirty="0" smtClean="0"/>
              <a:t> one-size-fits-all principles may not be enough to manage such </a:t>
            </a:r>
            <a:r>
              <a:rPr lang="en-US" b="1" dirty="0" smtClean="0"/>
              <a:t>diverse and complex systems</a:t>
            </a:r>
            <a:r>
              <a:rPr lang="en-US" dirty="0" smtClean="0"/>
              <a:t>.</a:t>
            </a:r>
          </a:p>
          <a:p>
            <a:r>
              <a:rPr lang="en-US" dirty="0" smtClean="0"/>
              <a:t>✅ </a:t>
            </a:r>
            <a:r>
              <a:rPr lang="en-US" b="1" dirty="0" smtClean="0"/>
              <a:t>Summary: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The </a:t>
            </a:r>
            <a:r>
              <a:rPr lang="en-US" b="1" dirty="0" smtClean="0"/>
              <a:t>Administrative Management Theory</a:t>
            </a:r>
            <a:r>
              <a:rPr lang="en-US" dirty="0" smtClean="0"/>
              <a:t> was groundbreaking, but it is </a:t>
            </a:r>
            <a:r>
              <a:rPr lang="en-US" b="1" dirty="0" smtClean="0"/>
              <a:t>too rigid, formal, and mechanical</a:t>
            </a:r>
            <a:r>
              <a:rPr lang="en-US" dirty="0" smtClean="0"/>
              <a:t>. It neglects human and social aspects, assumes universal applicability, and lacks flexibility for modern dynamic organizations. That’s why it was later supplemented by </a:t>
            </a:r>
            <a:r>
              <a:rPr lang="en-US" b="1" dirty="0" smtClean="0"/>
              <a:t>Human Relations, Behavioral, and Systems Theories</a:t>
            </a:r>
            <a:r>
              <a:rPr lang="en-US" dirty="0" smtClean="0"/>
              <a:t> of management.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181600"/>
          </a:xfrm>
        </p:spPr>
        <p:txBody>
          <a:bodyPr>
            <a:normAutofit fontScale="85000" lnSpcReduction="20000"/>
          </a:bodyPr>
          <a:lstStyle/>
          <a:p>
            <a:r>
              <a:rPr lang="en-US" b="1" dirty="0" smtClean="0"/>
              <a:t>Administrative Theory of Luther </a:t>
            </a:r>
            <a:r>
              <a:rPr lang="en-US" b="1" dirty="0" err="1" smtClean="0"/>
              <a:t>Gulick</a:t>
            </a:r>
            <a:r>
              <a:rPr lang="en-US" b="1" dirty="0" smtClean="0"/>
              <a:t> and </a:t>
            </a:r>
            <a:r>
              <a:rPr lang="en-US" b="1" dirty="0" err="1" smtClean="0"/>
              <a:t>Lyndall</a:t>
            </a:r>
            <a:r>
              <a:rPr lang="en-US" b="1" dirty="0" smtClean="0"/>
              <a:t> </a:t>
            </a:r>
            <a:r>
              <a:rPr lang="en-US" b="1" dirty="0" err="1" smtClean="0"/>
              <a:t>Urwick</a:t>
            </a:r>
            <a:endParaRPr lang="en-US" b="1" dirty="0" smtClean="0"/>
          </a:p>
          <a:p>
            <a:r>
              <a:rPr lang="en-US" b="1" dirty="0" smtClean="0"/>
              <a:t>Background</a:t>
            </a:r>
          </a:p>
          <a:p>
            <a:r>
              <a:rPr lang="en-US" b="1" dirty="0" smtClean="0"/>
              <a:t>Luther </a:t>
            </a:r>
            <a:r>
              <a:rPr lang="en-US" b="1" dirty="0" err="1" smtClean="0"/>
              <a:t>Gulick</a:t>
            </a:r>
            <a:r>
              <a:rPr lang="en-US" b="1" dirty="0" smtClean="0"/>
              <a:t> (1892–1993)</a:t>
            </a:r>
            <a:r>
              <a:rPr lang="en-US" dirty="0" smtClean="0"/>
              <a:t> – An American political scientist and public administration expert.</a:t>
            </a:r>
          </a:p>
          <a:p>
            <a:r>
              <a:rPr lang="en-US" b="1" dirty="0" err="1" smtClean="0"/>
              <a:t>Lyndall</a:t>
            </a:r>
            <a:r>
              <a:rPr lang="en-US" b="1" dirty="0" smtClean="0"/>
              <a:t> </a:t>
            </a:r>
            <a:r>
              <a:rPr lang="en-US" b="1" dirty="0" err="1" smtClean="0"/>
              <a:t>Urwick</a:t>
            </a:r>
            <a:r>
              <a:rPr lang="en-US" b="1" dirty="0" smtClean="0"/>
              <a:t> (1891–1983)</a:t>
            </a:r>
            <a:r>
              <a:rPr lang="en-US" dirty="0" smtClean="0"/>
              <a:t> – A British management consultant.</a:t>
            </a:r>
          </a:p>
          <a:p>
            <a:r>
              <a:rPr lang="en-US" dirty="0" smtClean="0"/>
              <a:t>Both expanded </a:t>
            </a:r>
            <a:r>
              <a:rPr lang="en-US" dirty="0" err="1" smtClean="0"/>
              <a:t>Fayol’s</a:t>
            </a:r>
            <a:r>
              <a:rPr lang="en-US" dirty="0" smtClean="0"/>
              <a:t> ideas and gave them a </a:t>
            </a:r>
            <a:r>
              <a:rPr lang="en-US" b="1" dirty="0" smtClean="0"/>
              <a:t>public administration perspective</a:t>
            </a:r>
            <a:r>
              <a:rPr lang="en-US" dirty="0" smtClean="0"/>
              <a:t>.</a:t>
            </a:r>
          </a:p>
          <a:p>
            <a:r>
              <a:rPr lang="en-US" dirty="0" smtClean="0"/>
              <a:t>Their most famous work is in the </a:t>
            </a:r>
            <a:r>
              <a:rPr lang="en-US" b="1" dirty="0" smtClean="0"/>
              <a:t>1937 publication "Papers on the Science of Administration"</a:t>
            </a:r>
            <a:r>
              <a:rPr lang="en-US" dirty="0" smtClean="0"/>
              <a:t>, which became a cornerstone of classical administrative theory.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135563"/>
          </a:xfrm>
        </p:spPr>
        <p:txBody>
          <a:bodyPr>
            <a:normAutofit fontScale="77500" lnSpcReduction="20000"/>
          </a:bodyPr>
          <a:lstStyle/>
          <a:p>
            <a:r>
              <a:rPr lang="en-US" b="1" dirty="0" smtClean="0"/>
              <a:t>Core Contribution: POSDCORB</a:t>
            </a:r>
          </a:p>
          <a:p>
            <a:r>
              <a:rPr lang="en-US" dirty="0" smtClean="0"/>
              <a:t>Luther </a:t>
            </a:r>
            <a:r>
              <a:rPr lang="en-US" dirty="0" err="1" smtClean="0"/>
              <a:t>Gulick</a:t>
            </a:r>
            <a:r>
              <a:rPr lang="en-US" dirty="0" smtClean="0"/>
              <a:t> coined the famous acronym </a:t>
            </a:r>
            <a:r>
              <a:rPr lang="en-US" b="1" dirty="0" smtClean="0"/>
              <a:t>POSDCORB</a:t>
            </a:r>
            <a:r>
              <a:rPr lang="en-US" dirty="0" smtClean="0"/>
              <a:t> to describe the </a:t>
            </a:r>
            <a:r>
              <a:rPr lang="en-US" b="1" dirty="0" smtClean="0"/>
              <a:t>seven functions of administration</a:t>
            </a:r>
            <a:r>
              <a:rPr lang="en-US" dirty="0" smtClean="0"/>
              <a:t>:</a:t>
            </a:r>
          </a:p>
          <a:p>
            <a:r>
              <a:rPr lang="en-US" b="1" dirty="0" smtClean="0"/>
              <a:t>P – Planning</a:t>
            </a:r>
            <a:endParaRPr lang="en-US" dirty="0" smtClean="0"/>
          </a:p>
          <a:p>
            <a:pPr lvl="1"/>
            <a:r>
              <a:rPr lang="en-US" dirty="0" smtClean="0"/>
              <a:t>Working out in broad outline the things that need to be done.</a:t>
            </a:r>
          </a:p>
          <a:p>
            <a:pPr lvl="1"/>
            <a:r>
              <a:rPr lang="en-US" dirty="0" smtClean="0"/>
              <a:t>Establishing methods and timelines.</a:t>
            </a:r>
          </a:p>
          <a:p>
            <a:pPr lvl="1"/>
            <a:r>
              <a:rPr lang="en-US" dirty="0" smtClean="0"/>
              <a:t>Example: Government development plans, budgets, policies.</a:t>
            </a:r>
          </a:p>
          <a:p>
            <a:r>
              <a:rPr lang="en-US" b="1" dirty="0" smtClean="0"/>
              <a:t>O – Organizing</a:t>
            </a:r>
            <a:endParaRPr lang="en-US" dirty="0" smtClean="0"/>
          </a:p>
          <a:p>
            <a:pPr lvl="1"/>
            <a:r>
              <a:rPr lang="en-US" dirty="0" smtClean="0"/>
              <a:t>Building formal structures of authority and responsibility.</a:t>
            </a:r>
          </a:p>
          <a:p>
            <a:pPr lvl="1"/>
            <a:r>
              <a:rPr lang="en-US" dirty="0" smtClean="0"/>
              <a:t>Arranging people, jobs, and resources.</a:t>
            </a:r>
          </a:p>
          <a:p>
            <a:r>
              <a:rPr lang="en-US" b="1" dirty="0" smtClean="0"/>
              <a:t>S – Staffing</a:t>
            </a:r>
            <a:endParaRPr lang="en-US" dirty="0" smtClean="0"/>
          </a:p>
          <a:p>
            <a:pPr lvl="1"/>
            <a:r>
              <a:rPr lang="en-US" dirty="0" smtClean="0"/>
              <a:t>Recruitment, selection, training, promotion, and welfare of personnel.</a:t>
            </a:r>
          </a:p>
          <a:p>
            <a:pPr lvl="1"/>
            <a:r>
              <a:rPr lang="en-US" dirty="0" smtClean="0"/>
              <a:t>Example: Civil service systems and HR practices.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b="1" dirty="0" smtClean="0"/>
              <a:t>D – Directing</a:t>
            </a:r>
            <a:endParaRPr lang="en-US" dirty="0" smtClean="0"/>
          </a:p>
          <a:p>
            <a:pPr lvl="1"/>
            <a:r>
              <a:rPr lang="en-US" dirty="0" smtClean="0"/>
              <a:t>Leadership, issuing orders, and guiding subordinates.</a:t>
            </a:r>
          </a:p>
          <a:p>
            <a:pPr lvl="1"/>
            <a:r>
              <a:rPr lang="en-US" dirty="0" smtClean="0"/>
              <a:t>Example: Administrative heads directing government departments.</a:t>
            </a:r>
          </a:p>
          <a:p>
            <a:r>
              <a:rPr lang="en-US" b="1" dirty="0" smtClean="0"/>
              <a:t>CO – Coordinating</a:t>
            </a:r>
            <a:endParaRPr lang="en-US" dirty="0" smtClean="0"/>
          </a:p>
          <a:p>
            <a:pPr lvl="1"/>
            <a:r>
              <a:rPr lang="en-US" dirty="0" smtClean="0"/>
              <a:t>Ensuring harmony and synchronization between different units and departments.</a:t>
            </a:r>
          </a:p>
          <a:p>
            <a:r>
              <a:rPr lang="en-US" b="1" dirty="0" smtClean="0"/>
              <a:t>R – Reporting</a:t>
            </a:r>
            <a:endParaRPr lang="en-US" dirty="0" smtClean="0"/>
          </a:p>
          <a:p>
            <a:pPr lvl="1"/>
            <a:r>
              <a:rPr lang="en-US" dirty="0" smtClean="0"/>
              <a:t>Keeping superiors informed through records, research, and inspections.</a:t>
            </a:r>
          </a:p>
          <a:p>
            <a:pPr lvl="1"/>
            <a:r>
              <a:rPr lang="en-US" dirty="0" smtClean="0"/>
              <a:t>Example: Annual reports, audit reports, progress reviews.</a:t>
            </a:r>
          </a:p>
          <a:p>
            <a:r>
              <a:rPr lang="en-US" b="1" dirty="0" smtClean="0"/>
              <a:t>B – Budgeting</a:t>
            </a:r>
            <a:endParaRPr lang="en-US" dirty="0" smtClean="0"/>
          </a:p>
          <a:p>
            <a:pPr lvl="1"/>
            <a:r>
              <a:rPr lang="en-US" dirty="0" smtClean="0"/>
              <a:t>Fiscal planning, accounting, and control of expenditure.</a:t>
            </a:r>
          </a:p>
          <a:p>
            <a:r>
              <a:rPr lang="en-US" dirty="0" smtClean="0"/>
              <a:t>🔑 </a:t>
            </a:r>
            <a:r>
              <a:rPr lang="en-US" b="1" dirty="0" smtClean="0"/>
              <a:t>Significance:</a:t>
            </a:r>
            <a:r>
              <a:rPr lang="en-US" dirty="0" smtClean="0"/>
              <a:t> POSDCORB became the </a:t>
            </a:r>
            <a:r>
              <a:rPr lang="en-US" b="1" dirty="0" smtClean="0"/>
              <a:t>most popular formula</a:t>
            </a:r>
            <a:r>
              <a:rPr lang="en-US" dirty="0" smtClean="0"/>
              <a:t> to understand what administrators actually do.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410200"/>
          </a:xfrm>
        </p:spPr>
        <p:txBody>
          <a:bodyPr>
            <a:normAutofit fontScale="77500" lnSpcReduction="20000"/>
          </a:bodyPr>
          <a:lstStyle/>
          <a:p>
            <a:r>
              <a:rPr lang="en-US" b="1" dirty="0" smtClean="0"/>
              <a:t>Principles of Organization (by </a:t>
            </a:r>
            <a:r>
              <a:rPr lang="en-US" b="1" dirty="0" err="1" smtClean="0"/>
              <a:t>Gulick</a:t>
            </a:r>
            <a:r>
              <a:rPr lang="en-US" b="1" dirty="0" smtClean="0"/>
              <a:t> &amp; </a:t>
            </a:r>
            <a:r>
              <a:rPr lang="en-US" b="1" dirty="0" err="1" smtClean="0"/>
              <a:t>Urwick</a:t>
            </a:r>
            <a:r>
              <a:rPr lang="en-US" b="1" dirty="0" smtClean="0"/>
              <a:t>)</a:t>
            </a:r>
          </a:p>
          <a:p>
            <a:r>
              <a:rPr lang="en-US" dirty="0" smtClean="0"/>
              <a:t>They believed efficient administration rests on certain </a:t>
            </a:r>
            <a:r>
              <a:rPr lang="en-US" b="1" dirty="0" smtClean="0"/>
              <a:t>principles of organization</a:t>
            </a:r>
            <a:r>
              <a:rPr lang="en-US" dirty="0" smtClean="0"/>
              <a:t>:</a:t>
            </a:r>
          </a:p>
          <a:p>
            <a:r>
              <a:rPr lang="en-US" b="1" dirty="0" smtClean="0"/>
              <a:t>Division of Work</a:t>
            </a:r>
            <a:r>
              <a:rPr lang="en-US" dirty="0" smtClean="0"/>
              <a:t> – Specialization improves efficiency.</a:t>
            </a:r>
          </a:p>
          <a:p>
            <a:r>
              <a:rPr lang="en-US" b="1" dirty="0" smtClean="0"/>
              <a:t>Unity of Command</a:t>
            </a:r>
            <a:r>
              <a:rPr lang="en-US" dirty="0" smtClean="0"/>
              <a:t> – One subordinate should have only one boss.</a:t>
            </a:r>
          </a:p>
          <a:p>
            <a:r>
              <a:rPr lang="en-US" b="1" dirty="0" smtClean="0"/>
              <a:t>Span of Control</a:t>
            </a:r>
            <a:r>
              <a:rPr lang="en-US" dirty="0" smtClean="0"/>
              <a:t> – A manager can supervise only a limited number of subordinates effectively.</a:t>
            </a:r>
          </a:p>
          <a:p>
            <a:r>
              <a:rPr lang="en-US" b="1" dirty="0" smtClean="0"/>
              <a:t>Scalar Chain</a:t>
            </a:r>
            <a:r>
              <a:rPr lang="en-US" dirty="0" smtClean="0"/>
              <a:t> – A clear line of authority from top to bottom.</a:t>
            </a:r>
          </a:p>
          <a:p>
            <a:r>
              <a:rPr lang="en-US" b="1" dirty="0" smtClean="0"/>
              <a:t>Delegation</a:t>
            </a:r>
            <a:r>
              <a:rPr lang="en-US" dirty="0" smtClean="0"/>
              <a:t> – Authority must be delegated along with responsibility.</a:t>
            </a:r>
          </a:p>
          <a:p>
            <a:r>
              <a:rPr lang="en-US" b="1" dirty="0" smtClean="0"/>
              <a:t>Coordination</a:t>
            </a:r>
            <a:r>
              <a:rPr lang="en-US" dirty="0" smtClean="0"/>
              <a:t> – Essential for achieving organizational objectives.</a:t>
            </a:r>
          </a:p>
          <a:p>
            <a:r>
              <a:rPr lang="en-US" b="1" dirty="0" smtClean="0"/>
              <a:t>Functional Definition</a:t>
            </a:r>
            <a:r>
              <a:rPr lang="en-US" dirty="0" smtClean="0"/>
              <a:t> – Each job must have clearly defined duties and responsibilities.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349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410200"/>
          </a:xfrm>
        </p:spPr>
        <p:txBody>
          <a:bodyPr>
            <a:normAutofit fontScale="77500" lnSpcReduction="20000"/>
          </a:bodyPr>
          <a:lstStyle/>
          <a:p>
            <a:r>
              <a:rPr lang="en-US" b="1" dirty="0" smtClean="0"/>
              <a:t>Applications in Public Administration of </a:t>
            </a:r>
            <a:r>
              <a:rPr lang="en-US" b="1" dirty="0" err="1" smtClean="0"/>
              <a:t>Gulick</a:t>
            </a:r>
            <a:r>
              <a:rPr lang="en-US" b="1" dirty="0" smtClean="0"/>
              <a:t> &amp; </a:t>
            </a:r>
            <a:r>
              <a:rPr lang="en-US" b="1" dirty="0" err="1" smtClean="0"/>
              <a:t>Urwick’s</a:t>
            </a:r>
            <a:r>
              <a:rPr lang="en-US" b="1" dirty="0" smtClean="0"/>
              <a:t> Administrative Theory</a:t>
            </a:r>
          </a:p>
          <a:p>
            <a:r>
              <a:rPr lang="en-US" b="1" dirty="0" smtClean="0"/>
              <a:t>1. Defining the Scope of Administrative Work</a:t>
            </a:r>
          </a:p>
          <a:p>
            <a:r>
              <a:rPr lang="en-US" dirty="0" smtClean="0"/>
              <a:t>Through </a:t>
            </a:r>
            <a:r>
              <a:rPr lang="en-US" b="1" dirty="0" smtClean="0"/>
              <a:t>POSDCORB</a:t>
            </a:r>
            <a:r>
              <a:rPr lang="en-US" dirty="0" smtClean="0"/>
              <a:t>, </a:t>
            </a:r>
            <a:r>
              <a:rPr lang="en-US" dirty="0" err="1" smtClean="0"/>
              <a:t>Gulick</a:t>
            </a:r>
            <a:r>
              <a:rPr lang="en-US" dirty="0" smtClean="0"/>
              <a:t> provided a </a:t>
            </a:r>
            <a:r>
              <a:rPr lang="en-US" b="1" dirty="0" smtClean="0"/>
              <a:t>practical framework</a:t>
            </a:r>
            <a:r>
              <a:rPr lang="en-US" dirty="0" smtClean="0"/>
              <a:t> for what administrators actually do: planning, organizing, staffing, directing, coordinating, reporting, and budgeting.</a:t>
            </a:r>
          </a:p>
          <a:p>
            <a:r>
              <a:rPr lang="en-US" dirty="0" smtClean="0"/>
              <a:t>Public administration training institutes and civil service manuals still use POSDCORB as a guide.</a:t>
            </a:r>
          </a:p>
          <a:p>
            <a:r>
              <a:rPr lang="en-US" b="1" dirty="0" smtClean="0"/>
              <a:t>2. Organizational Design of Government</a:t>
            </a:r>
          </a:p>
          <a:p>
            <a:r>
              <a:rPr lang="en-US" dirty="0" smtClean="0"/>
              <a:t>Their principles (unity of command, scalar chain, span of control) influenced the </a:t>
            </a:r>
            <a:r>
              <a:rPr lang="en-US" b="1" dirty="0" smtClean="0"/>
              <a:t>hierarchical structure of ministries, departments, and agencies</a:t>
            </a:r>
            <a:r>
              <a:rPr lang="en-US" dirty="0" smtClean="0"/>
              <a:t>.</a:t>
            </a:r>
          </a:p>
          <a:p>
            <a:r>
              <a:rPr lang="en-US" dirty="0" smtClean="0"/>
              <a:t>Clear </a:t>
            </a:r>
            <a:r>
              <a:rPr lang="en-US" b="1" dirty="0" smtClean="0"/>
              <a:t>lines of authority and responsibility</a:t>
            </a:r>
            <a:r>
              <a:rPr lang="en-US" dirty="0" smtClean="0"/>
              <a:t> in bureaucracies reflect these ideas.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825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83163"/>
          </a:xfrm>
        </p:spPr>
        <p:txBody>
          <a:bodyPr>
            <a:normAutofit fontScale="85000" lnSpcReduction="10000"/>
          </a:bodyPr>
          <a:lstStyle/>
          <a:p>
            <a:r>
              <a:rPr lang="en-US" b="1" dirty="0" err="1" smtClean="0"/>
              <a:t>Fayol’s</a:t>
            </a:r>
            <a:r>
              <a:rPr lang="en-US" b="1" dirty="0" smtClean="0"/>
              <a:t> 14 Principles of Management</a:t>
            </a:r>
          </a:p>
          <a:p>
            <a:r>
              <a:rPr lang="en-US" b="1" dirty="0" smtClean="0"/>
              <a:t>Division of Work</a:t>
            </a:r>
            <a:r>
              <a:rPr lang="en-US" dirty="0" smtClean="0"/>
              <a:t> – Specialization increases efficiency.</a:t>
            </a:r>
          </a:p>
          <a:p>
            <a:r>
              <a:rPr lang="en-US" b="1" dirty="0" smtClean="0"/>
              <a:t>Authority &amp; Responsibility</a:t>
            </a:r>
            <a:r>
              <a:rPr lang="en-US" dirty="0" smtClean="0"/>
              <a:t> – Managers must have authority to give orders but also bear responsibility.</a:t>
            </a:r>
          </a:p>
          <a:p>
            <a:r>
              <a:rPr lang="en-US" b="1" dirty="0" smtClean="0"/>
              <a:t>Discipline</a:t>
            </a:r>
            <a:r>
              <a:rPr lang="en-US" dirty="0" smtClean="0"/>
              <a:t> – Respect and obedience are essential.</a:t>
            </a:r>
          </a:p>
          <a:p>
            <a:r>
              <a:rPr lang="en-US" b="1" dirty="0" smtClean="0"/>
              <a:t>Unity of Command</a:t>
            </a:r>
            <a:r>
              <a:rPr lang="en-US" dirty="0" smtClean="0"/>
              <a:t> – One employee should receive orders from one superior only.</a:t>
            </a:r>
          </a:p>
          <a:p>
            <a:r>
              <a:rPr lang="en-US" b="1" dirty="0" smtClean="0"/>
              <a:t>Unity of Direction</a:t>
            </a:r>
            <a:r>
              <a:rPr lang="en-US" dirty="0" smtClean="0"/>
              <a:t> – Activities with the same objective should be directed by one plan.</a:t>
            </a:r>
          </a:p>
          <a:p>
            <a:r>
              <a:rPr lang="en-US" b="1" dirty="0" smtClean="0"/>
              <a:t>Subordination of Individual Interest to General Interest</a:t>
            </a:r>
            <a:r>
              <a:rPr lang="en-US" dirty="0" smtClean="0"/>
              <a:t> – Organization &gt; Individual.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906963"/>
          </a:xfrm>
        </p:spPr>
        <p:txBody>
          <a:bodyPr>
            <a:normAutofit fontScale="85000" lnSpcReduction="20000"/>
          </a:bodyPr>
          <a:lstStyle/>
          <a:p>
            <a:r>
              <a:rPr lang="en-US" b="1" dirty="0" smtClean="0"/>
              <a:t>3. Civil Service Systems (Staffing)</a:t>
            </a:r>
          </a:p>
          <a:p>
            <a:r>
              <a:rPr lang="en-US" dirty="0" smtClean="0"/>
              <a:t>Their emphasis on </a:t>
            </a:r>
            <a:r>
              <a:rPr lang="en-US" b="1" dirty="0" smtClean="0"/>
              <a:t>staffing</a:t>
            </a:r>
            <a:r>
              <a:rPr lang="en-US" dirty="0" smtClean="0"/>
              <a:t> guided the establishment of </a:t>
            </a:r>
            <a:r>
              <a:rPr lang="en-US" b="1" dirty="0" smtClean="0"/>
              <a:t>public service commissions, recruitment systems, and training academies</a:t>
            </a:r>
            <a:r>
              <a:rPr lang="en-US" dirty="0" smtClean="0"/>
              <a:t>.</a:t>
            </a:r>
          </a:p>
          <a:p>
            <a:r>
              <a:rPr lang="en-US" dirty="0" smtClean="0"/>
              <a:t>Example: </a:t>
            </a:r>
            <a:r>
              <a:rPr lang="en-US" b="1" dirty="0" smtClean="0"/>
              <a:t>UPSC in India</a:t>
            </a:r>
            <a:r>
              <a:rPr lang="en-US" dirty="0" smtClean="0"/>
              <a:t>, </a:t>
            </a:r>
            <a:r>
              <a:rPr lang="en-US" b="1" dirty="0" smtClean="0"/>
              <a:t>US Civil Service Commission</a:t>
            </a:r>
            <a:r>
              <a:rPr lang="en-US" dirty="0" smtClean="0"/>
              <a:t>.</a:t>
            </a:r>
          </a:p>
          <a:p>
            <a:r>
              <a:rPr lang="en-US" b="1" dirty="0" smtClean="0"/>
              <a:t>4. Coordination Between Departments</a:t>
            </a:r>
          </a:p>
          <a:p>
            <a:r>
              <a:rPr lang="en-US" dirty="0" err="1" smtClean="0"/>
              <a:t>Gulick</a:t>
            </a:r>
            <a:r>
              <a:rPr lang="en-US" dirty="0" smtClean="0"/>
              <a:t> stressed </a:t>
            </a:r>
            <a:r>
              <a:rPr lang="en-US" b="1" dirty="0" smtClean="0"/>
              <a:t>coordination as the heart of administration</a:t>
            </a:r>
            <a:r>
              <a:rPr lang="en-US" dirty="0" smtClean="0"/>
              <a:t>.</a:t>
            </a:r>
          </a:p>
          <a:p>
            <a:r>
              <a:rPr lang="en-US" dirty="0" smtClean="0"/>
              <a:t>In government, coordination is critical in </a:t>
            </a:r>
            <a:r>
              <a:rPr lang="en-US" b="1" dirty="0" smtClean="0"/>
              <a:t>policy implementation</a:t>
            </a:r>
            <a:r>
              <a:rPr lang="en-US" dirty="0" smtClean="0"/>
              <a:t>, e.g., disaster management, health programs, or national security, where multiple agencies must work together.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873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135563"/>
          </a:xfrm>
        </p:spPr>
        <p:txBody>
          <a:bodyPr>
            <a:normAutofit fontScale="85000" lnSpcReduction="10000"/>
          </a:bodyPr>
          <a:lstStyle/>
          <a:p>
            <a:r>
              <a:rPr lang="en-US" b="1" dirty="0" smtClean="0"/>
              <a:t>5. Budgeting and Financial Management</a:t>
            </a:r>
          </a:p>
          <a:p>
            <a:r>
              <a:rPr lang="en-US" dirty="0" smtClean="0"/>
              <a:t>“B” in POSDCORB stands for </a:t>
            </a:r>
            <a:r>
              <a:rPr lang="en-US" b="1" dirty="0" smtClean="0"/>
              <a:t>Budgeting</a:t>
            </a:r>
            <a:r>
              <a:rPr lang="en-US" dirty="0" smtClean="0"/>
              <a:t>, which remains central to public administration.</a:t>
            </a:r>
          </a:p>
          <a:p>
            <a:r>
              <a:rPr lang="en-US" dirty="0" smtClean="0"/>
              <a:t>Preparation of </a:t>
            </a:r>
            <a:r>
              <a:rPr lang="en-US" b="1" dirty="0" smtClean="0"/>
              <a:t>annual budgets, fiscal planning, auditing, and financial accountability</a:t>
            </a:r>
            <a:r>
              <a:rPr lang="en-US" dirty="0" smtClean="0"/>
              <a:t> in government is directly shaped by this theory.</a:t>
            </a:r>
          </a:p>
          <a:p>
            <a:r>
              <a:rPr lang="en-US" b="1" dirty="0" smtClean="0"/>
              <a:t>6. Policy Planning and Implementation</a:t>
            </a:r>
          </a:p>
          <a:p>
            <a:r>
              <a:rPr lang="en-US" dirty="0" smtClean="0"/>
              <a:t>The </a:t>
            </a:r>
            <a:r>
              <a:rPr lang="en-US" b="1" dirty="0" smtClean="0"/>
              <a:t>Planning</a:t>
            </a:r>
            <a:r>
              <a:rPr lang="en-US" dirty="0" smtClean="0"/>
              <a:t> function under POSDCORB is applied in </a:t>
            </a:r>
            <a:r>
              <a:rPr lang="en-US" b="1" dirty="0" smtClean="0"/>
              <a:t>development plans, Five-Year Plans (India), social welfare schemes, and economic strategies</a:t>
            </a:r>
            <a:r>
              <a:rPr lang="en-US" dirty="0" smtClean="0"/>
              <a:t>.</a:t>
            </a:r>
          </a:p>
          <a:p>
            <a:r>
              <a:rPr lang="en-US" dirty="0" smtClean="0"/>
              <a:t>Governments use these principles to </a:t>
            </a:r>
            <a:r>
              <a:rPr lang="en-US" b="1" dirty="0" smtClean="0"/>
              <a:t>anticipate future needs and allocate resources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11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00600"/>
          </a:xfrm>
        </p:spPr>
        <p:txBody>
          <a:bodyPr>
            <a:normAutofit fontScale="85000" lnSpcReduction="20000"/>
          </a:bodyPr>
          <a:lstStyle/>
          <a:p>
            <a:r>
              <a:rPr lang="en-US" b="1" dirty="0" smtClean="0"/>
              <a:t>7. Reporting and Accountability</a:t>
            </a:r>
          </a:p>
          <a:p>
            <a:r>
              <a:rPr lang="en-US" dirty="0" smtClean="0"/>
              <a:t>“Reporting” stressed by </a:t>
            </a:r>
            <a:r>
              <a:rPr lang="en-US" dirty="0" err="1" smtClean="0"/>
              <a:t>Gulick</a:t>
            </a:r>
            <a:r>
              <a:rPr lang="en-US" dirty="0" smtClean="0"/>
              <a:t> is reflected in practices like </a:t>
            </a:r>
            <a:r>
              <a:rPr lang="en-US" b="1" dirty="0" smtClean="0"/>
              <a:t>annual administrative reports, audit reports, performance reviews, and RTI mechanisms</a:t>
            </a:r>
            <a:r>
              <a:rPr lang="en-US" dirty="0" smtClean="0"/>
              <a:t>.</a:t>
            </a:r>
          </a:p>
          <a:p>
            <a:r>
              <a:rPr lang="en-US" dirty="0" smtClean="0"/>
              <a:t>Ensures </a:t>
            </a:r>
            <a:r>
              <a:rPr lang="en-US" b="1" dirty="0" smtClean="0"/>
              <a:t>transparency and accountability</a:t>
            </a:r>
            <a:r>
              <a:rPr lang="en-US" dirty="0" smtClean="0"/>
              <a:t> in governance.</a:t>
            </a:r>
          </a:p>
          <a:p>
            <a:r>
              <a:rPr lang="en-US" b="1" dirty="0" smtClean="0"/>
              <a:t>8. Delegation and Decentralization</a:t>
            </a:r>
          </a:p>
          <a:p>
            <a:r>
              <a:rPr lang="en-US" dirty="0" smtClean="0"/>
              <a:t>Their principles on </a:t>
            </a:r>
            <a:r>
              <a:rPr lang="en-US" b="1" dirty="0" smtClean="0"/>
              <a:t>span of control and delegation</a:t>
            </a:r>
            <a:r>
              <a:rPr lang="en-US" dirty="0" smtClean="0"/>
              <a:t> are used in public administration to avoid over-centralization.</a:t>
            </a:r>
          </a:p>
          <a:p>
            <a:r>
              <a:rPr lang="en-US" dirty="0" smtClean="0"/>
              <a:t>Reflected in </a:t>
            </a:r>
            <a:r>
              <a:rPr lang="en-US" b="1" dirty="0" smtClean="0"/>
              <a:t>local self-government systems (</a:t>
            </a:r>
            <a:r>
              <a:rPr lang="en-US" b="1" dirty="0" err="1" smtClean="0"/>
              <a:t>Panchayati</a:t>
            </a:r>
            <a:r>
              <a:rPr lang="en-US" b="1" dirty="0" smtClean="0"/>
              <a:t> Raj in India)</a:t>
            </a:r>
            <a:r>
              <a:rPr lang="en-US" dirty="0" smtClean="0"/>
              <a:t> and delegation of authority to field-level officials.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83163"/>
          </a:xfrm>
        </p:spPr>
        <p:txBody>
          <a:bodyPr>
            <a:normAutofit fontScale="92500" lnSpcReduction="20000"/>
          </a:bodyPr>
          <a:lstStyle/>
          <a:p>
            <a:r>
              <a:rPr lang="en-US" b="1" dirty="0" smtClean="0"/>
              <a:t>9. Standard Operating Procedures (SOPs)</a:t>
            </a:r>
          </a:p>
          <a:p>
            <a:r>
              <a:rPr lang="en-US" dirty="0" err="1" smtClean="0"/>
              <a:t>Gulick</a:t>
            </a:r>
            <a:r>
              <a:rPr lang="en-US" dirty="0" smtClean="0"/>
              <a:t> &amp; </a:t>
            </a:r>
            <a:r>
              <a:rPr lang="en-US" dirty="0" err="1" smtClean="0"/>
              <a:t>Urwick</a:t>
            </a:r>
            <a:r>
              <a:rPr lang="en-US" dirty="0" smtClean="0"/>
              <a:t> emphasized </a:t>
            </a:r>
            <a:r>
              <a:rPr lang="en-US" b="1" dirty="0" smtClean="0"/>
              <a:t>formal rules, order, and defined functions</a:t>
            </a:r>
            <a:r>
              <a:rPr lang="en-US" dirty="0" smtClean="0"/>
              <a:t>.</a:t>
            </a:r>
          </a:p>
          <a:p>
            <a:r>
              <a:rPr lang="en-US" dirty="0" smtClean="0"/>
              <a:t>Governments apply this in </a:t>
            </a:r>
            <a:r>
              <a:rPr lang="en-US" b="1" dirty="0" smtClean="0"/>
              <a:t>SOPs, rule books, service codes, and administrative manuals</a:t>
            </a:r>
            <a:r>
              <a:rPr lang="en-US" dirty="0" smtClean="0"/>
              <a:t> to standardize procedures.</a:t>
            </a:r>
          </a:p>
          <a:p>
            <a:r>
              <a:rPr lang="en-US" b="1" dirty="0" smtClean="0"/>
              <a:t>10. Training and Professionalization</a:t>
            </a:r>
          </a:p>
          <a:p>
            <a:r>
              <a:rPr lang="en-US" dirty="0" smtClean="0"/>
              <a:t>Their theory recognized administration as a </a:t>
            </a:r>
            <a:r>
              <a:rPr lang="en-US" b="1" dirty="0" smtClean="0"/>
              <a:t>professional field</a:t>
            </a:r>
            <a:r>
              <a:rPr lang="en-US" dirty="0" smtClean="0"/>
              <a:t>.</a:t>
            </a:r>
          </a:p>
          <a:p>
            <a:r>
              <a:rPr lang="en-US" dirty="0" smtClean="0"/>
              <a:t>Led to the rise of </a:t>
            </a:r>
            <a:r>
              <a:rPr lang="en-US" b="1" dirty="0" smtClean="0"/>
              <a:t>training academies</a:t>
            </a:r>
            <a:r>
              <a:rPr lang="en-US" dirty="0" smtClean="0"/>
              <a:t> (e.g., LBSNAA in India, ENA in France) where civil servants are taught </a:t>
            </a:r>
            <a:r>
              <a:rPr lang="en-US" b="1" dirty="0" smtClean="0"/>
              <a:t>POSDCORB functions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b="1" dirty="0" smtClean="0"/>
              <a:t>Summary</a:t>
            </a:r>
          </a:p>
          <a:p>
            <a:r>
              <a:rPr lang="en-US" dirty="0" smtClean="0"/>
              <a:t>The Administrative Theory of </a:t>
            </a:r>
            <a:r>
              <a:rPr lang="en-US" dirty="0" err="1" smtClean="0"/>
              <a:t>Gulick</a:t>
            </a:r>
            <a:r>
              <a:rPr lang="en-US" dirty="0" smtClean="0"/>
              <a:t> and </a:t>
            </a:r>
            <a:r>
              <a:rPr lang="en-US" dirty="0" err="1" smtClean="0"/>
              <a:t>Urwick</a:t>
            </a:r>
            <a:r>
              <a:rPr lang="en-US" dirty="0" smtClean="0"/>
              <a:t> has shaped </a:t>
            </a:r>
            <a:r>
              <a:rPr lang="en-US" b="1" dirty="0" smtClean="0"/>
              <a:t>modern public administration</a:t>
            </a:r>
            <a:r>
              <a:rPr lang="en-US" dirty="0" smtClean="0"/>
              <a:t> by:</a:t>
            </a:r>
          </a:p>
          <a:p>
            <a:r>
              <a:rPr lang="en-US" dirty="0" smtClean="0"/>
              <a:t>Defining administrative tasks (POSDCORB),</a:t>
            </a:r>
          </a:p>
          <a:p>
            <a:r>
              <a:rPr lang="en-US" dirty="0" smtClean="0"/>
              <a:t>Structuring government organizations,</a:t>
            </a:r>
          </a:p>
          <a:p>
            <a:r>
              <a:rPr lang="en-US" dirty="0" smtClean="0"/>
              <a:t>Professionalizing civil services,</a:t>
            </a:r>
          </a:p>
          <a:p>
            <a:r>
              <a:rPr lang="en-US" dirty="0" smtClean="0"/>
              <a:t>Improving </a:t>
            </a:r>
            <a:r>
              <a:rPr lang="en-US" b="1" dirty="0" smtClean="0"/>
              <a:t>coordination, budgeting, and accountability</a:t>
            </a:r>
            <a:r>
              <a:rPr lang="en-US" dirty="0" smtClean="0"/>
              <a:t>,</a:t>
            </a:r>
          </a:p>
          <a:p>
            <a:r>
              <a:rPr lang="en-US" dirty="0" smtClean="0"/>
              <a:t>Promoting </a:t>
            </a:r>
            <a:r>
              <a:rPr lang="en-US" b="1" dirty="0" smtClean="0"/>
              <a:t>efficiency and discipline</a:t>
            </a:r>
            <a:r>
              <a:rPr lang="en-US" dirty="0" smtClean="0"/>
              <a:t> in bureaucratic systems.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b="1" dirty="0" smtClean="0"/>
              <a:t>Merits of Administrative Theory (</a:t>
            </a:r>
            <a:r>
              <a:rPr lang="en-US" b="1" dirty="0" err="1" smtClean="0"/>
              <a:t>Gulick</a:t>
            </a:r>
            <a:r>
              <a:rPr lang="en-US" b="1" dirty="0" smtClean="0"/>
              <a:t> &amp; </a:t>
            </a:r>
            <a:r>
              <a:rPr lang="en-US" b="1" dirty="0" err="1" smtClean="0"/>
              <a:t>Urwick</a:t>
            </a:r>
            <a:r>
              <a:rPr lang="en-US" b="1" dirty="0" smtClean="0"/>
              <a:t>)</a:t>
            </a:r>
          </a:p>
          <a:p>
            <a:r>
              <a:rPr lang="en-US" b="1" dirty="0" smtClean="0"/>
              <a:t>1. Scientific and Systematic Approach</a:t>
            </a:r>
          </a:p>
          <a:p>
            <a:r>
              <a:rPr lang="en-US" dirty="0" smtClean="0"/>
              <a:t>Brought </a:t>
            </a:r>
            <a:r>
              <a:rPr lang="en-US" b="1" dirty="0" smtClean="0"/>
              <a:t>science and rationality</a:t>
            </a:r>
            <a:r>
              <a:rPr lang="en-US" dirty="0" smtClean="0"/>
              <a:t> into public administration.</a:t>
            </a:r>
          </a:p>
          <a:p>
            <a:r>
              <a:rPr lang="en-US" dirty="0" smtClean="0"/>
              <a:t>POSDCORB clearly defined the </a:t>
            </a:r>
            <a:r>
              <a:rPr lang="en-US" b="1" dirty="0" smtClean="0"/>
              <a:t>scope of administrative functions</a:t>
            </a:r>
            <a:r>
              <a:rPr lang="en-US" dirty="0" smtClean="0"/>
              <a:t>.</a:t>
            </a:r>
          </a:p>
          <a:p>
            <a:r>
              <a:rPr lang="en-US" b="1" dirty="0" smtClean="0"/>
              <a:t>2. Clarity of Administrative Functions</a:t>
            </a:r>
          </a:p>
          <a:p>
            <a:r>
              <a:rPr lang="en-US" dirty="0" smtClean="0"/>
              <a:t>POSDCORB gave administrators a </a:t>
            </a:r>
            <a:r>
              <a:rPr lang="en-US" b="1" dirty="0" smtClean="0"/>
              <a:t>practical checklist</a:t>
            </a:r>
            <a:r>
              <a:rPr lang="en-US" dirty="0" smtClean="0"/>
              <a:t>: Planning, Organizing, Staffing, Directing, Coordinating, Reporting, Budgeting.</a:t>
            </a:r>
          </a:p>
          <a:p>
            <a:r>
              <a:rPr lang="en-US" dirty="0" smtClean="0"/>
              <a:t>Helped to </a:t>
            </a:r>
            <a:r>
              <a:rPr lang="en-US" b="1" dirty="0" smtClean="0"/>
              <a:t>professionalize civil services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b="1" dirty="0" smtClean="0"/>
              <a:t>3. Improved Organizational Design</a:t>
            </a:r>
          </a:p>
          <a:p>
            <a:r>
              <a:rPr lang="en-US" dirty="0" smtClean="0"/>
              <a:t>Principles like </a:t>
            </a:r>
            <a:r>
              <a:rPr lang="en-US" b="1" dirty="0" smtClean="0"/>
              <a:t>unity of command, span of control, and scalar chain</a:t>
            </a:r>
            <a:r>
              <a:rPr lang="en-US" dirty="0" smtClean="0"/>
              <a:t> improved </a:t>
            </a:r>
            <a:r>
              <a:rPr lang="en-US" b="1" dirty="0" smtClean="0"/>
              <a:t>efficiency and clarity</a:t>
            </a:r>
            <a:r>
              <a:rPr lang="en-US" dirty="0" smtClean="0"/>
              <a:t> in bureaucracies.</a:t>
            </a:r>
          </a:p>
          <a:p>
            <a:r>
              <a:rPr lang="en-US" b="1" dirty="0" smtClean="0"/>
              <a:t>4. Universality</a:t>
            </a:r>
          </a:p>
          <a:p>
            <a:r>
              <a:rPr lang="en-US" dirty="0" smtClean="0"/>
              <a:t>Principles applicable across </a:t>
            </a:r>
            <a:r>
              <a:rPr lang="en-US" b="1" dirty="0" smtClean="0"/>
              <a:t>public and private organizations</a:t>
            </a:r>
            <a:r>
              <a:rPr lang="en-US" dirty="0" smtClean="0"/>
              <a:t>, military, and educational institutions.</a:t>
            </a:r>
          </a:p>
          <a:p>
            <a:r>
              <a:rPr lang="en-US" b="1" dirty="0" smtClean="0"/>
              <a:t>5. Focus on Efficiency</a:t>
            </a:r>
          </a:p>
          <a:p>
            <a:r>
              <a:rPr lang="en-US" dirty="0" smtClean="0"/>
              <a:t>Aimed at eliminating </a:t>
            </a:r>
            <a:r>
              <a:rPr lang="en-US" b="1" dirty="0" smtClean="0"/>
              <a:t>duplication of work, confusion, and wastage</a:t>
            </a:r>
            <a:r>
              <a:rPr lang="en-US" dirty="0" smtClean="0"/>
              <a:t> of resources.</a:t>
            </a:r>
          </a:p>
          <a:p>
            <a:r>
              <a:rPr lang="en-US" dirty="0" smtClean="0"/>
              <a:t>Helped governments achieve </a:t>
            </a:r>
            <a:r>
              <a:rPr lang="en-US" b="1" dirty="0" smtClean="0"/>
              <a:t>better coordination and accountability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b="1" dirty="0" smtClean="0"/>
              <a:t>6. Practical Relevance</a:t>
            </a:r>
          </a:p>
          <a:p>
            <a:r>
              <a:rPr lang="en-US" dirty="0" smtClean="0"/>
              <a:t>Derived from </a:t>
            </a:r>
            <a:r>
              <a:rPr lang="en-US" b="1" dirty="0" smtClean="0"/>
              <a:t>real-life administrative experiences</a:t>
            </a:r>
            <a:r>
              <a:rPr lang="en-US" dirty="0" smtClean="0"/>
              <a:t> of </a:t>
            </a:r>
            <a:r>
              <a:rPr lang="en-US" dirty="0" err="1" smtClean="0"/>
              <a:t>Gulick</a:t>
            </a:r>
            <a:r>
              <a:rPr lang="en-US" dirty="0" smtClean="0"/>
              <a:t> (public administration) and </a:t>
            </a:r>
            <a:r>
              <a:rPr lang="en-US" dirty="0" err="1" smtClean="0"/>
              <a:t>Urwick</a:t>
            </a:r>
            <a:r>
              <a:rPr lang="en-US" dirty="0" smtClean="0"/>
              <a:t> (management).</a:t>
            </a:r>
          </a:p>
          <a:p>
            <a:r>
              <a:rPr lang="en-US" dirty="0" smtClean="0"/>
              <a:t>Still used in </a:t>
            </a:r>
            <a:r>
              <a:rPr lang="en-US" b="1" dirty="0" smtClean="0"/>
              <a:t>management training institutes, civil service academies, and government manuals</a:t>
            </a:r>
            <a:r>
              <a:rPr lang="en-US" dirty="0" smtClean="0"/>
              <a:t>.</a:t>
            </a:r>
          </a:p>
          <a:p>
            <a:r>
              <a:rPr lang="en-US" b="1" dirty="0" smtClean="0"/>
              <a:t>7. Foundation for Administrative Science</a:t>
            </a:r>
          </a:p>
          <a:p>
            <a:r>
              <a:rPr lang="en-US" dirty="0" smtClean="0"/>
              <a:t>Strengthened </a:t>
            </a:r>
            <a:r>
              <a:rPr lang="en-US" b="1" dirty="0" smtClean="0"/>
              <a:t>Public Administration as an academic discipline</a:t>
            </a:r>
            <a:r>
              <a:rPr lang="en-US" dirty="0" smtClean="0"/>
              <a:t>.</a:t>
            </a:r>
          </a:p>
          <a:p>
            <a:r>
              <a:rPr lang="en-US" dirty="0" smtClean="0"/>
              <a:t>Influenced administrative reforms worldwide.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b="1" dirty="0" smtClean="0"/>
              <a:t>Demerits of Administrative Theory (</a:t>
            </a:r>
            <a:r>
              <a:rPr lang="en-US" b="1" dirty="0" err="1" smtClean="0"/>
              <a:t>Gulick</a:t>
            </a:r>
            <a:r>
              <a:rPr lang="en-US" b="1" dirty="0" smtClean="0"/>
              <a:t> &amp; </a:t>
            </a:r>
            <a:r>
              <a:rPr lang="en-US" b="1" dirty="0" err="1" smtClean="0"/>
              <a:t>Urwick</a:t>
            </a:r>
            <a:r>
              <a:rPr lang="en-US" b="1" dirty="0" smtClean="0"/>
              <a:t>)</a:t>
            </a:r>
          </a:p>
          <a:p>
            <a:r>
              <a:rPr lang="en-US" b="1" dirty="0" smtClean="0"/>
              <a:t>1. Mechanical and Rigid</a:t>
            </a:r>
          </a:p>
          <a:p>
            <a:r>
              <a:rPr lang="en-US" dirty="0" smtClean="0"/>
              <a:t>Overemphasis on </a:t>
            </a:r>
            <a:r>
              <a:rPr lang="en-US" b="1" dirty="0" smtClean="0"/>
              <a:t>structure, hierarchy, and rules</a:t>
            </a:r>
            <a:r>
              <a:rPr lang="en-US" dirty="0" smtClean="0"/>
              <a:t> made the theory </a:t>
            </a:r>
            <a:r>
              <a:rPr lang="en-US" b="1" dirty="0" smtClean="0"/>
              <a:t>bureaucratic and inflexible</a:t>
            </a:r>
            <a:r>
              <a:rPr lang="en-US" dirty="0" smtClean="0"/>
              <a:t>.</a:t>
            </a:r>
          </a:p>
          <a:p>
            <a:r>
              <a:rPr lang="en-US" b="1" dirty="0" smtClean="0"/>
              <a:t>2. Neglect of Human Factor</a:t>
            </a:r>
          </a:p>
          <a:p>
            <a:r>
              <a:rPr lang="en-US" dirty="0" smtClean="0"/>
              <a:t>Ignored </a:t>
            </a:r>
            <a:r>
              <a:rPr lang="en-US" b="1" dirty="0" smtClean="0"/>
              <a:t>motivation, psychology, informal groups, and worker satisfaction</a:t>
            </a:r>
            <a:r>
              <a:rPr lang="en-US" dirty="0" smtClean="0"/>
              <a:t>.</a:t>
            </a:r>
          </a:p>
          <a:p>
            <a:r>
              <a:rPr lang="en-US" dirty="0" smtClean="0"/>
              <a:t>Later </a:t>
            </a:r>
            <a:r>
              <a:rPr lang="en-US" b="1" dirty="0" smtClean="0"/>
              <a:t>Human Relations Theory (Elton Mayo)</a:t>
            </a:r>
            <a:r>
              <a:rPr lang="en-US" dirty="0" smtClean="0"/>
              <a:t> criticized it for treating people like machines.</a:t>
            </a:r>
          </a:p>
          <a:p>
            <a:r>
              <a:rPr lang="en-US" b="1" dirty="0" smtClean="0"/>
              <a:t>3. One-Size-Fits-All Approach</a:t>
            </a:r>
          </a:p>
          <a:p>
            <a:r>
              <a:rPr lang="en-US" dirty="0" smtClean="0"/>
              <a:t>Claimed principles were </a:t>
            </a:r>
            <a:r>
              <a:rPr lang="en-US" b="1" dirty="0" smtClean="0"/>
              <a:t>universal</a:t>
            </a:r>
            <a:r>
              <a:rPr lang="en-US" dirty="0" smtClean="0"/>
              <a:t>, but in practice, not all organizations can follow them rigidly (e.g., modern matrix organizations).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b="1" dirty="0" smtClean="0"/>
              <a:t>4. Over-Simplification</a:t>
            </a:r>
          </a:p>
          <a:p>
            <a:r>
              <a:rPr lang="en-US" dirty="0" smtClean="0"/>
              <a:t>Assumed that merely following POSDCORB or principles ensures efficiency.</a:t>
            </a:r>
          </a:p>
          <a:p>
            <a:r>
              <a:rPr lang="en-US" dirty="0" smtClean="0"/>
              <a:t>Real administration is influenced by </a:t>
            </a:r>
            <a:r>
              <a:rPr lang="en-US" b="1" dirty="0" smtClean="0"/>
              <a:t>politics, culture, environment, and leadership</a:t>
            </a:r>
            <a:r>
              <a:rPr lang="en-US" dirty="0" smtClean="0"/>
              <a:t>.</a:t>
            </a:r>
          </a:p>
          <a:p>
            <a:r>
              <a:rPr lang="en-US" b="1" dirty="0" smtClean="0"/>
              <a:t>5. Authoritarian Tone</a:t>
            </a:r>
          </a:p>
          <a:p>
            <a:r>
              <a:rPr lang="en-US" dirty="0" smtClean="0"/>
              <a:t>Heavy reliance on </a:t>
            </a:r>
            <a:r>
              <a:rPr lang="en-US" b="1" dirty="0" smtClean="0"/>
              <a:t>command, control, and discipline</a:t>
            </a:r>
            <a:r>
              <a:rPr lang="en-US" dirty="0" smtClean="0"/>
              <a:t> led to a top-down style.</a:t>
            </a:r>
          </a:p>
          <a:p>
            <a:r>
              <a:rPr lang="en-US" dirty="0" smtClean="0"/>
              <a:t>Discouraged </a:t>
            </a:r>
            <a:r>
              <a:rPr lang="en-US" b="1" dirty="0" smtClean="0"/>
              <a:t>creativity, innovation, and democratic participation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105400"/>
          </a:xfrm>
        </p:spPr>
        <p:txBody>
          <a:bodyPr>
            <a:normAutofit fontScale="85000" lnSpcReduction="10000"/>
          </a:bodyPr>
          <a:lstStyle/>
          <a:p>
            <a:r>
              <a:rPr lang="en-US" b="1" dirty="0" smtClean="0"/>
              <a:t>Remuneration</a:t>
            </a:r>
            <a:r>
              <a:rPr lang="en-US" dirty="0" smtClean="0"/>
              <a:t> – Fair and satisfactory wages for all.</a:t>
            </a:r>
          </a:p>
          <a:p>
            <a:r>
              <a:rPr lang="en-US" b="1" dirty="0" smtClean="0"/>
              <a:t>Centralization</a:t>
            </a:r>
            <a:r>
              <a:rPr lang="en-US" dirty="0" smtClean="0"/>
              <a:t> – Balancing central authority and decentralization.</a:t>
            </a:r>
          </a:p>
          <a:p>
            <a:r>
              <a:rPr lang="en-US" b="1" dirty="0" smtClean="0"/>
              <a:t>Scalar Chain</a:t>
            </a:r>
            <a:r>
              <a:rPr lang="en-US" dirty="0" smtClean="0"/>
              <a:t> – Line of authority from top to bottom (clear hierarchy).</a:t>
            </a:r>
          </a:p>
          <a:p>
            <a:r>
              <a:rPr lang="en-US" b="1" dirty="0" smtClean="0"/>
              <a:t>Order</a:t>
            </a:r>
            <a:r>
              <a:rPr lang="en-US" dirty="0" smtClean="0"/>
              <a:t> – Proper arrangement of people and materials.</a:t>
            </a:r>
          </a:p>
          <a:p>
            <a:r>
              <a:rPr lang="en-US" b="1" dirty="0" smtClean="0"/>
              <a:t>Equity</a:t>
            </a:r>
            <a:r>
              <a:rPr lang="en-US" dirty="0" smtClean="0"/>
              <a:t> – Fair treatment of employees.</a:t>
            </a:r>
          </a:p>
          <a:p>
            <a:r>
              <a:rPr lang="en-US" b="1" dirty="0" smtClean="0"/>
              <a:t>Stability of Tenure</a:t>
            </a:r>
            <a:r>
              <a:rPr lang="en-US" dirty="0" smtClean="0"/>
              <a:t> – Job security for efficiency.</a:t>
            </a:r>
          </a:p>
          <a:p>
            <a:r>
              <a:rPr lang="en-US" b="1" dirty="0" smtClean="0"/>
              <a:t>Initiative</a:t>
            </a:r>
            <a:r>
              <a:rPr lang="en-US" dirty="0" smtClean="0"/>
              <a:t> – Encourage employees to take initiatives.</a:t>
            </a:r>
          </a:p>
          <a:p>
            <a:r>
              <a:rPr lang="en-US" b="1" dirty="0" smtClean="0"/>
              <a:t>Esprit de Corps</a:t>
            </a:r>
            <a:r>
              <a:rPr lang="en-US" dirty="0" smtClean="0"/>
              <a:t> – Promote teamwork and unity.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b="1" dirty="0" smtClean="0"/>
              <a:t>6. Static Nature</a:t>
            </a:r>
          </a:p>
          <a:p>
            <a:r>
              <a:rPr lang="en-US" dirty="0" smtClean="0"/>
              <a:t>Developed in the 1930s industrial setting; failed to address </a:t>
            </a:r>
            <a:r>
              <a:rPr lang="en-US" b="1" dirty="0" smtClean="0"/>
              <a:t>dynamic challenges</a:t>
            </a:r>
            <a:r>
              <a:rPr lang="en-US" dirty="0" smtClean="0"/>
              <a:t> like globalization, technology, or participatory governance.</a:t>
            </a:r>
          </a:p>
          <a:p>
            <a:r>
              <a:rPr lang="en-US" b="1" dirty="0" smtClean="0"/>
              <a:t>7. Lack of Empirical Basis</a:t>
            </a:r>
          </a:p>
          <a:p>
            <a:r>
              <a:rPr lang="en-US" dirty="0" smtClean="0"/>
              <a:t>Based more on </a:t>
            </a:r>
            <a:r>
              <a:rPr lang="en-US" b="1" dirty="0" smtClean="0"/>
              <a:t>experience and common sense</a:t>
            </a:r>
            <a:r>
              <a:rPr lang="en-US" dirty="0" smtClean="0"/>
              <a:t> than on systematic research.</a:t>
            </a:r>
          </a:p>
          <a:p>
            <a:r>
              <a:rPr lang="en-US" dirty="0" smtClean="0"/>
              <a:t>Later criticized by </a:t>
            </a:r>
            <a:r>
              <a:rPr lang="en-US" dirty="0" err="1" smtClean="0"/>
              <a:t>behavioralists</a:t>
            </a:r>
            <a:r>
              <a:rPr lang="en-US" dirty="0" smtClean="0"/>
              <a:t> for lacking </a:t>
            </a:r>
            <a:r>
              <a:rPr lang="en-US" b="1" dirty="0" smtClean="0"/>
              <a:t>scientific evidence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b="1" dirty="0" smtClean="0"/>
              <a:t>Conclusion</a:t>
            </a:r>
          </a:p>
          <a:p>
            <a:r>
              <a:rPr lang="en-US" dirty="0" smtClean="0"/>
              <a:t>The </a:t>
            </a:r>
            <a:r>
              <a:rPr lang="en-US" b="1" dirty="0" smtClean="0"/>
              <a:t>Administrative Theory of </a:t>
            </a:r>
            <a:r>
              <a:rPr lang="en-US" b="1" dirty="0" err="1" smtClean="0"/>
              <a:t>Gulick</a:t>
            </a:r>
            <a:r>
              <a:rPr lang="en-US" b="1" dirty="0" smtClean="0"/>
              <a:t> &amp; </a:t>
            </a:r>
            <a:r>
              <a:rPr lang="en-US" b="1" dirty="0" err="1" smtClean="0"/>
              <a:t>Urwick</a:t>
            </a:r>
            <a:r>
              <a:rPr lang="en-US" dirty="0" smtClean="0"/>
              <a:t> was a </a:t>
            </a:r>
            <a:r>
              <a:rPr lang="en-US" b="1" dirty="0" smtClean="0"/>
              <a:t>milestone in public administration</a:t>
            </a:r>
            <a:r>
              <a:rPr lang="en-US" dirty="0" smtClean="0"/>
              <a:t>, giving a </a:t>
            </a:r>
            <a:r>
              <a:rPr lang="en-US" b="1" dirty="0" smtClean="0"/>
              <a:t>clear framework (POSDCORB)</a:t>
            </a:r>
            <a:r>
              <a:rPr lang="en-US" dirty="0" smtClean="0"/>
              <a:t> and principles of organization.</a:t>
            </a:r>
          </a:p>
          <a:p>
            <a:r>
              <a:rPr lang="en-US" b="1" dirty="0" smtClean="0"/>
              <a:t>Merits</a:t>
            </a:r>
            <a:r>
              <a:rPr lang="en-US" dirty="0" smtClean="0"/>
              <a:t>: Provided clarity, professionalism, and efficiency.</a:t>
            </a:r>
          </a:p>
          <a:p>
            <a:r>
              <a:rPr lang="en-US" b="1" dirty="0" smtClean="0"/>
              <a:t>Demerits</a:t>
            </a:r>
            <a:r>
              <a:rPr lang="en-US" dirty="0" smtClean="0"/>
              <a:t>: Too rigid, mechanical, and neglectful of human and environmental factors.</a:t>
            </a:r>
          </a:p>
          <a:p>
            <a:r>
              <a:rPr lang="en-US" dirty="0" smtClean="0"/>
              <a:t>Despite criticisms, it remains a </a:t>
            </a:r>
            <a:r>
              <a:rPr lang="en-US" b="1" dirty="0" smtClean="0"/>
              <a:t>foundation stone of administrative science</a:t>
            </a:r>
            <a:r>
              <a:rPr lang="en-US" dirty="0" smtClean="0"/>
              <a:t> and is still taught in public administration and management.</a:t>
            </a:r>
            <a:endParaRPr lang="en-US" smtClean="0"/>
          </a:p>
          <a:p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410200"/>
          </a:xfrm>
        </p:spPr>
        <p:txBody>
          <a:bodyPr>
            <a:normAutofit fontScale="92500" lnSpcReduction="20000"/>
          </a:bodyPr>
          <a:lstStyle/>
          <a:p>
            <a:r>
              <a:rPr lang="en-US" b="1" dirty="0" smtClean="0"/>
              <a:t>Features of Administrative Management Theory</a:t>
            </a:r>
          </a:p>
          <a:p>
            <a:r>
              <a:rPr lang="en-US" b="1" dirty="0" smtClean="0"/>
              <a:t>1. Focus on the Entire Organization</a:t>
            </a:r>
          </a:p>
          <a:p>
            <a:r>
              <a:rPr lang="en-US" dirty="0" smtClean="0"/>
              <a:t>Unlike </a:t>
            </a:r>
            <a:r>
              <a:rPr lang="en-US" i="1" dirty="0" smtClean="0"/>
              <a:t>Scientific Management</a:t>
            </a:r>
            <a:r>
              <a:rPr lang="en-US" dirty="0" smtClean="0"/>
              <a:t> (Taylor) which focused on shop-floor/workers, Administrative Management emphasizes </a:t>
            </a:r>
            <a:r>
              <a:rPr lang="en-US" b="1" dirty="0" smtClean="0"/>
              <a:t>managing the whole organization</a:t>
            </a:r>
            <a:r>
              <a:rPr lang="en-US" dirty="0" smtClean="0"/>
              <a:t>.</a:t>
            </a:r>
          </a:p>
          <a:p>
            <a:r>
              <a:rPr lang="en-US" dirty="0" smtClean="0"/>
              <a:t>Looks at top management and overall administration.</a:t>
            </a:r>
          </a:p>
          <a:p>
            <a:r>
              <a:rPr lang="en-US" b="1" dirty="0" smtClean="0"/>
              <a:t>2. Universality of Management</a:t>
            </a:r>
          </a:p>
          <a:p>
            <a:r>
              <a:rPr lang="en-US" dirty="0" err="1" smtClean="0"/>
              <a:t>Fayol</a:t>
            </a:r>
            <a:r>
              <a:rPr lang="en-US" dirty="0" smtClean="0"/>
              <a:t> believed that management principles are </a:t>
            </a:r>
            <a:r>
              <a:rPr lang="en-US" b="1" dirty="0" smtClean="0"/>
              <a:t>universal</a:t>
            </a:r>
            <a:r>
              <a:rPr lang="en-US" dirty="0" smtClean="0"/>
              <a:t> and can be applied to all types of organizations — business, government, military, or education.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11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059363"/>
          </a:xfrm>
        </p:spPr>
        <p:txBody>
          <a:bodyPr>
            <a:normAutofit fontScale="92500" lnSpcReduction="20000"/>
          </a:bodyPr>
          <a:lstStyle/>
          <a:p>
            <a:r>
              <a:rPr lang="en-US" b="1" dirty="0" smtClean="0"/>
              <a:t>3. Management as a Process</a:t>
            </a:r>
          </a:p>
          <a:p>
            <a:r>
              <a:rPr lang="en-US" dirty="0" smtClean="0"/>
              <a:t>Management is viewed as a </a:t>
            </a:r>
            <a:r>
              <a:rPr lang="en-US" b="1" dirty="0" smtClean="0"/>
              <a:t>systematic process</a:t>
            </a:r>
            <a:r>
              <a:rPr lang="en-US" dirty="0" smtClean="0"/>
              <a:t> involving planning, organizing, commanding, coordinating, and controlling.</a:t>
            </a:r>
          </a:p>
          <a:p>
            <a:r>
              <a:rPr lang="en-US" dirty="0" smtClean="0"/>
              <a:t>These functions form the </a:t>
            </a:r>
            <a:r>
              <a:rPr lang="en-US" b="1" dirty="0" smtClean="0"/>
              <a:t>core activities of managers</a:t>
            </a:r>
            <a:r>
              <a:rPr lang="en-US" dirty="0" smtClean="0"/>
              <a:t>.</a:t>
            </a:r>
          </a:p>
          <a:p>
            <a:r>
              <a:rPr lang="en-US" b="1" dirty="0" smtClean="0"/>
              <a:t>4. Emphasis on Structure and Hierarchy</a:t>
            </a:r>
          </a:p>
          <a:p>
            <a:r>
              <a:rPr lang="en-US" dirty="0" smtClean="0"/>
              <a:t>Advocates a </a:t>
            </a:r>
            <a:r>
              <a:rPr lang="en-US" b="1" dirty="0" smtClean="0"/>
              <a:t>clear chain of command (scalar chain)</a:t>
            </a:r>
            <a:r>
              <a:rPr lang="en-US" dirty="0" smtClean="0"/>
              <a:t>.</a:t>
            </a:r>
          </a:p>
          <a:p>
            <a:r>
              <a:rPr lang="en-US" dirty="0" smtClean="0"/>
              <a:t>Promotes </a:t>
            </a:r>
            <a:r>
              <a:rPr lang="en-US" b="1" dirty="0" smtClean="0"/>
              <a:t>unity of command</a:t>
            </a:r>
            <a:r>
              <a:rPr lang="en-US" dirty="0" smtClean="0"/>
              <a:t> (one boss for one employee) and </a:t>
            </a:r>
            <a:r>
              <a:rPr lang="en-US" b="1" dirty="0" smtClean="0"/>
              <a:t>unity of direction</a:t>
            </a:r>
            <a:r>
              <a:rPr lang="en-US" dirty="0" smtClean="0"/>
              <a:t> (one head, one plan).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873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906963"/>
          </a:xfrm>
        </p:spPr>
        <p:txBody>
          <a:bodyPr>
            <a:normAutofit fontScale="92500" lnSpcReduction="20000"/>
          </a:bodyPr>
          <a:lstStyle/>
          <a:p>
            <a:r>
              <a:rPr lang="en-US" b="1" dirty="0" smtClean="0"/>
              <a:t>5. Principle-Oriented Approach</a:t>
            </a:r>
          </a:p>
          <a:p>
            <a:r>
              <a:rPr lang="en-US" dirty="0" err="1" smtClean="0"/>
              <a:t>Fayol</a:t>
            </a:r>
            <a:r>
              <a:rPr lang="en-US" dirty="0" smtClean="0"/>
              <a:t> formulated </a:t>
            </a:r>
            <a:r>
              <a:rPr lang="en-US" b="1" dirty="0" smtClean="0"/>
              <a:t>14 principles of management</a:t>
            </a:r>
            <a:r>
              <a:rPr lang="en-US" dirty="0" smtClean="0"/>
              <a:t> (e.g., discipline, equity, order, initiative, teamwork).</a:t>
            </a:r>
          </a:p>
          <a:p>
            <a:r>
              <a:rPr lang="en-US" dirty="0" smtClean="0"/>
              <a:t>These principles serve as </a:t>
            </a:r>
            <a:r>
              <a:rPr lang="en-US" b="1" dirty="0" smtClean="0"/>
              <a:t>guidelines for effective administration</a:t>
            </a:r>
            <a:r>
              <a:rPr lang="en-US" dirty="0" smtClean="0"/>
              <a:t>.</a:t>
            </a:r>
          </a:p>
          <a:p>
            <a:r>
              <a:rPr lang="en-US" b="1" dirty="0" smtClean="0"/>
              <a:t>6. Top-Down Approach</a:t>
            </a:r>
          </a:p>
          <a:p>
            <a:r>
              <a:rPr lang="en-US" dirty="0" smtClean="0"/>
              <a:t>The theory emphasizes the </a:t>
            </a:r>
            <a:r>
              <a:rPr lang="en-US" b="1" dirty="0" smtClean="0"/>
              <a:t>role of top management</a:t>
            </a:r>
            <a:r>
              <a:rPr lang="en-US" dirty="0" smtClean="0"/>
              <a:t> in setting direction and policies.</a:t>
            </a:r>
          </a:p>
          <a:p>
            <a:r>
              <a:rPr lang="en-US" dirty="0" smtClean="0"/>
              <a:t>Authority flows from the </a:t>
            </a:r>
            <a:r>
              <a:rPr lang="en-US" b="1" dirty="0" smtClean="0"/>
              <a:t>top to the bottom</a:t>
            </a:r>
            <a:r>
              <a:rPr lang="en-US" dirty="0" smtClean="0"/>
              <a:t> of the hierarchy.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b="1" dirty="0" smtClean="0"/>
              <a:t>8. Scientific and Rational Basis</a:t>
            </a:r>
          </a:p>
          <a:p>
            <a:r>
              <a:rPr lang="en-US" dirty="0" smtClean="0"/>
              <a:t>Administration should be based on </a:t>
            </a:r>
            <a:r>
              <a:rPr lang="en-US" b="1" dirty="0" smtClean="0"/>
              <a:t>systematic principles and rational planning</a:t>
            </a:r>
            <a:r>
              <a:rPr lang="en-US" dirty="0" smtClean="0"/>
              <a:t>, not arbitrary decision-making.</a:t>
            </a:r>
          </a:p>
          <a:p>
            <a:r>
              <a:rPr lang="en-US" dirty="0" smtClean="0"/>
              <a:t>Promotes efficiency through </a:t>
            </a:r>
            <a:r>
              <a:rPr lang="en-US" b="1" dirty="0" smtClean="0"/>
              <a:t>division of work, order, and discipline</a:t>
            </a:r>
            <a:r>
              <a:rPr lang="en-US" dirty="0" smtClean="0"/>
              <a:t>.</a:t>
            </a:r>
          </a:p>
          <a:p>
            <a:r>
              <a:rPr lang="en-US" b="1" dirty="0" smtClean="0"/>
              <a:t>9. Importance of Discipline and Control</a:t>
            </a:r>
          </a:p>
          <a:p>
            <a:r>
              <a:rPr lang="en-US" dirty="0" smtClean="0"/>
              <a:t>Emphasis on </a:t>
            </a:r>
            <a:r>
              <a:rPr lang="en-US" b="1" dirty="0" smtClean="0"/>
              <a:t>rules, discipline, and formal authority</a:t>
            </a:r>
            <a:r>
              <a:rPr lang="en-US" dirty="0" smtClean="0"/>
              <a:t> to maintain efficiency and order.</a:t>
            </a:r>
          </a:p>
          <a:p>
            <a:r>
              <a:rPr lang="en-US" dirty="0" smtClean="0"/>
              <a:t>Strong focus on </a:t>
            </a:r>
            <a:r>
              <a:rPr lang="en-US" b="1" dirty="0" smtClean="0"/>
              <a:t>coordination and control</a:t>
            </a:r>
            <a:r>
              <a:rPr lang="en-US" dirty="0" smtClean="0"/>
              <a:t> of activities.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873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135563"/>
          </a:xfrm>
        </p:spPr>
        <p:txBody>
          <a:bodyPr>
            <a:normAutofit fontScale="92500" lnSpcReduction="10000"/>
          </a:bodyPr>
          <a:lstStyle/>
          <a:p>
            <a:r>
              <a:rPr lang="en-US" b="1" dirty="0" smtClean="0"/>
              <a:t>10. Managerial Skills can be Taught</a:t>
            </a:r>
          </a:p>
          <a:p>
            <a:r>
              <a:rPr lang="en-US" dirty="0" err="1" smtClean="0"/>
              <a:t>Fayol</a:t>
            </a:r>
            <a:r>
              <a:rPr lang="en-US" dirty="0" smtClean="0"/>
              <a:t> believed management is a </a:t>
            </a:r>
            <a:r>
              <a:rPr lang="en-US" b="1" dirty="0" smtClean="0"/>
              <a:t>science as well as an art</a:t>
            </a:r>
            <a:r>
              <a:rPr lang="en-US" dirty="0" smtClean="0"/>
              <a:t>, and managers can be </a:t>
            </a:r>
            <a:r>
              <a:rPr lang="en-US" b="1" dirty="0" smtClean="0"/>
              <a:t>trained</a:t>
            </a:r>
            <a:r>
              <a:rPr lang="en-US" dirty="0" smtClean="0"/>
              <a:t> in these principles.</a:t>
            </a:r>
          </a:p>
          <a:p>
            <a:r>
              <a:rPr lang="en-US" dirty="0" smtClean="0"/>
              <a:t>This gave rise to </a:t>
            </a:r>
            <a:r>
              <a:rPr lang="en-US" b="1" dirty="0" smtClean="0"/>
              <a:t>management education</a:t>
            </a:r>
            <a:r>
              <a:rPr lang="en-US" dirty="0" smtClean="0"/>
              <a:t> as a separate field.</a:t>
            </a:r>
          </a:p>
          <a:p>
            <a:r>
              <a:rPr lang="en-US" dirty="0" smtClean="0"/>
              <a:t>✅ </a:t>
            </a:r>
            <a:r>
              <a:rPr lang="en-US" b="1" dirty="0" smtClean="0"/>
              <a:t>In short:</a:t>
            </a:r>
            <a:r>
              <a:rPr lang="en-US" dirty="0" smtClean="0"/>
              <a:t> Administrative Management Theory is </a:t>
            </a:r>
            <a:r>
              <a:rPr lang="en-US" b="1" dirty="0" smtClean="0"/>
              <a:t>structural, principle-based, universal, and process-oriented</a:t>
            </a:r>
            <a:r>
              <a:rPr lang="en-US" dirty="0" smtClean="0"/>
              <a:t>, focusing on the </a:t>
            </a:r>
            <a:r>
              <a:rPr lang="en-US" b="1" dirty="0" smtClean="0"/>
              <a:t>functions of managers and the efficiency of the organization as a whole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</TotalTime>
  <Words>3134</Words>
  <Application>Microsoft Office PowerPoint</Application>
  <PresentationFormat>On-screen Show (4:3)</PresentationFormat>
  <Paragraphs>272</Paragraphs>
  <Slides>41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41</vt:i4>
      </vt:variant>
    </vt:vector>
  </HeadingPairs>
  <TitlesOfParts>
    <vt:vector size="42" baseType="lpstr">
      <vt:lpstr>Office Theme</vt:lpstr>
      <vt:lpstr>Administrative Management Theory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  <vt:lpstr>Slide 25</vt:lpstr>
      <vt:lpstr>Slide 26</vt:lpstr>
      <vt:lpstr>Slide 27</vt:lpstr>
      <vt:lpstr>Slide 28</vt:lpstr>
      <vt:lpstr>Slide 29</vt:lpstr>
      <vt:lpstr>Slide 30</vt:lpstr>
      <vt:lpstr>Slide 31</vt:lpstr>
      <vt:lpstr>Slide 32</vt:lpstr>
      <vt:lpstr>Slide 33</vt:lpstr>
      <vt:lpstr>Slide 34</vt:lpstr>
      <vt:lpstr>Slide 35</vt:lpstr>
      <vt:lpstr>Slide 36</vt:lpstr>
      <vt:lpstr>Slide 37</vt:lpstr>
      <vt:lpstr>Slide 38</vt:lpstr>
      <vt:lpstr>Slide 39</vt:lpstr>
      <vt:lpstr>Slide 40</vt:lpstr>
      <vt:lpstr>Slide 41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Administrative Management Theory</dc:title>
  <dc:creator>Admin</dc:creator>
  <cp:lastModifiedBy>Admin</cp:lastModifiedBy>
  <cp:revision>5</cp:revision>
  <dcterms:created xsi:type="dcterms:W3CDTF">2006-08-16T00:00:00Z</dcterms:created>
  <dcterms:modified xsi:type="dcterms:W3CDTF">2025-08-22T04:12:27Z</dcterms:modified>
</cp:coreProperties>
</file>