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8077200" cy="52578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 to NPM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Emerged in late 1970s–1980s, especially in UK, USA, New Zealand.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Response to inefficiencies in traditional public administration.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Inspired by private sector practices.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Aim: Make government more efficient, accountable, and customer-oriented.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Cost-efficiency and Value for Money</a:t>
            </a:r>
            <a:endParaRPr lang="en-US" dirty="0" smtClean="0"/>
          </a:p>
          <a:p>
            <a:pPr lvl="1"/>
            <a:r>
              <a:rPr lang="en-US" dirty="0" smtClean="0"/>
              <a:t>Stress on </a:t>
            </a:r>
            <a:r>
              <a:rPr lang="en-US" b="1" dirty="0" smtClean="0"/>
              <a:t>reducing waste, controlling expenditure, and improving productivity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Governments adopt budgeting systems based on outputs rather than inputs.</a:t>
            </a:r>
          </a:p>
          <a:p>
            <a:r>
              <a:rPr lang="en-US" b="1" dirty="0" smtClean="0"/>
              <a:t>Flexibility in Management Practices</a:t>
            </a:r>
            <a:endParaRPr lang="en-US" dirty="0" smtClean="0"/>
          </a:p>
          <a:p>
            <a:pPr lvl="1"/>
            <a:r>
              <a:rPr lang="en-US" dirty="0" smtClean="0"/>
              <a:t>Adoption of </a:t>
            </a:r>
            <a:r>
              <a:rPr lang="en-US" b="1" dirty="0" smtClean="0"/>
              <a:t>private sector HR practices</a:t>
            </a:r>
            <a:r>
              <a:rPr lang="en-US" dirty="0" smtClean="0"/>
              <a:t> such as performance-linked pay, contracts, and flexibility in hiring.</a:t>
            </a:r>
          </a:p>
          <a:p>
            <a:pPr lvl="1"/>
            <a:r>
              <a:rPr lang="en-US" dirty="0" smtClean="0"/>
              <a:t>Moves away from rigid bureaucratic rules.</a:t>
            </a:r>
          </a:p>
          <a:p>
            <a:r>
              <a:rPr lang="en-US" dirty="0" smtClean="0"/>
              <a:t>👉 In short, the </a:t>
            </a:r>
            <a:r>
              <a:rPr lang="en-US" b="1" dirty="0" smtClean="0"/>
              <a:t>essence of NPM’s features</a:t>
            </a:r>
            <a:r>
              <a:rPr lang="en-US" dirty="0" smtClean="0"/>
              <a:t> lies in </a:t>
            </a:r>
            <a:r>
              <a:rPr lang="en-US" b="1" dirty="0" smtClean="0"/>
              <a:t>“less government, more governance”</a:t>
            </a:r>
            <a:r>
              <a:rPr lang="en-US" dirty="0" smtClean="0"/>
              <a:t>, achieved by decentralization, efficiency, competition, and a citizen-focused approach.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Core Principles of New Public Management (NPM)</a:t>
            </a:r>
          </a:p>
          <a:p>
            <a:r>
              <a:rPr lang="en-US" b="1" dirty="0" smtClean="0"/>
              <a:t>Efficiency and Cost-effectiveness</a:t>
            </a:r>
            <a:endParaRPr lang="en-US" dirty="0" smtClean="0"/>
          </a:p>
          <a:p>
            <a:pPr lvl="1"/>
            <a:r>
              <a:rPr lang="en-US" dirty="0" smtClean="0"/>
              <a:t>Public services should deliver </a:t>
            </a:r>
            <a:r>
              <a:rPr lang="en-US" b="1" dirty="0" smtClean="0"/>
              <a:t>“value for money.”</a:t>
            </a:r>
            <a:endParaRPr lang="en-US" dirty="0" smtClean="0"/>
          </a:p>
          <a:p>
            <a:pPr lvl="1"/>
            <a:r>
              <a:rPr lang="en-US" dirty="0" smtClean="0"/>
              <a:t>Reduce waste, cut unnecessary expenditure, and maximize productivity.</a:t>
            </a:r>
          </a:p>
          <a:p>
            <a:pPr lvl="1"/>
            <a:r>
              <a:rPr lang="en-US" dirty="0" smtClean="0"/>
              <a:t>Inspired by private sector efficiency models.</a:t>
            </a:r>
          </a:p>
          <a:p>
            <a:r>
              <a:rPr lang="en-US" b="1" dirty="0" smtClean="0"/>
              <a:t>Performance-based Accountability</a:t>
            </a:r>
            <a:endParaRPr lang="en-US" dirty="0" smtClean="0"/>
          </a:p>
          <a:p>
            <a:pPr lvl="1"/>
            <a:r>
              <a:rPr lang="en-US" dirty="0" smtClean="0"/>
              <a:t>Accountability is judged by </a:t>
            </a:r>
            <a:r>
              <a:rPr lang="en-US" b="1" dirty="0" smtClean="0"/>
              <a:t>results and outputs</a:t>
            </a:r>
            <a:r>
              <a:rPr lang="en-US" dirty="0" smtClean="0"/>
              <a:t>, not just by following procedures.</a:t>
            </a:r>
          </a:p>
          <a:p>
            <a:pPr lvl="1"/>
            <a:r>
              <a:rPr lang="en-US" dirty="0" smtClean="0"/>
              <a:t>Use of performance audits, evaluations, and measurable indicators.</a:t>
            </a:r>
          </a:p>
          <a:p>
            <a:pPr lvl="1"/>
            <a:r>
              <a:rPr lang="en-US" dirty="0" smtClean="0"/>
              <a:t>Managers are held responsible for achieving specific targets.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Decentralization and Managerial Autonomy</a:t>
            </a:r>
            <a:endParaRPr lang="en-US" dirty="0" smtClean="0"/>
          </a:p>
          <a:p>
            <a:r>
              <a:rPr lang="en-US" dirty="0" smtClean="0"/>
              <a:t>Shifts authority from central bureaucracies to </a:t>
            </a:r>
            <a:r>
              <a:rPr lang="en-US" b="1" dirty="0" smtClean="0"/>
              <a:t>managers, agencies, and local units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Encourages flexibility in decision-making.</a:t>
            </a:r>
          </a:p>
          <a:p>
            <a:r>
              <a:rPr lang="en-US" dirty="0" smtClean="0"/>
              <a:t>Promotes innovation and entrepreneurship in governance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Market Orientation and Competition</a:t>
            </a:r>
            <a:endParaRPr lang="en-US" dirty="0" smtClean="0"/>
          </a:p>
          <a:p>
            <a:r>
              <a:rPr lang="en-US" dirty="0" smtClean="0"/>
              <a:t>Introduction of </a:t>
            </a:r>
            <a:r>
              <a:rPr lang="en-US" b="1" dirty="0" smtClean="0"/>
              <a:t>quasi-markets</a:t>
            </a:r>
            <a:r>
              <a:rPr lang="en-US" dirty="0" smtClean="0"/>
              <a:t> in the public sector.</a:t>
            </a:r>
          </a:p>
          <a:p>
            <a:r>
              <a:rPr lang="en-US" dirty="0" smtClean="0"/>
              <a:t>Services are often outsourced, privatized, or contracted out.</a:t>
            </a:r>
          </a:p>
          <a:p>
            <a:r>
              <a:rPr lang="en-US" dirty="0" smtClean="0"/>
              <a:t>Competition is used to improve quality and lower costs.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Customer / Citizen Orientation</a:t>
            </a:r>
            <a:endParaRPr lang="en-US" dirty="0" smtClean="0"/>
          </a:p>
          <a:p>
            <a:pPr lvl="1"/>
            <a:r>
              <a:rPr lang="en-US" dirty="0" smtClean="0"/>
              <a:t>Citizens are seen as </a:t>
            </a:r>
            <a:r>
              <a:rPr lang="en-US" b="1" dirty="0" smtClean="0"/>
              <a:t>clients or customers</a:t>
            </a:r>
            <a:r>
              <a:rPr lang="en-US" dirty="0" smtClean="0"/>
              <a:t> of government services.</a:t>
            </a:r>
          </a:p>
          <a:p>
            <a:pPr lvl="1"/>
            <a:r>
              <a:rPr lang="en-US" dirty="0" smtClean="0"/>
              <a:t>Emphasis on </a:t>
            </a:r>
            <a:r>
              <a:rPr lang="en-US" b="1" dirty="0" smtClean="0"/>
              <a:t>service delivery, responsiveness, and user satisfaction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Encourages feedback mechanisms and participatory service design.</a:t>
            </a:r>
          </a:p>
          <a:p>
            <a:r>
              <a:rPr lang="en-US" b="1" dirty="0" smtClean="0"/>
              <a:t>Entrepreneurial and Innovative Government</a:t>
            </a:r>
            <a:endParaRPr lang="en-US" dirty="0" smtClean="0"/>
          </a:p>
          <a:p>
            <a:pPr lvl="1"/>
            <a:r>
              <a:rPr lang="en-US" dirty="0" smtClean="0"/>
              <a:t>Government should act as a </a:t>
            </a:r>
            <a:r>
              <a:rPr lang="en-US" b="1" dirty="0" smtClean="0"/>
              <a:t>proactive, problem-solving entity</a:t>
            </a:r>
            <a:r>
              <a:rPr lang="en-US" dirty="0" smtClean="0"/>
              <a:t> rather than a passive regulator.</a:t>
            </a:r>
          </a:p>
          <a:p>
            <a:pPr lvl="1"/>
            <a:r>
              <a:rPr lang="en-US" dirty="0" smtClean="0"/>
              <a:t>Encourages risk-taking, innovation, and continuous improvement in public service.</a:t>
            </a:r>
          </a:p>
          <a:p>
            <a:r>
              <a:rPr lang="en-US" dirty="0" smtClean="0"/>
              <a:t>✨ In essence, the </a:t>
            </a:r>
            <a:r>
              <a:rPr lang="en-US" b="1" dirty="0" smtClean="0"/>
              <a:t>core principles of NPM</a:t>
            </a:r>
            <a:r>
              <a:rPr lang="en-US" dirty="0" smtClean="0"/>
              <a:t> revolve around </a:t>
            </a:r>
            <a:r>
              <a:rPr lang="en-US" b="1" dirty="0" smtClean="0"/>
              <a:t>efficiency, results, market-like competition, managerial flexibility, and citizen-centric service delivery.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Thinkers / Scholars of NPM</a:t>
            </a:r>
          </a:p>
          <a:p>
            <a:r>
              <a:rPr lang="en-US" b="1" dirty="0" smtClean="0"/>
              <a:t>Christopher Hood (1991)</a:t>
            </a:r>
            <a:endParaRPr lang="en-US" dirty="0" smtClean="0"/>
          </a:p>
          <a:p>
            <a:pPr lvl="1"/>
            <a:r>
              <a:rPr lang="en-US" dirty="0" smtClean="0"/>
              <a:t>Regarded as the key figure who coined and popularized the term </a:t>
            </a:r>
            <a:r>
              <a:rPr lang="en-US" b="1" dirty="0" smtClean="0"/>
              <a:t>“New Public Management.”</a:t>
            </a:r>
            <a:endParaRPr lang="en-US" dirty="0" smtClean="0"/>
          </a:p>
          <a:p>
            <a:pPr lvl="1"/>
            <a:r>
              <a:rPr lang="en-US" dirty="0" smtClean="0"/>
              <a:t>In his work </a:t>
            </a:r>
            <a:r>
              <a:rPr lang="en-US" i="1" dirty="0" smtClean="0"/>
              <a:t>“A Public Management for All Seasons”</a:t>
            </a:r>
            <a:r>
              <a:rPr lang="en-US" dirty="0" smtClean="0"/>
              <a:t> (1991), he outlined the main doctrines of NPM:</a:t>
            </a:r>
          </a:p>
          <a:p>
            <a:pPr lvl="2"/>
            <a:r>
              <a:rPr lang="en-US" dirty="0" smtClean="0"/>
              <a:t>Hands-on professional management.</a:t>
            </a:r>
          </a:p>
          <a:p>
            <a:pPr lvl="2"/>
            <a:r>
              <a:rPr lang="en-US" dirty="0" smtClean="0"/>
              <a:t>Explicit standards and performance measurement.</a:t>
            </a:r>
          </a:p>
          <a:p>
            <a:pPr lvl="2"/>
            <a:r>
              <a:rPr lang="en-US" dirty="0" smtClean="0"/>
              <a:t>Shift to output controls.</a:t>
            </a:r>
          </a:p>
          <a:p>
            <a:pPr lvl="2"/>
            <a:r>
              <a:rPr lang="en-US" dirty="0" smtClean="0"/>
              <a:t>Competition and private-sector styles of management.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David Osborne &amp; Ted </a:t>
            </a:r>
            <a:r>
              <a:rPr lang="en-US" b="1" dirty="0" err="1" smtClean="0"/>
              <a:t>Gaebler</a:t>
            </a:r>
            <a:r>
              <a:rPr lang="en-US" b="1" dirty="0" smtClean="0"/>
              <a:t> (1992)</a:t>
            </a:r>
            <a:endParaRPr lang="en-US" dirty="0" smtClean="0"/>
          </a:p>
          <a:p>
            <a:r>
              <a:rPr lang="en-US" dirty="0" smtClean="0"/>
              <a:t>Authored the influential book </a:t>
            </a:r>
            <a:r>
              <a:rPr lang="en-US" i="1" dirty="0" smtClean="0"/>
              <a:t>“Reinventing Government: How the Entrepreneurial Spirit is Transforming the Public Sector.”</a:t>
            </a:r>
            <a:endParaRPr lang="en-US" dirty="0" smtClean="0"/>
          </a:p>
          <a:p>
            <a:r>
              <a:rPr lang="en-US" dirty="0" smtClean="0"/>
              <a:t>Advocated for an </a:t>
            </a:r>
            <a:r>
              <a:rPr lang="en-US" b="1" dirty="0" smtClean="0"/>
              <a:t>entrepreneurial government</a:t>
            </a:r>
            <a:r>
              <a:rPr lang="en-US" dirty="0" smtClean="0"/>
              <a:t> that is innovative, mission-driven, performance-oriented, and customer-focused.</a:t>
            </a:r>
          </a:p>
          <a:p>
            <a:r>
              <a:rPr lang="en-US" dirty="0" smtClean="0"/>
              <a:t>Introduced ideas like: </a:t>
            </a:r>
            <a:r>
              <a:rPr lang="en-US" i="1" dirty="0" smtClean="0"/>
              <a:t>steering rather than rowing</a:t>
            </a:r>
            <a:r>
              <a:rPr lang="en-US" dirty="0" smtClean="0"/>
              <a:t>, </a:t>
            </a:r>
            <a:r>
              <a:rPr lang="en-US" i="1" dirty="0" smtClean="0"/>
              <a:t>empowering citizens</a:t>
            </a:r>
            <a:r>
              <a:rPr lang="en-US" dirty="0" smtClean="0"/>
              <a:t>, and </a:t>
            </a:r>
            <a:r>
              <a:rPr lang="en-US" i="1" dirty="0" smtClean="0"/>
              <a:t>market mechanisms in service delivery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Pollitt</a:t>
            </a:r>
            <a:r>
              <a:rPr lang="en-US" b="1" dirty="0" smtClean="0"/>
              <a:t> &amp; </a:t>
            </a:r>
            <a:r>
              <a:rPr lang="en-US" b="1" dirty="0" err="1" smtClean="0"/>
              <a:t>Bouckaert</a:t>
            </a:r>
            <a:endParaRPr lang="en-US" dirty="0" smtClean="0"/>
          </a:p>
          <a:p>
            <a:r>
              <a:rPr lang="en-US" dirty="0" smtClean="0"/>
              <a:t>Conducted comparative studies on public management reforms in various countries.</a:t>
            </a:r>
          </a:p>
          <a:p>
            <a:r>
              <a:rPr lang="en-US" dirty="0" smtClean="0"/>
              <a:t>Emphasized the </a:t>
            </a:r>
            <a:r>
              <a:rPr lang="en-US" b="1" dirty="0" smtClean="0"/>
              <a:t>international diffusion of NPM reforms</a:t>
            </a:r>
            <a:r>
              <a:rPr lang="en-US" dirty="0" smtClean="0"/>
              <a:t> and how they adapt differently in different political-administrative contexts.</a:t>
            </a:r>
          </a:p>
          <a:p>
            <a:r>
              <a:rPr lang="en-US" dirty="0" smtClean="0"/>
              <a:t>Highlighted both the </a:t>
            </a:r>
            <a:r>
              <a:rPr lang="en-US" b="1" dirty="0" smtClean="0"/>
              <a:t>achievements and limitations</a:t>
            </a:r>
            <a:r>
              <a:rPr lang="en-US" dirty="0" smtClean="0"/>
              <a:t> of NPM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Hood &amp; Peters</a:t>
            </a:r>
            <a:endParaRPr lang="en-US" dirty="0" smtClean="0"/>
          </a:p>
          <a:p>
            <a:r>
              <a:rPr lang="en-US" dirty="0" smtClean="0"/>
              <a:t>Both examined the </a:t>
            </a:r>
            <a:r>
              <a:rPr lang="en-US" b="1" dirty="0" smtClean="0"/>
              <a:t>implications of </a:t>
            </a:r>
            <a:r>
              <a:rPr lang="en-US" b="1" dirty="0" err="1" smtClean="0"/>
              <a:t>managerialism</a:t>
            </a:r>
            <a:r>
              <a:rPr lang="en-US" dirty="0" smtClean="0"/>
              <a:t> and NPM reforms for democracy, accountability, and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Other Contributors</a:t>
            </a:r>
            <a:endParaRPr lang="en-US" dirty="0" smtClean="0"/>
          </a:p>
          <a:p>
            <a:pPr lvl="1"/>
            <a:r>
              <a:rPr lang="en-US" b="1" dirty="0" err="1" smtClean="0"/>
              <a:t>Barzelay</a:t>
            </a:r>
            <a:r>
              <a:rPr lang="en-US" dirty="0" smtClean="0"/>
              <a:t> – examined the theoretical underpinnings of NPM.</a:t>
            </a:r>
          </a:p>
          <a:p>
            <a:pPr lvl="1"/>
            <a:r>
              <a:rPr lang="en-US" b="1" dirty="0" err="1" smtClean="0"/>
              <a:t>Gruening</a:t>
            </a:r>
            <a:r>
              <a:rPr lang="en-US" b="1" dirty="0" smtClean="0"/>
              <a:t> (2001)</a:t>
            </a:r>
            <a:r>
              <a:rPr lang="en-US" dirty="0" smtClean="0"/>
              <a:t> – traced the intellectual roots of NPM back to public choice theory, </a:t>
            </a:r>
            <a:r>
              <a:rPr lang="en-US" dirty="0" err="1" smtClean="0"/>
              <a:t>managerialism</a:t>
            </a:r>
            <a:r>
              <a:rPr lang="en-US" dirty="0" smtClean="0"/>
              <a:t>, and neoliberal economics.</a:t>
            </a:r>
          </a:p>
          <a:p>
            <a:pPr lvl="1"/>
            <a:r>
              <a:rPr lang="en-US" b="1" dirty="0" smtClean="0"/>
              <a:t>Osborne &amp; McLaughlin</a:t>
            </a:r>
            <a:r>
              <a:rPr lang="en-US" dirty="0" smtClean="0"/>
              <a:t> – extended the discussion to post-NPM reforms like </a:t>
            </a:r>
            <a:r>
              <a:rPr lang="en-US" b="1" dirty="0" smtClean="0"/>
              <a:t>network governance</a:t>
            </a:r>
            <a:r>
              <a:rPr lang="en-US" dirty="0" smtClean="0"/>
              <a:t> and </a:t>
            </a:r>
            <a:r>
              <a:rPr lang="en-US" b="1" dirty="0" smtClean="0"/>
              <a:t>public value management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endParaRPr lang="en-US" dirty="0" smtClean="0"/>
          </a:p>
          <a:p>
            <a:r>
              <a:rPr lang="en-US" b="1" dirty="0" smtClean="0"/>
              <a:t>Hood</a:t>
            </a:r>
            <a:r>
              <a:rPr lang="en-US" dirty="0" smtClean="0"/>
              <a:t> = coined and conceptualized NPM.</a:t>
            </a:r>
          </a:p>
          <a:p>
            <a:r>
              <a:rPr lang="en-US" b="1" dirty="0" smtClean="0"/>
              <a:t>Osborne &amp; </a:t>
            </a:r>
            <a:r>
              <a:rPr lang="en-US" b="1" dirty="0" err="1" smtClean="0"/>
              <a:t>Gaebler</a:t>
            </a:r>
            <a:r>
              <a:rPr lang="en-US" dirty="0" smtClean="0"/>
              <a:t> = popularized NPM through “Reinventing Government.”</a:t>
            </a:r>
          </a:p>
          <a:p>
            <a:r>
              <a:rPr lang="en-US" b="1" dirty="0" err="1" smtClean="0"/>
              <a:t>Pollitt</a:t>
            </a:r>
            <a:r>
              <a:rPr lang="en-US" b="1" dirty="0" smtClean="0"/>
              <a:t> &amp; </a:t>
            </a:r>
            <a:r>
              <a:rPr lang="en-US" b="1" dirty="0" err="1" smtClean="0"/>
              <a:t>Bouckaert</a:t>
            </a:r>
            <a:r>
              <a:rPr lang="en-US" dirty="0" smtClean="0"/>
              <a:t> = analyzed its global application and comparative outcomes.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NPM </a:t>
            </a:r>
            <a:r>
              <a:rPr lang="en-US" b="1" dirty="0" err="1" smtClean="0"/>
              <a:t>vs</a:t>
            </a:r>
            <a:r>
              <a:rPr lang="en-US" b="1" dirty="0" smtClean="0"/>
              <a:t> Traditional Public Administration (TPA)</a:t>
            </a:r>
          </a:p>
          <a:p>
            <a:r>
              <a:rPr lang="en-US" b="1" dirty="0" smtClean="0"/>
              <a:t>Philosophy / Orientation</a:t>
            </a:r>
            <a:endParaRPr lang="en-US" dirty="0" smtClean="0"/>
          </a:p>
          <a:p>
            <a:pPr lvl="1"/>
            <a:r>
              <a:rPr lang="en-US" b="1" dirty="0" smtClean="0"/>
              <a:t>TPA:</a:t>
            </a:r>
            <a:r>
              <a:rPr lang="en-US" dirty="0" smtClean="0"/>
              <a:t> Rooted in </a:t>
            </a:r>
            <a:r>
              <a:rPr lang="en-US" b="1" dirty="0" err="1" smtClean="0"/>
              <a:t>Weberian</a:t>
            </a:r>
            <a:r>
              <a:rPr lang="en-US" b="1" dirty="0" smtClean="0"/>
              <a:t> bureaucracy</a:t>
            </a:r>
            <a:r>
              <a:rPr lang="en-US" dirty="0" smtClean="0"/>
              <a:t> – hierarchy, rules, and procedures.</a:t>
            </a:r>
          </a:p>
          <a:p>
            <a:pPr lvl="1"/>
            <a:r>
              <a:rPr lang="en-US" b="1" dirty="0" smtClean="0"/>
              <a:t>NPM:</a:t>
            </a:r>
            <a:r>
              <a:rPr lang="en-US" dirty="0" smtClean="0"/>
              <a:t> Rooted in </a:t>
            </a:r>
            <a:r>
              <a:rPr lang="en-US" b="1" dirty="0" err="1" smtClean="0"/>
              <a:t>managerialism</a:t>
            </a:r>
            <a:r>
              <a:rPr lang="en-US" b="1" dirty="0" smtClean="0"/>
              <a:t> and neoliberal economics</a:t>
            </a:r>
            <a:r>
              <a:rPr lang="en-US" dirty="0" smtClean="0"/>
              <a:t> – efficiency, results, and competition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Focus of Administration</a:t>
            </a:r>
            <a:endParaRPr lang="en-US" dirty="0" smtClean="0"/>
          </a:p>
          <a:p>
            <a:pPr lvl="1"/>
            <a:r>
              <a:rPr lang="en-US" b="1" dirty="0" smtClean="0"/>
              <a:t>TPA:</a:t>
            </a:r>
            <a:r>
              <a:rPr lang="en-US" dirty="0" smtClean="0"/>
              <a:t> Emphasis on </a:t>
            </a:r>
            <a:r>
              <a:rPr lang="en-US" b="1" dirty="0" smtClean="0"/>
              <a:t>processes and adherence to rules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/>
              <a:t>NPM:</a:t>
            </a:r>
            <a:r>
              <a:rPr lang="en-US" dirty="0" smtClean="0"/>
              <a:t> Emphasis on </a:t>
            </a:r>
            <a:r>
              <a:rPr lang="en-US" b="1" dirty="0" smtClean="0"/>
              <a:t>outputs, outcomes, and performance results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Decision-making Structure</a:t>
            </a:r>
            <a:endParaRPr lang="en-US" dirty="0" smtClean="0"/>
          </a:p>
          <a:p>
            <a:r>
              <a:rPr lang="en-US" b="1" dirty="0" smtClean="0"/>
              <a:t>TPA:</a:t>
            </a:r>
            <a:r>
              <a:rPr lang="en-US" dirty="0" smtClean="0"/>
              <a:t> </a:t>
            </a:r>
            <a:r>
              <a:rPr lang="en-US" b="1" dirty="0" smtClean="0"/>
              <a:t>Centralized, hierarchical</a:t>
            </a:r>
            <a:r>
              <a:rPr lang="en-US" dirty="0" smtClean="0"/>
              <a:t> decision-making.</a:t>
            </a:r>
          </a:p>
          <a:p>
            <a:r>
              <a:rPr lang="en-US" b="1" dirty="0" smtClean="0"/>
              <a:t>NPM:</a:t>
            </a:r>
            <a:r>
              <a:rPr lang="en-US" dirty="0" smtClean="0"/>
              <a:t> </a:t>
            </a:r>
            <a:r>
              <a:rPr lang="en-US" b="1" dirty="0" smtClean="0"/>
              <a:t>Decentralized, flexible, and autonomous</a:t>
            </a:r>
            <a:r>
              <a:rPr lang="en-US" dirty="0" smtClean="0"/>
              <a:t> decision-making at managerial levels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Accountability</a:t>
            </a:r>
            <a:endParaRPr lang="en-US" dirty="0" smtClean="0"/>
          </a:p>
          <a:p>
            <a:r>
              <a:rPr lang="en-US" b="1" dirty="0" smtClean="0"/>
              <a:t>TPA:</a:t>
            </a:r>
            <a:r>
              <a:rPr lang="en-US" dirty="0" smtClean="0"/>
              <a:t> Accountability through </a:t>
            </a:r>
            <a:r>
              <a:rPr lang="en-US" b="1" dirty="0" smtClean="0"/>
              <a:t>rules, hierarchy, and procedures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NPM:</a:t>
            </a:r>
            <a:r>
              <a:rPr lang="en-US" dirty="0" smtClean="0"/>
              <a:t> Accountability through </a:t>
            </a:r>
            <a:r>
              <a:rPr lang="en-US" b="1" dirty="0" smtClean="0"/>
              <a:t>performance measurement, targets, and results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Role of the Citizen</a:t>
            </a:r>
            <a:endParaRPr lang="en-US" dirty="0" smtClean="0"/>
          </a:p>
          <a:p>
            <a:r>
              <a:rPr lang="en-US" b="1" dirty="0" smtClean="0"/>
              <a:t>TPA:</a:t>
            </a:r>
            <a:r>
              <a:rPr lang="en-US" dirty="0" smtClean="0"/>
              <a:t> Citizen viewed as a </a:t>
            </a:r>
            <a:r>
              <a:rPr lang="en-US" b="1" dirty="0" smtClean="0"/>
              <a:t>subject</a:t>
            </a:r>
            <a:r>
              <a:rPr lang="en-US" dirty="0" smtClean="0"/>
              <a:t> of the state.</a:t>
            </a:r>
          </a:p>
          <a:p>
            <a:r>
              <a:rPr lang="en-US" b="1" dirty="0" smtClean="0"/>
              <a:t>NPM:</a:t>
            </a:r>
            <a:r>
              <a:rPr lang="en-US" dirty="0" smtClean="0"/>
              <a:t> Citizen treated as a </a:t>
            </a:r>
            <a:r>
              <a:rPr lang="en-US" b="1" dirty="0" smtClean="0"/>
              <a:t>customer/client</a:t>
            </a:r>
            <a:r>
              <a:rPr lang="en-US" dirty="0" smtClean="0"/>
              <a:t> of public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Introduction to New Public Management (NPM)</a:t>
            </a:r>
          </a:p>
          <a:p>
            <a:r>
              <a:rPr lang="en-US" b="1" dirty="0" smtClean="0"/>
              <a:t>Historical Emergence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NPM emerged during the </a:t>
            </a:r>
            <a:r>
              <a:rPr lang="en-US" b="1" dirty="0" smtClean="0"/>
              <a:t>late 1970s and 1980s</a:t>
            </a:r>
            <a:r>
              <a:rPr lang="en-US" dirty="0" smtClean="0"/>
              <a:t>, primarily in countries like the </a:t>
            </a:r>
            <a:r>
              <a:rPr lang="en-US" b="1" dirty="0" smtClean="0"/>
              <a:t>United Kingdom, United States, New Zealand, and Australia</a:t>
            </a:r>
            <a:r>
              <a:rPr lang="en-US" dirty="0" smtClean="0"/>
              <a:t>. It was a response to the global economic crisis, fiscal pressures on welfare states, and growing dissatisfaction with the rigidities of traditional public administration.</a:t>
            </a:r>
          </a:p>
          <a:p>
            <a:r>
              <a:rPr lang="en-US" b="1" dirty="0" smtClean="0"/>
              <a:t>Reaction to Traditional Bureaucracy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Traditional </a:t>
            </a:r>
            <a:r>
              <a:rPr lang="en-US" dirty="0" err="1" smtClean="0"/>
              <a:t>Weberian</a:t>
            </a:r>
            <a:r>
              <a:rPr lang="en-US" dirty="0" smtClean="0"/>
              <a:t> bureaucracy was criticized for being </a:t>
            </a:r>
            <a:r>
              <a:rPr lang="en-US" b="1" dirty="0" smtClean="0"/>
              <a:t>slow, inefficient, highly centralized, and rule-bound</a:t>
            </a:r>
            <a:r>
              <a:rPr lang="en-US" dirty="0" smtClean="0"/>
              <a:t>. Citizens and policymakers began to demand a more </a:t>
            </a:r>
            <a:r>
              <a:rPr lang="en-US" b="1" dirty="0" smtClean="0"/>
              <a:t>responsive and effective public sector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Service Delivery</a:t>
            </a:r>
            <a:endParaRPr lang="en-US" dirty="0" smtClean="0"/>
          </a:p>
          <a:p>
            <a:r>
              <a:rPr lang="en-US" b="1" dirty="0" smtClean="0"/>
              <a:t>TPA:</a:t>
            </a:r>
            <a:r>
              <a:rPr lang="en-US" dirty="0" smtClean="0"/>
              <a:t> Delivered </a:t>
            </a:r>
            <a:r>
              <a:rPr lang="en-US" b="1" dirty="0" smtClean="0"/>
              <a:t>exclusively by government agencies</a:t>
            </a:r>
            <a:r>
              <a:rPr lang="en-US" dirty="0" smtClean="0"/>
              <a:t> (public monopoly).</a:t>
            </a:r>
          </a:p>
          <a:p>
            <a:r>
              <a:rPr lang="en-US" b="1" dirty="0" smtClean="0"/>
              <a:t>NPM:</a:t>
            </a:r>
            <a:r>
              <a:rPr lang="en-US" dirty="0" smtClean="0"/>
              <a:t> Delivered by a </a:t>
            </a:r>
            <a:r>
              <a:rPr lang="en-US" b="1" dirty="0" smtClean="0"/>
              <a:t>mix of public, private, and voluntary agencies</a:t>
            </a:r>
            <a:r>
              <a:rPr lang="en-US" dirty="0" smtClean="0"/>
              <a:t> (contracting out, PPPs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b="1" dirty="0" smtClean="0"/>
              <a:t>Human Resource Management</a:t>
            </a:r>
            <a:endParaRPr lang="en-US" dirty="0" smtClean="0"/>
          </a:p>
          <a:p>
            <a:r>
              <a:rPr lang="en-US" b="1" dirty="0" smtClean="0"/>
              <a:t>TPA:</a:t>
            </a:r>
            <a:r>
              <a:rPr lang="en-US" dirty="0" smtClean="0"/>
              <a:t> Rigid, tenure-based, rule-bound staffing.</a:t>
            </a:r>
          </a:p>
          <a:p>
            <a:r>
              <a:rPr lang="en-US" b="1" dirty="0" smtClean="0"/>
              <a:t>NPM:</a:t>
            </a:r>
            <a:r>
              <a:rPr lang="en-US" dirty="0" smtClean="0"/>
              <a:t> Flexible recruitment, performance-linked pay, contractual staff.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Underlying Values</a:t>
            </a:r>
            <a:endParaRPr lang="en-US" dirty="0" smtClean="0"/>
          </a:p>
          <a:p>
            <a:pPr lvl="1"/>
            <a:r>
              <a:rPr lang="en-US" b="1" dirty="0" smtClean="0"/>
              <a:t>TPA:</a:t>
            </a:r>
            <a:r>
              <a:rPr lang="en-US" dirty="0" smtClean="0"/>
              <a:t> </a:t>
            </a:r>
            <a:r>
              <a:rPr lang="en-US" b="1" dirty="0" smtClean="0"/>
              <a:t>Neutrality, equality, and fairness</a:t>
            </a:r>
            <a:r>
              <a:rPr lang="en-US" dirty="0" smtClean="0"/>
              <a:t> in administration.</a:t>
            </a:r>
          </a:p>
          <a:p>
            <a:pPr lvl="1"/>
            <a:r>
              <a:rPr lang="en-US" b="1" dirty="0" smtClean="0"/>
              <a:t>NPM:</a:t>
            </a:r>
            <a:r>
              <a:rPr lang="en-US" dirty="0" smtClean="0"/>
              <a:t> </a:t>
            </a:r>
            <a:r>
              <a:rPr lang="en-US" b="1" dirty="0" smtClean="0"/>
              <a:t>Efficiency, effectiveness, and customer satisfaction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Essence of the Comparison</a:t>
            </a:r>
          </a:p>
          <a:p>
            <a:r>
              <a:rPr lang="en-US" b="1" dirty="0" smtClean="0"/>
              <a:t>Traditional PA</a:t>
            </a:r>
            <a:r>
              <a:rPr lang="en-US" dirty="0" smtClean="0"/>
              <a:t> = Rule-bound, hierarchical, process-focused.</a:t>
            </a:r>
          </a:p>
          <a:p>
            <a:r>
              <a:rPr lang="en-US" b="1" dirty="0" smtClean="0"/>
              <a:t>NPM</a:t>
            </a:r>
            <a:r>
              <a:rPr lang="en-US" dirty="0" smtClean="0"/>
              <a:t> = Flexible, decentralized, results-driven, and market-oriented.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Advantages of NPM</a:t>
            </a:r>
          </a:p>
          <a:p>
            <a:r>
              <a:rPr lang="en-US" b="1" dirty="0" smtClean="0"/>
              <a:t>Improved Efficiency and Cost-effectiveness</a:t>
            </a:r>
            <a:endParaRPr lang="en-US" dirty="0" smtClean="0"/>
          </a:p>
          <a:p>
            <a:pPr lvl="1"/>
            <a:r>
              <a:rPr lang="en-US" dirty="0" smtClean="0"/>
              <a:t>Focuses on </a:t>
            </a:r>
            <a:r>
              <a:rPr lang="en-US" b="1" dirty="0" smtClean="0"/>
              <a:t>reducing waste and unnecessary expenditure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Ensures </a:t>
            </a:r>
            <a:r>
              <a:rPr lang="en-US" b="1" dirty="0" smtClean="0"/>
              <a:t>“value for money”</a:t>
            </a:r>
            <a:r>
              <a:rPr lang="en-US" dirty="0" smtClean="0"/>
              <a:t> in public service delivery.</a:t>
            </a:r>
          </a:p>
          <a:p>
            <a:pPr lvl="1"/>
            <a:r>
              <a:rPr lang="en-US" dirty="0" smtClean="0"/>
              <a:t>Inspired by business-style management practices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Performance-driven Governance</a:t>
            </a:r>
            <a:endParaRPr lang="en-US" dirty="0" smtClean="0"/>
          </a:p>
          <a:p>
            <a:pPr lvl="1"/>
            <a:r>
              <a:rPr lang="en-US" dirty="0" smtClean="0"/>
              <a:t>Shifts focus from </a:t>
            </a:r>
            <a:r>
              <a:rPr lang="en-US" b="1" dirty="0" smtClean="0"/>
              <a:t>processes to results and outcomes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 of measurable targets, performance audits, and accountability systems.</a:t>
            </a:r>
          </a:p>
          <a:p>
            <a:pPr lvl="1"/>
            <a:r>
              <a:rPr lang="en-US" dirty="0" smtClean="0"/>
              <a:t>Helps evaluate government effectiveness more transparently.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Customer-oriented Public Services</a:t>
            </a:r>
            <a:endParaRPr lang="en-US" dirty="0" smtClean="0"/>
          </a:p>
          <a:p>
            <a:r>
              <a:rPr lang="en-US" dirty="0" smtClean="0"/>
              <a:t>Treats citizens as </a:t>
            </a:r>
            <a:r>
              <a:rPr lang="en-US" b="1" dirty="0" smtClean="0"/>
              <a:t>clients or customers</a:t>
            </a:r>
            <a:r>
              <a:rPr lang="en-US" dirty="0" smtClean="0"/>
              <a:t>, emphasizing satisfaction.</a:t>
            </a:r>
          </a:p>
          <a:p>
            <a:r>
              <a:rPr lang="en-US" dirty="0" smtClean="0"/>
              <a:t>Leads to more </a:t>
            </a:r>
            <a:r>
              <a:rPr lang="en-US" b="1" dirty="0" smtClean="0"/>
              <a:t>responsive, accessible, and user-friendly services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Decentralization and Managerial Autonomy</a:t>
            </a:r>
            <a:endParaRPr lang="en-US" dirty="0" smtClean="0"/>
          </a:p>
          <a:p>
            <a:r>
              <a:rPr lang="en-US" dirty="0" smtClean="0"/>
              <a:t>Reduces rigid bureaucratic centralization.</a:t>
            </a:r>
          </a:p>
          <a:p>
            <a:r>
              <a:rPr lang="en-US" dirty="0" smtClean="0"/>
              <a:t>Gives managers more </a:t>
            </a:r>
            <a:r>
              <a:rPr lang="en-US" b="1" dirty="0" smtClean="0"/>
              <a:t>freedom to innovate and make decisions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local solutions to local problems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Innovation and Flexibility</a:t>
            </a:r>
            <a:endParaRPr lang="en-US" dirty="0" smtClean="0"/>
          </a:p>
          <a:p>
            <a:r>
              <a:rPr lang="en-US" dirty="0" smtClean="0"/>
              <a:t>Encourages governments to adopt </a:t>
            </a:r>
            <a:r>
              <a:rPr lang="en-US" b="1" dirty="0" smtClean="0"/>
              <a:t>private sector tools</a:t>
            </a:r>
            <a:r>
              <a:rPr lang="en-US" dirty="0" smtClean="0"/>
              <a:t> such as competition, contracts, and partnerships.</a:t>
            </a:r>
          </a:p>
          <a:p>
            <a:r>
              <a:rPr lang="en-US" dirty="0" smtClean="0"/>
              <a:t>Promotes </a:t>
            </a:r>
            <a:r>
              <a:rPr lang="en-US" b="1" dirty="0" smtClean="0"/>
              <a:t>creative problem-solving and entrepreneurial spirit</a:t>
            </a:r>
            <a:r>
              <a:rPr lang="en-US" dirty="0" smtClean="0"/>
              <a:t> in administration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Accountability through Results</a:t>
            </a:r>
            <a:endParaRPr lang="en-US" dirty="0" smtClean="0"/>
          </a:p>
          <a:p>
            <a:r>
              <a:rPr lang="en-US" dirty="0" smtClean="0"/>
              <a:t>Moves away from procedure-based accountability.</a:t>
            </a:r>
          </a:p>
          <a:p>
            <a:r>
              <a:rPr lang="en-US" dirty="0" smtClean="0"/>
              <a:t>Emphasizes </a:t>
            </a:r>
            <a:r>
              <a:rPr lang="en-US" b="1" dirty="0" smtClean="0"/>
              <a:t>clear goals, output measurement, and evaluation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Citizens and policymakers can judge performance more easily.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Better Service Delivery through Competition</a:t>
            </a:r>
            <a:endParaRPr lang="en-US" dirty="0" smtClean="0"/>
          </a:p>
          <a:p>
            <a:pPr lvl="1"/>
            <a:r>
              <a:rPr lang="en-US" dirty="0" smtClean="0"/>
              <a:t>By allowing </a:t>
            </a:r>
            <a:r>
              <a:rPr lang="en-US" b="1" dirty="0" smtClean="0"/>
              <a:t>private sector and non-state actors</a:t>
            </a:r>
            <a:r>
              <a:rPr lang="en-US" dirty="0" smtClean="0"/>
              <a:t> in service delivery, quality may improve.</a:t>
            </a:r>
          </a:p>
          <a:p>
            <a:pPr lvl="1"/>
            <a:r>
              <a:rPr lang="en-US" dirty="0" smtClean="0"/>
              <a:t>Competition motivates efficiency and responsiveness.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NPM brings </a:t>
            </a:r>
            <a:r>
              <a:rPr lang="en-US" b="1" dirty="0" smtClean="0"/>
              <a:t>efficiency, accountability, customer-focus, decentralization, and innovation</a:t>
            </a:r>
            <a:r>
              <a:rPr lang="en-US" dirty="0" smtClean="0"/>
              <a:t> into public administration, making governance more dynamic and results-oriented.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Criticisms of NPM</a:t>
            </a:r>
          </a:p>
          <a:p>
            <a:r>
              <a:rPr lang="en-US" b="1" dirty="0" smtClean="0"/>
              <a:t>Excessive Focus on Efficiency</a:t>
            </a:r>
            <a:endParaRPr lang="en-US" dirty="0" smtClean="0"/>
          </a:p>
          <a:p>
            <a:pPr lvl="1"/>
            <a:r>
              <a:rPr lang="en-US" dirty="0" smtClean="0"/>
              <a:t>Overemphasis on cost-cutting and efficiency often undermines </a:t>
            </a:r>
            <a:r>
              <a:rPr lang="en-US" b="1" dirty="0" smtClean="0"/>
              <a:t>equity, fairness, and social justice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Welfare and social services may suffer when measured only in financial terms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Commercialization of Public Services</a:t>
            </a:r>
            <a:endParaRPr lang="en-US" dirty="0" smtClean="0"/>
          </a:p>
          <a:p>
            <a:pPr lvl="1"/>
            <a:r>
              <a:rPr lang="en-US" dirty="0" smtClean="0"/>
              <a:t>Market-based reforms risk </a:t>
            </a:r>
            <a:r>
              <a:rPr lang="en-US" b="1" dirty="0" smtClean="0"/>
              <a:t>treating citizens as customers</a:t>
            </a:r>
            <a:r>
              <a:rPr lang="en-US" dirty="0" smtClean="0"/>
              <a:t>, reducing their role as participants in democracy.</a:t>
            </a:r>
          </a:p>
          <a:p>
            <a:pPr lvl="1"/>
            <a:r>
              <a:rPr lang="en-US" dirty="0" smtClean="0"/>
              <a:t>Public interest may be compromised by profit-driven motives.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Fragmentation of Governance</a:t>
            </a:r>
            <a:endParaRPr lang="en-US" dirty="0" smtClean="0"/>
          </a:p>
          <a:p>
            <a:r>
              <a:rPr lang="en-US" dirty="0" smtClean="0"/>
              <a:t>Contracting out, privatization, and decentralization can </a:t>
            </a:r>
            <a:r>
              <a:rPr lang="en-US" b="1" dirty="0" smtClean="0"/>
              <a:t>fragment public services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Lack of coordination may result in duplication, inefficiency, and service gaps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Weakening of Public Accountability</a:t>
            </a:r>
            <a:endParaRPr lang="en-US" dirty="0" smtClean="0"/>
          </a:p>
          <a:p>
            <a:r>
              <a:rPr lang="en-US" dirty="0" smtClean="0"/>
              <a:t>Accountability shifts from democratic institutions to </a:t>
            </a:r>
            <a:r>
              <a:rPr lang="en-US" b="1" dirty="0" smtClean="0"/>
              <a:t>contractual performance indicators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Difficult to hold private contractors accountable to the public in the same way as elected officials.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Unsuitability for All Sectors</a:t>
            </a:r>
            <a:endParaRPr lang="en-US" dirty="0" smtClean="0"/>
          </a:p>
          <a:p>
            <a:r>
              <a:rPr lang="en-US" dirty="0" smtClean="0"/>
              <a:t>Not all public services (e.g., health, education, policing, welfare) can be run like businesses.</a:t>
            </a:r>
          </a:p>
          <a:p>
            <a:r>
              <a:rPr lang="en-US" dirty="0" smtClean="0"/>
              <a:t>Some services require </a:t>
            </a:r>
            <a:r>
              <a:rPr lang="en-US" b="1" dirty="0" smtClean="0"/>
              <a:t>universal access and fairness</a:t>
            </a:r>
            <a:r>
              <a:rPr lang="en-US" dirty="0" smtClean="0"/>
              <a:t>, not competition or profit logic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Neglect of Public Service Ethos</a:t>
            </a:r>
            <a:endParaRPr lang="en-US" dirty="0" smtClean="0"/>
          </a:p>
          <a:p>
            <a:r>
              <a:rPr lang="en-US" dirty="0" smtClean="0"/>
              <a:t>Traditional values like </a:t>
            </a:r>
            <a:r>
              <a:rPr lang="en-US" b="1" dirty="0" smtClean="0"/>
              <a:t>neutrality, integrity, and equality</a:t>
            </a:r>
            <a:r>
              <a:rPr lang="en-US" dirty="0" smtClean="0"/>
              <a:t> may decline.</a:t>
            </a:r>
          </a:p>
          <a:p>
            <a:r>
              <a:rPr lang="en-US" dirty="0" smtClean="0"/>
              <a:t>Risk of creating a culture of </a:t>
            </a:r>
            <a:r>
              <a:rPr lang="en-US" b="1" dirty="0" err="1" smtClean="0"/>
              <a:t>managerialism</a:t>
            </a:r>
            <a:r>
              <a:rPr lang="en-US" b="1" dirty="0" smtClean="0"/>
              <a:t> over public responsibility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Social Inequality</a:t>
            </a:r>
            <a:endParaRPr lang="en-US" dirty="0" smtClean="0"/>
          </a:p>
          <a:p>
            <a:pPr lvl="1"/>
            <a:r>
              <a:rPr lang="en-US" dirty="0" smtClean="0"/>
              <a:t>Competition and user charges can lead to </a:t>
            </a:r>
            <a:r>
              <a:rPr lang="en-US" b="1" dirty="0" smtClean="0"/>
              <a:t>exclusion of weaker sections</a:t>
            </a:r>
            <a:r>
              <a:rPr lang="en-US" dirty="0" smtClean="0"/>
              <a:t> who cannot afford services.</a:t>
            </a:r>
          </a:p>
          <a:p>
            <a:pPr lvl="1"/>
            <a:r>
              <a:rPr lang="en-US" dirty="0" smtClean="0"/>
              <a:t>May deepen social and economic inequalities.</a:t>
            </a:r>
          </a:p>
          <a:p>
            <a:r>
              <a:rPr lang="en-US" b="1" dirty="0" smtClean="0"/>
              <a:t>Mixed Results Globally</a:t>
            </a:r>
            <a:endParaRPr lang="en-US" dirty="0" smtClean="0"/>
          </a:p>
          <a:p>
            <a:pPr lvl="1"/>
            <a:r>
              <a:rPr lang="en-US" dirty="0" smtClean="0"/>
              <a:t>While NPM worked well in countries like New Zealand and the UK, in many developing nations it led to </a:t>
            </a:r>
            <a:r>
              <a:rPr lang="en-US" b="1" dirty="0" smtClean="0"/>
              <a:t>corruption, inefficiency, and incomplete reforms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Results are context-dependent, not universally successful.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essence: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NPM is criticized for </a:t>
            </a:r>
            <a:r>
              <a:rPr lang="en-US" b="1" dirty="0" smtClean="0"/>
              <a:t>commercializing public services, weakening democratic accountability, and neglecting equity and public values</a:t>
            </a:r>
            <a:r>
              <a:rPr lang="en-US" dirty="0" smtClean="0"/>
              <a:t>, while producing uneven outcomes across countries.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Influence of Private Sector Practices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Governments started borrowing </a:t>
            </a:r>
            <a:r>
              <a:rPr lang="en-US" b="1" dirty="0" smtClean="0"/>
              <a:t>management techniques from the private sector</a:t>
            </a:r>
            <a:r>
              <a:rPr lang="en-US" dirty="0" smtClean="0"/>
              <a:t>—such as </a:t>
            </a:r>
            <a:r>
              <a:rPr lang="en-US" b="1" dirty="0" smtClean="0"/>
              <a:t>performance measurement, customer orientation, competition, and cost-effectiveness</a:t>
            </a:r>
            <a:r>
              <a:rPr lang="en-US" dirty="0" smtClean="0"/>
              <a:t>—to reform public service delivery.</a:t>
            </a:r>
          </a:p>
          <a:p>
            <a:r>
              <a:rPr lang="en-US" b="1" dirty="0" smtClean="0"/>
              <a:t>Main Objective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The central aim of NPM is to </a:t>
            </a:r>
            <a:r>
              <a:rPr lang="en-US" b="1" dirty="0" smtClean="0"/>
              <a:t>make government work more like business</a:t>
            </a:r>
            <a:r>
              <a:rPr lang="en-US" dirty="0" smtClean="0"/>
              <a:t> by being:</a:t>
            </a:r>
          </a:p>
          <a:p>
            <a:r>
              <a:rPr lang="en-US" b="1" dirty="0" smtClean="0"/>
              <a:t>Efficient</a:t>
            </a:r>
            <a:r>
              <a:rPr lang="en-US" dirty="0" smtClean="0"/>
              <a:t> – reducing waste and costs.</a:t>
            </a:r>
          </a:p>
          <a:p>
            <a:r>
              <a:rPr lang="en-US" b="1" dirty="0" smtClean="0"/>
              <a:t>Accountable</a:t>
            </a:r>
            <a:r>
              <a:rPr lang="en-US" dirty="0" smtClean="0"/>
              <a:t> – focusing on measurable results and performance.</a:t>
            </a:r>
          </a:p>
          <a:p>
            <a:r>
              <a:rPr lang="en-US" b="1" dirty="0" smtClean="0"/>
              <a:t>Customer-Oriented</a:t>
            </a:r>
            <a:r>
              <a:rPr lang="en-US" dirty="0" smtClean="0"/>
              <a:t> – treating citizens as clients and ensuring better service delivery.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Contemporary Relevance of NPM</a:t>
            </a:r>
          </a:p>
          <a:p>
            <a:r>
              <a:rPr lang="en-US" b="1" dirty="0" smtClean="0"/>
              <a:t>Continued Influence on Reforms</a:t>
            </a:r>
            <a:endParaRPr lang="en-US" dirty="0" smtClean="0"/>
          </a:p>
          <a:p>
            <a:pPr lvl="1"/>
            <a:r>
              <a:rPr lang="en-US" dirty="0" smtClean="0"/>
              <a:t>Many principles of NPM—such as </a:t>
            </a:r>
            <a:r>
              <a:rPr lang="en-US" b="1" dirty="0" smtClean="0"/>
              <a:t>performance management, decentralization, and customer orientation</a:t>
            </a:r>
            <a:r>
              <a:rPr lang="en-US" dirty="0" smtClean="0"/>
              <a:t>—remain embedded in public administration today.</a:t>
            </a:r>
          </a:p>
          <a:p>
            <a:pPr lvl="1"/>
            <a:r>
              <a:rPr lang="en-US" dirty="0" smtClean="0"/>
              <a:t>Even though newer approaches (like </a:t>
            </a:r>
            <a:r>
              <a:rPr lang="en-US" i="1" dirty="0" smtClean="0"/>
              <a:t>Good Governance</a:t>
            </a:r>
            <a:r>
              <a:rPr lang="en-US" dirty="0" smtClean="0"/>
              <a:t> and </a:t>
            </a:r>
            <a:r>
              <a:rPr lang="en-US" i="1" dirty="0" smtClean="0"/>
              <a:t>Public Value Management</a:t>
            </a:r>
            <a:r>
              <a:rPr lang="en-US" dirty="0" smtClean="0"/>
              <a:t>) emerged, NPM still provides the foundation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Shift Towards Hybrid Models</a:t>
            </a:r>
            <a:endParaRPr lang="en-US" dirty="0" smtClean="0"/>
          </a:p>
          <a:p>
            <a:pPr lvl="1"/>
            <a:r>
              <a:rPr lang="en-US" dirty="0" smtClean="0"/>
              <a:t>Pure NPM has declined, but governments now adopt a </a:t>
            </a:r>
            <a:r>
              <a:rPr lang="en-US" b="1" dirty="0" smtClean="0"/>
              <a:t>blend of traditional bureaucracy, NPM practices, and network governance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e-governance combines </a:t>
            </a:r>
            <a:r>
              <a:rPr lang="en-US" b="1" dirty="0" smtClean="0"/>
              <a:t>NPM’s efficiency focus</a:t>
            </a:r>
            <a:r>
              <a:rPr lang="en-US" dirty="0" smtClean="0"/>
              <a:t> with </a:t>
            </a:r>
            <a:r>
              <a:rPr lang="en-US" b="1" dirty="0" smtClean="0"/>
              <a:t>digital-era participation and transparency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Legacy in Accountability and Performance</a:t>
            </a:r>
            <a:endParaRPr lang="en-US" dirty="0" smtClean="0"/>
          </a:p>
          <a:p>
            <a:r>
              <a:rPr lang="en-US" dirty="0" smtClean="0"/>
              <a:t>Concepts like </a:t>
            </a:r>
            <a:r>
              <a:rPr lang="en-US" b="1" dirty="0" smtClean="0"/>
              <a:t>results-based management, performance auditing, and service benchmarking</a:t>
            </a:r>
            <a:r>
              <a:rPr lang="en-US" dirty="0" smtClean="0"/>
              <a:t> remain core tools in public administration worldwide.</a:t>
            </a:r>
          </a:p>
          <a:p>
            <a:r>
              <a:rPr lang="en-US" dirty="0" smtClean="0"/>
              <a:t>Citizens and policymakers still expect </a:t>
            </a:r>
            <a:r>
              <a:rPr lang="en-US" b="1" dirty="0" smtClean="0"/>
              <a:t>measurable outcomes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Global Public Sector Modernization</a:t>
            </a:r>
            <a:endParaRPr lang="en-US" dirty="0" smtClean="0"/>
          </a:p>
          <a:p>
            <a:r>
              <a:rPr lang="en-US" dirty="0" smtClean="0"/>
              <a:t>International organizations (World Bank, OECD, UNDP) still promote NPM-inspired reforms in developing countries, though often adapted with safeguards for equity.</a:t>
            </a:r>
          </a:p>
          <a:p>
            <a:r>
              <a:rPr lang="en-US" dirty="0" smtClean="0"/>
              <a:t>NPM helped popularize ideas like </a:t>
            </a:r>
            <a:r>
              <a:rPr lang="en-US" b="1" dirty="0" smtClean="0"/>
              <a:t>public-private partnerships (PPPs)</a:t>
            </a:r>
            <a:r>
              <a:rPr lang="en-US" dirty="0" smtClean="0"/>
              <a:t> and </a:t>
            </a:r>
            <a:r>
              <a:rPr lang="en-US" b="1" dirty="0" smtClean="0"/>
              <a:t>contracting out services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Critiques Leading to Evolution</a:t>
            </a:r>
            <a:endParaRPr lang="en-US" dirty="0" smtClean="0"/>
          </a:p>
          <a:p>
            <a:pPr lvl="1"/>
            <a:r>
              <a:rPr lang="en-US" dirty="0" smtClean="0"/>
              <a:t>Criticisms of NPM (e.g., inequality, fragmentation, loss of public ethos) led to the rise of </a:t>
            </a:r>
            <a:r>
              <a:rPr lang="en-US" b="1" dirty="0" smtClean="0"/>
              <a:t>post-NPM frameworks</a:t>
            </a:r>
            <a:r>
              <a:rPr lang="en-US" dirty="0" smtClean="0"/>
              <a:t>:</a:t>
            </a:r>
          </a:p>
          <a:p>
            <a:pPr lvl="2"/>
            <a:r>
              <a:rPr lang="en-US" b="1" dirty="0" smtClean="0"/>
              <a:t>Good Governance</a:t>
            </a:r>
            <a:r>
              <a:rPr lang="en-US" dirty="0" smtClean="0"/>
              <a:t> → emphasizes participation, transparency, accountability.</a:t>
            </a:r>
          </a:p>
          <a:p>
            <a:pPr lvl="2"/>
            <a:r>
              <a:rPr lang="en-US" b="1" dirty="0" smtClean="0"/>
              <a:t>Digital Governance</a:t>
            </a:r>
            <a:r>
              <a:rPr lang="en-US" dirty="0" smtClean="0"/>
              <a:t> → focuses on technology-driven efficiency and accessibility.</a:t>
            </a:r>
          </a:p>
          <a:p>
            <a:pPr lvl="2"/>
            <a:r>
              <a:rPr lang="en-US" b="1" dirty="0" smtClean="0"/>
              <a:t>Public Value Management</a:t>
            </a:r>
            <a:r>
              <a:rPr lang="en-US" dirty="0" smtClean="0"/>
              <a:t> → balances efficiency with democratic values.</a:t>
            </a:r>
          </a:p>
          <a:p>
            <a:r>
              <a:rPr lang="en-US" b="1" dirty="0" smtClean="0"/>
              <a:t>Relevance in Developing Countries</a:t>
            </a:r>
            <a:endParaRPr lang="en-US" dirty="0" smtClean="0"/>
          </a:p>
          <a:p>
            <a:pPr lvl="1"/>
            <a:r>
              <a:rPr lang="en-US" dirty="0" smtClean="0"/>
              <a:t>NPM reforms are still adopted in many developing nations to tackle inefficiency.</a:t>
            </a:r>
          </a:p>
          <a:p>
            <a:pPr lvl="1"/>
            <a:r>
              <a:rPr lang="en-US" dirty="0" smtClean="0"/>
              <a:t>However, success depends on </a:t>
            </a:r>
            <a:r>
              <a:rPr lang="en-US" b="1" dirty="0" smtClean="0"/>
              <a:t>institutional capacity, context, and political culture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NPM may no longer dominate as a single model, but it remains </a:t>
            </a:r>
            <a:r>
              <a:rPr lang="en-US" b="1" dirty="0" smtClean="0"/>
              <a:t>relevant as a reference point and foundation</a:t>
            </a:r>
            <a:r>
              <a:rPr lang="en-US" dirty="0" smtClean="0"/>
              <a:t> for modern administrative reforms. Today’s governance mixes </a:t>
            </a:r>
            <a:r>
              <a:rPr lang="en-US" b="1" dirty="0" smtClean="0"/>
              <a:t>bureaucracy, NPM practices, and newer models</a:t>
            </a:r>
            <a:r>
              <a:rPr lang="en-US" dirty="0" smtClean="0"/>
              <a:t> to balance </a:t>
            </a:r>
            <a:r>
              <a:rPr lang="en-US" b="1" dirty="0" smtClean="0"/>
              <a:t>efficiency with equity and democracy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Meaning of New Public Management (NPM)</a:t>
            </a:r>
          </a:p>
          <a:p>
            <a:r>
              <a:rPr lang="en-US" b="1" dirty="0" smtClean="0"/>
              <a:t>Conceptual Definition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New Public Management refers to a </a:t>
            </a:r>
            <a:r>
              <a:rPr lang="en-US" b="1" dirty="0" smtClean="0"/>
              <a:t>set of administrative reforms and managerial practices</a:t>
            </a:r>
            <a:r>
              <a:rPr lang="en-US" dirty="0" smtClean="0"/>
              <a:t> that apply </a:t>
            </a:r>
            <a:r>
              <a:rPr lang="en-US" b="1" dirty="0" smtClean="0"/>
              <a:t>business and private-sector management techniques</a:t>
            </a:r>
            <a:r>
              <a:rPr lang="en-US" dirty="0" smtClean="0"/>
              <a:t> to the functioning of the public sector.</a:t>
            </a:r>
          </a:p>
          <a:p>
            <a:r>
              <a:rPr lang="en-US" b="1" dirty="0" smtClean="0"/>
              <a:t>Core Idea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It emphasizes </a:t>
            </a:r>
            <a:r>
              <a:rPr lang="en-US" b="1" dirty="0" smtClean="0"/>
              <a:t>“managing the public sector like the private sector”</a:t>
            </a:r>
            <a:r>
              <a:rPr lang="en-US" dirty="0" smtClean="0"/>
              <a:t> with a focus on </a:t>
            </a:r>
            <a:r>
              <a:rPr lang="en-US" b="1" dirty="0" smtClean="0"/>
              <a:t>efficiency, effectiveness, performance, and customer satisfaction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Nature of NPM</a:t>
            </a:r>
            <a:r>
              <a:rPr lang="en-US" dirty="0" smtClean="0"/>
              <a:t>:</a:t>
            </a:r>
          </a:p>
          <a:p>
            <a:r>
              <a:rPr lang="en-US" dirty="0" smtClean="0"/>
              <a:t>Not a single unified theory, but a </a:t>
            </a:r>
            <a:r>
              <a:rPr lang="en-US" b="1" dirty="0" smtClean="0"/>
              <a:t>collection of approaches</a:t>
            </a:r>
            <a:r>
              <a:rPr lang="en-US" dirty="0" smtClean="0"/>
              <a:t> aimed at reforming traditional public administration.</a:t>
            </a:r>
          </a:p>
          <a:p>
            <a:r>
              <a:rPr lang="en-US" dirty="0" smtClean="0"/>
              <a:t>Seeks to </a:t>
            </a:r>
            <a:r>
              <a:rPr lang="en-US" b="1" dirty="0" smtClean="0"/>
              <a:t>replace rigid bureaucratic processes</a:t>
            </a:r>
            <a:r>
              <a:rPr lang="en-US" dirty="0" smtClean="0"/>
              <a:t> with </a:t>
            </a:r>
            <a:r>
              <a:rPr lang="en-US" b="1" dirty="0" smtClean="0"/>
              <a:t>flexible, results-driven, and market-oriented mechanisms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Key Dimensions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Shift from </a:t>
            </a:r>
            <a:r>
              <a:rPr lang="en-US" b="1" dirty="0" smtClean="0"/>
              <a:t>process-oriented</a:t>
            </a:r>
            <a:r>
              <a:rPr lang="en-US" dirty="0" smtClean="0"/>
              <a:t> administration → to </a:t>
            </a:r>
            <a:r>
              <a:rPr lang="en-US" b="1" dirty="0" smtClean="0"/>
              <a:t>results-oriented</a:t>
            </a:r>
            <a:r>
              <a:rPr lang="en-US" dirty="0" smtClean="0"/>
              <a:t> governance.</a:t>
            </a:r>
          </a:p>
          <a:p>
            <a:pPr lvl="1"/>
            <a:r>
              <a:rPr lang="en-US" dirty="0" smtClean="0"/>
              <a:t>Movement from </a:t>
            </a:r>
            <a:r>
              <a:rPr lang="en-US" b="1" dirty="0" smtClean="0"/>
              <a:t>bureaucratic hierarchy</a:t>
            </a:r>
            <a:r>
              <a:rPr lang="en-US" dirty="0" smtClean="0"/>
              <a:t> → to </a:t>
            </a:r>
            <a:r>
              <a:rPr lang="en-US" b="1" dirty="0" smtClean="0"/>
              <a:t>managerial autonomy and decentralization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Focus on </a:t>
            </a:r>
            <a:r>
              <a:rPr lang="en-US" b="1" dirty="0" smtClean="0"/>
              <a:t>outputs and outcomes</a:t>
            </a:r>
            <a:r>
              <a:rPr lang="en-US" dirty="0" smtClean="0"/>
              <a:t> rather than inputs and procedures.</a:t>
            </a:r>
          </a:p>
          <a:p>
            <a:pPr lvl="1"/>
            <a:r>
              <a:rPr lang="en-US" dirty="0" smtClean="0"/>
              <a:t>Introduction of </a:t>
            </a:r>
            <a:r>
              <a:rPr lang="en-US" b="1" dirty="0" smtClean="0"/>
              <a:t>market principles</a:t>
            </a:r>
            <a:r>
              <a:rPr lang="en-US" dirty="0" smtClean="0"/>
              <a:t> (competition, contracts, privatization) in public services.</a:t>
            </a:r>
          </a:p>
          <a:p>
            <a:r>
              <a:rPr lang="en-US" b="1" dirty="0" smtClean="0"/>
              <a:t>Essence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NPM is about </a:t>
            </a:r>
            <a:r>
              <a:rPr lang="en-US" b="1" dirty="0" smtClean="0"/>
              <a:t>modernizing governance</a:t>
            </a:r>
            <a:r>
              <a:rPr lang="en-US" dirty="0" smtClean="0"/>
              <a:t>, making it more </a:t>
            </a:r>
            <a:r>
              <a:rPr lang="en-US" b="1" dirty="0" smtClean="0"/>
              <a:t>entrepreneurial, accountable, efficient, and citizen-focused</a:t>
            </a:r>
            <a:r>
              <a:rPr lang="en-US" dirty="0" smtClean="0"/>
              <a:t>, while reducing the dominance of traditional bureaucratic red tape.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Key Features of New Public Management (NPM)</a:t>
            </a:r>
          </a:p>
          <a:p>
            <a:r>
              <a:rPr lang="en-US" b="1" dirty="0" smtClean="0"/>
              <a:t>Decentralization of Authority</a:t>
            </a:r>
            <a:endParaRPr lang="en-US" dirty="0" smtClean="0"/>
          </a:p>
          <a:p>
            <a:pPr lvl="1"/>
            <a:r>
              <a:rPr lang="en-US" dirty="0" smtClean="0"/>
              <a:t>Shifts decision-making power from the central government to </a:t>
            </a:r>
            <a:r>
              <a:rPr lang="en-US" b="1" dirty="0" smtClean="0"/>
              <a:t>local agencies, managers, and frontline officials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Encourages flexibility and responsiveness to local needs.</a:t>
            </a:r>
          </a:p>
          <a:p>
            <a:r>
              <a:rPr lang="en-US" b="1" dirty="0" smtClean="0"/>
              <a:t>Performance Orientation</a:t>
            </a:r>
            <a:endParaRPr lang="en-US" dirty="0" smtClean="0"/>
          </a:p>
          <a:p>
            <a:pPr lvl="1"/>
            <a:r>
              <a:rPr lang="en-US" dirty="0" smtClean="0"/>
              <a:t>Emphasis on </a:t>
            </a:r>
            <a:r>
              <a:rPr lang="en-US" b="1" dirty="0" smtClean="0"/>
              <a:t>measuring outputs and outcomes</a:t>
            </a:r>
            <a:r>
              <a:rPr lang="en-US" dirty="0" smtClean="0"/>
              <a:t> rather than focusing only on processes.</a:t>
            </a:r>
          </a:p>
          <a:p>
            <a:pPr lvl="1"/>
            <a:r>
              <a:rPr lang="en-US" dirty="0" smtClean="0"/>
              <a:t>Use of performance indicators, benchmarks, and results-based accountability.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Managerialism</a:t>
            </a:r>
            <a:endParaRPr lang="en-US" dirty="0" smtClean="0"/>
          </a:p>
          <a:p>
            <a:r>
              <a:rPr lang="en-US" dirty="0" smtClean="0"/>
              <a:t>Public managers are given greater </a:t>
            </a:r>
            <a:r>
              <a:rPr lang="en-US" b="1" dirty="0" smtClean="0"/>
              <a:t>autonomy</a:t>
            </a:r>
            <a:r>
              <a:rPr lang="en-US" dirty="0" smtClean="0"/>
              <a:t> to make decisions.</a:t>
            </a:r>
          </a:p>
          <a:p>
            <a:r>
              <a:rPr lang="en-US" dirty="0" smtClean="0"/>
              <a:t>Encourages them to act as </a:t>
            </a:r>
            <a:r>
              <a:rPr lang="en-US" b="1" dirty="0" smtClean="0"/>
              <a:t>entrepreneurs and innovators</a:t>
            </a:r>
            <a:r>
              <a:rPr lang="en-US" dirty="0" smtClean="0"/>
              <a:t> within the government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Competition and Market Mechanisms</a:t>
            </a:r>
            <a:endParaRPr lang="en-US" dirty="0" smtClean="0"/>
          </a:p>
          <a:p>
            <a:r>
              <a:rPr lang="en-US" dirty="0" smtClean="0"/>
              <a:t>Introduction of </a:t>
            </a:r>
            <a:r>
              <a:rPr lang="en-US" b="1" dirty="0" smtClean="0"/>
              <a:t>quasi-markets</a:t>
            </a:r>
            <a:r>
              <a:rPr lang="en-US" dirty="0" smtClean="0"/>
              <a:t> in public services.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competition among public agencies</a:t>
            </a:r>
            <a:r>
              <a:rPr lang="en-US" dirty="0" smtClean="0"/>
              <a:t> or between public and private providers.</a:t>
            </a:r>
          </a:p>
          <a:p>
            <a:r>
              <a:rPr lang="en-US" dirty="0" smtClean="0"/>
              <a:t>Use of </a:t>
            </a:r>
            <a:r>
              <a:rPr lang="en-US" b="1" dirty="0" smtClean="0"/>
              <a:t>contracting out, outsourcing, and privatization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Customer Orientation</a:t>
            </a:r>
            <a:endParaRPr lang="en-US" dirty="0" smtClean="0"/>
          </a:p>
          <a:p>
            <a:r>
              <a:rPr lang="en-US" dirty="0" smtClean="0"/>
              <a:t>Citizens are treated as </a:t>
            </a:r>
            <a:r>
              <a:rPr lang="en-US" b="1" dirty="0" smtClean="0"/>
              <a:t>clients or customers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Focus on </a:t>
            </a:r>
            <a:r>
              <a:rPr lang="en-US" b="1" dirty="0" smtClean="0"/>
              <a:t>service quality, responsiveness, and user satisfaction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Accountability through Results</a:t>
            </a:r>
            <a:endParaRPr lang="en-US" dirty="0" smtClean="0"/>
          </a:p>
          <a:p>
            <a:r>
              <a:rPr lang="en-US" dirty="0" smtClean="0"/>
              <a:t>Moves beyond procedural accountability to </a:t>
            </a:r>
            <a:r>
              <a:rPr lang="en-US" b="1" dirty="0" smtClean="0"/>
              <a:t>performance-based accountability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Greater use of audits, evaluations, and reporting mechanisms.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1872</Words>
  <Application>Microsoft Office PowerPoint</Application>
  <PresentationFormat>On-screen Show (4:3)</PresentationFormat>
  <Paragraphs>223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New Public Management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Public Management</dc:title>
  <dc:creator>Admin</dc:creator>
  <cp:lastModifiedBy>Admin</cp:lastModifiedBy>
  <cp:revision>4</cp:revision>
  <dcterms:created xsi:type="dcterms:W3CDTF">2006-08-16T00:00:00Z</dcterms:created>
  <dcterms:modified xsi:type="dcterms:W3CDTF">2025-09-01T06:33:58Z</dcterms:modified>
</cp:coreProperties>
</file>