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Administration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066800"/>
            <a:ext cx="7772400" cy="5105400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Emerged in </a:t>
            </a:r>
            <a:r>
              <a:rPr lang="en-US" b="1" dirty="0" smtClean="0">
                <a:solidFill>
                  <a:schemeClr val="tx1"/>
                </a:solidFill>
              </a:rPr>
              <a:t>1968, </a:t>
            </a:r>
            <a:r>
              <a:rPr lang="en-US" b="1" dirty="0" err="1" smtClean="0">
                <a:solidFill>
                  <a:schemeClr val="tx1"/>
                </a:solidFill>
              </a:rPr>
              <a:t>Minnowbrook</a:t>
            </a:r>
            <a:r>
              <a:rPr lang="en-US" b="1" dirty="0" smtClean="0">
                <a:solidFill>
                  <a:schemeClr val="tx1"/>
                </a:solidFill>
              </a:rPr>
              <a:t> Conference (USA)</a:t>
            </a:r>
            <a:r>
              <a:rPr lang="en-US" dirty="0" smtClean="0">
                <a:solidFill>
                  <a:schemeClr val="tx1"/>
                </a:solidFill>
              </a:rPr>
              <a:t> led by Dwight Waldo.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Reaction against </a:t>
            </a:r>
            <a:r>
              <a:rPr lang="en-US" b="1" dirty="0" smtClean="0">
                <a:solidFill>
                  <a:schemeClr val="tx1"/>
                </a:solidFill>
              </a:rPr>
              <a:t>traditional Public Administration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b="1" dirty="0" err="1" smtClean="0">
                <a:solidFill>
                  <a:schemeClr val="tx1"/>
                </a:solidFill>
              </a:rPr>
              <a:t>behavioural</a:t>
            </a:r>
            <a:r>
              <a:rPr lang="en-US" b="1" dirty="0" smtClean="0">
                <a:solidFill>
                  <a:schemeClr val="tx1"/>
                </a:solidFill>
              </a:rPr>
              <a:t> approach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Stressed relevance, values, and responsiveness to society’s needs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3. Social </a:t>
            </a:r>
            <a:r>
              <a:rPr lang="en-US" b="1" dirty="0" smtClean="0"/>
              <a:t>Equity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central theme</a:t>
            </a:r>
            <a:r>
              <a:rPr lang="en-US" dirty="0" smtClean="0"/>
              <a:t> of NPA.</a:t>
            </a:r>
          </a:p>
          <a:p>
            <a:r>
              <a:rPr lang="en-US" dirty="0" smtClean="0"/>
              <a:t>Administration should ensure </a:t>
            </a:r>
            <a:r>
              <a:rPr lang="en-US" b="1" dirty="0" smtClean="0"/>
              <a:t>equity and justice</a:t>
            </a:r>
            <a:r>
              <a:rPr lang="en-US" dirty="0" smtClean="0"/>
              <a:t>, not just efficiency and economy.</a:t>
            </a:r>
          </a:p>
          <a:p>
            <a:r>
              <a:rPr lang="en-US" dirty="0" smtClean="0"/>
              <a:t>Calls for </a:t>
            </a:r>
            <a:r>
              <a:rPr lang="en-US" b="1" dirty="0" smtClean="0"/>
              <a:t>positive discrimination</a:t>
            </a:r>
            <a:r>
              <a:rPr lang="en-US" dirty="0" smtClean="0"/>
              <a:t> (affirmative action) in favor of disadvantaged groups.</a:t>
            </a:r>
          </a:p>
          <a:p>
            <a:r>
              <a:rPr lang="en-US" b="1" dirty="0" smtClean="0"/>
              <a:t>4. Change &amp; Innovation</a:t>
            </a:r>
          </a:p>
          <a:p>
            <a:r>
              <a:rPr lang="en-US" dirty="0" smtClean="0"/>
              <a:t>NPA views administration as an </a:t>
            </a:r>
            <a:r>
              <a:rPr lang="en-US" b="1" dirty="0" smtClean="0"/>
              <a:t>agent of social change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Encourages flexibility, experimentation, and reform instead of maintaining the </a:t>
            </a:r>
            <a:r>
              <a:rPr lang="en-US" b="1" dirty="0" smtClean="0"/>
              <a:t>status quo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Administrators should be </a:t>
            </a:r>
            <a:r>
              <a:rPr lang="en-US" b="1" dirty="0" smtClean="0"/>
              <a:t>proactive, adaptive, and innovative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5. Client-Orientation (Citizen-Centric)</a:t>
            </a:r>
          </a:p>
          <a:p>
            <a:r>
              <a:rPr lang="en-US" dirty="0" smtClean="0"/>
              <a:t>Citizens are seen as </a:t>
            </a:r>
            <a:r>
              <a:rPr lang="en-US" b="1" dirty="0" smtClean="0"/>
              <a:t>clients/customers</a:t>
            </a:r>
            <a:r>
              <a:rPr lang="en-US" dirty="0" smtClean="0"/>
              <a:t> of administration.</a:t>
            </a:r>
          </a:p>
          <a:p>
            <a:r>
              <a:rPr lang="en-US" dirty="0" smtClean="0"/>
              <a:t>Administration must be </a:t>
            </a:r>
            <a:r>
              <a:rPr lang="en-US" b="1" dirty="0" smtClean="0"/>
              <a:t>responsive, people-centric, and service-oriented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participation, transparency, and accountability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6. Anti-Positivist &amp; Humanistic Approach</a:t>
            </a:r>
          </a:p>
          <a:p>
            <a:r>
              <a:rPr lang="en-US" dirty="0" smtClean="0"/>
              <a:t>Rejects the </a:t>
            </a:r>
            <a:r>
              <a:rPr lang="en-US" b="1" dirty="0" smtClean="0"/>
              <a:t>mechanical, scientific, and positivist</a:t>
            </a:r>
            <a:r>
              <a:rPr lang="en-US" dirty="0" smtClean="0"/>
              <a:t> approach of traditional PA.</a:t>
            </a:r>
          </a:p>
          <a:p>
            <a:r>
              <a:rPr lang="en-US" dirty="0" smtClean="0"/>
              <a:t>Emphasizes a </a:t>
            </a:r>
            <a:r>
              <a:rPr lang="en-US" b="1" dirty="0" smtClean="0"/>
              <a:t>humanistic and behavioral orientation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Administration is not just a technical process but a </a:t>
            </a:r>
            <a:r>
              <a:rPr lang="en-US" b="1" dirty="0" smtClean="0"/>
              <a:t>moral and social responsibility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7. Normative and Activist Nature</a:t>
            </a:r>
          </a:p>
          <a:p>
            <a:r>
              <a:rPr lang="en-US" dirty="0" smtClean="0"/>
              <a:t>NPA promotes </a:t>
            </a:r>
            <a:r>
              <a:rPr lang="en-US" b="1" dirty="0" smtClean="0"/>
              <a:t>activism</a:t>
            </a:r>
            <a:r>
              <a:rPr lang="en-US" dirty="0" smtClean="0"/>
              <a:t> in administration, where administrators take initiative to promote social justice.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participation of youth, marginalized, and common citizens</a:t>
            </a:r>
            <a:r>
              <a:rPr lang="en-US" dirty="0" smtClean="0"/>
              <a:t> in governance.</a:t>
            </a:r>
          </a:p>
          <a:p>
            <a:r>
              <a:rPr lang="en-US" b="1" dirty="0" smtClean="0"/>
              <a:t>8. Pluralism &amp; Participation</a:t>
            </a:r>
          </a:p>
          <a:p>
            <a:r>
              <a:rPr lang="en-US" dirty="0" smtClean="0"/>
              <a:t>Acknowledges the diversity of modern societies.</a:t>
            </a:r>
          </a:p>
          <a:p>
            <a:r>
              <a:rPr lang="en-US" dirty="0" smtClean="0"/>
              <a:t>Advocates for </a:t>
            </a:r>
            <a:r>
              <a:rPr lang="en-US" b="1" dirty="0" smtClean="0"/>
              <a:t>pluralist decision-making</a:t>
            </a:r>
            <a:r>
              <a:rPr lang="en-US" dirty="0" smtClean="0"/>
              <a:t>, involving multiple stakeholders (citizens, NGOs, social movements).</a:t>
            </a:r>
          </a:p>
          <a:p>
            <a:r>
              <a:rPr lang="en-US" dirty="0" smtClean="0"/>
              <a:t>Enhances </a:t>
            </a:r>
            <a:r>
              <a:rPr lang="en-US" b="1" dirty="0" smtClean="0"/>
              <a:t>democratic legitimacy</a:t>
            </a:r>
            <a:r>
              <a:rPr lang="en-US" dirty="0" smtClean="0"/>
              <a:t> in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Summary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core features of NPA</a:t>
            </a:r>
            <a:r>
              <a:rPr lang="en-US" dirty="0" smtClean="0"/>
              <a:t> can be summed up as:</a:t>
            </a:r>
            <a:br>
              <a:rPr lang="en-US" dirty="0" smtClean="0"/>
            </a:br>
            <a:r>
              <a:rPr lang="en-US" dirty="0" smtClean="0"/>
              <a:t>👉 </a:t>
            </a:r>
            <a:r>
              <a:rPr lang="en-US" b="1" dirty="0" smtClean="0"/>
              <a:t>Relevance + Values + Social Equity + Change + Citizen-Orientation + Humanism + Activism + Participation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In essence, NPA transforms administration from a </a:t>
            </a:r>
            <a:r>
              <a:rPr lang="en-US" b="1" dirty="0" smtClean="0"/>
              <a:t>rigid, hierarchical, and neutral system</a:t>
            </a:r>
            <a:r>
              <a:rPr lang="en-US" dirty="0" smtClean="0"/>
              <a:t> into a </a:t>
            </a:r>
            <a:r>
              <a:rPr lang="en-US" b="1" dirty="0" smtClean="0"/>
              <a:t>dynamic, democratic, and socially responsive discipline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Goals of New Public Administration (NPA)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New Public Administration (NPA)</a:t>
            </a:r>
            <a:r>
              <a:rPr lang="en-US" dirty="0" smtClean="0"/>
              <a:t> emerged in the late 1960s as a reformist movement in Public Administration. Its goals reflect a </a:t>
            </a:r>
            <a:r>
              <a:rPr lang="en-US" b="1" dirty="0" smtClean="0"/>
              <a:t>shift from efficiency and order</a:t>
            </a:r>
            <a:r>
              <a:rPr lang="en-US" dirty="0" smtClean="0"/>
              <a:t> towards </a:t>
            </a:r>
            <a:r>
              <a:rPr lang="en-US" b="1" dirty="0" smtClean="0"/>
              <a:t>equity, relevance, and citizen-orientation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1. Promotion of Social </a:t>
            </a:r>
            <a:r>
              <a:rPr lang="en-US" b="1" dirty="0" smtClean="0"/>
              <a:t>Equity </a:t>
            </a:r>
          </a:p>
          <a:p>
            <a:r>
              <a:rPr lang="en-US" b="1" dirty="0" smtClean="0"/>
              <a:t>Central </a:t>
            </a:r>
            <a:r>
              <a:rPr lang="en-US" b="1" dirty="0" smtClean="0"/>
              <a:t>goal of NPA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Administration must reduce inequalities in society (economic, racial, gender, regional).</a:t>
            </a:r>
          </a:p>
          <a:p>
            <a:r>
              <a:rPr lang="en-US" dirty="0" smtClean="0"/>
              <a:t>Efficiency without equity is incomplete; fairness and justice must be the benchmarks of good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2. Ensuring Relevance</a:t>
            </a:r>
          </a:p>
          <a:p>
            <a:r>
              <a:rPr lang="en-US" dirty="0" smtClean="0"/>
              <a:t>Public Administration should focus on </a:t>
            </a:r>
            <a:r>
              <a:rPr lang="en-US" b="1" dirty="0" smtClean="0"/>
              <a:t>pressing social problems</a:t>
            </a:r>
            <a:r>
              <a:rPr lang="en-US" dirty="0" smtClean="0"/>
              <a:t> such as poverty, unemployment, discrimination, and injustice.</a:t>
            </a:r>
          </a:p>
          <a:p>
            <a:r>
              <a:rPr lang="en-US" dirty="0" smtClean="0"/>
              <a:t>Rejects abstract theorizing—emphasizes </a:t>
            </a:r>
            <a:r>
              <a:rPr lang="en-US" b="1" dirty="0" smtClean="0"/>
              <a:t>practical solutions that matter to people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3. Value-Orientation</a:t>
            </a:r>
          </a:p>
          <a:p>
            <a:r>
              <a:rPr lang="en-US" dirty="0" smtClean="0"/>
              <a:t>Goal is to make administration </a:t>
            </a:r>
            <a:r>
              <a:rPr lang="en-US" b="1" dirty="0" smtClean="0"/>
              <a:t>normative rather than value-neutral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Upholds values like </a:t>
            </a:r>
            <a:r>
              <a:rPr lang="en-US" b="1" dirty="0" smtClean="0"/>
              <a:t>democracy, participation, human dignity, and justice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Administrators should take </a:t>
            </a:r>
            <a:r>
              <a:rPr lang="en-US" b="1" dirty="0" smtClean="0"/>
              <a:t>ethical responsibility</a:t>
            </a:r>
            <a:r>
              <a:rPr lang="en-US" dirty="0" smtClean="0"/>
              <a:t> for their actions.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4. Responsiveness and Client-Centric Service</a:t>
            </a:r>
          </a:p>
          <a:p>
            <a:r>
              <a:rPr lang="en-US" dirty="0" smtClean="0"/>
              <a:t>Administration should be </a:t>
            </a:r>
            <a:r>
              <a:rPr lang="en-US" b="1" dirty="0" smtClean="0"/>
              <a:t>responsive to citizens’ needs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People (clients) are at the </a:t>
            </a:r>
            <a:r>
              <a:rPr lang="en-US" b="1" dirty="0" smtClean="0"/>
              <a:t>center of governance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citizen participation, decentralization, and accountability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5. Change and Innovation</a:t>
            </a:r>
          </a:p>
          <a:p>
            <a:r>
              <a:rPr lang="en-US" dirty="0" smtClean="0"/>
              <a:t>NPA seeks to make administration an </a:t>
            </a:r>
            <a:r>
              <a:rPr lang="en-US" b="1" dirty="0" smtClean="0"/>
              <a:t>agent of social change</a:t>
            </a:r>
            <a:r>
              <a:rPr lang="en-US" dirty="0" smtClean="0"/>
              <a:t>, not merely a tool for maintaining order.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innovation, flexibility, and experimentation</a:t>
            </a:r>
            <a:r>
              <a:rPr lang="en-US" dirty="0" smtClean="0"/>
              <a:t> in policies and processes.</a:t>
            </a:r>
          </a:p>
          <a:p>
            <a:r>
              <a:rPr lang="en-US" dirty="0" smtClean="0"/>
              <a:t>Administrators should take </a:t>
            </a:r>
            <a:r>
              <a:rPr lang="en-US" b="1" dirty="0" smtClean="0"/>
              <a:t>proactive roles</a:t>
            </a:r>
            <a:r>
              <a:rPr lang="en-US" dirty="0" smtClean="0"/>
              <a:t> in solving societal issues.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6. Democratization of Administration</a:t>
            </a:r>
          </a:p>
          <a:p>
            <a:r>
              <a:rPr lang="en-US" dirty="0" smtClean="0"/>
              <a:t>Goal is to make Public Administration more </a:t>
            </a:r>
            <a:r>
              <a:rPr lang="en-US" b="1" dirty="0" smtClean="0"/>
              <a:t>inclusive, participatory, and pluralistic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Involvement of citizens, NGOs, social movements, and marginalized groups in decision-making.</a:t>
            </a:r>
          </a:p>
          <a:p>
            <a:r>
              <a:rPr lang="en-US" dirty="0" smtClean="0"/>
              <a:t>Strengthens </a:t>
            </a:r>
            <a:r>
              <a:rPr lang="en-US" b="1" dirty="0" smtClean="0"/>
              <a:t>democratic legitimacy</a:t>
            </a:r>
            <a:r>
              <a:rPr lang="en-US" dirty="0" smtClean="0"/>
              <a:t> of governance.</a:t>
            </a:r>
          </a:p>
          <a:p>
            <a:r>
              <a:rPr lang="en-US" b="1" dirty="0" smtClean="0"/>
              <a:t>7. Humanization of Public Administration</a:t>
            </a:r>
          </a:p>
          <a:p>
            <a:r>
              <a:rPr lang="en-US" dirty="0" smtClean="0"/>
              <a:t>Seeks to overcome the </a:t>
            </a:r>
            <a:r>
              <a:rPr lang="en-US" b="1" dirty="0" smtClean="0"/>
              <a:t>mechanical, bureaucratic, and impersonal nature</a:t>
            </a:r>
            <a:r>
              <a:rPr lang="en-US" dirty="0" smtClean="0"/>
              <a:t> of traditional PA.</a:t>
            </a:r>
          </a:p>
          <a:p>
            <a:r>
              <a:rPr lang="en-US" dirty="0" smtClean="0"/>
              <a:t>Administration should be </a:t>
            </a:r>
            <a:r>
              <a:rPr lang="en-US" b="1" dirty="0" smtClean="0"/>
              <a:t>humanistic, compassionate, and people-friendly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 Summary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goals of NPA</a:t>
            </a:r>
            <a:r>
              <a:rPr lang="en-US" dirty="0" smtClean="0"/>
              <a:t> can be summed up as:</a:t>
            </a:r>
            <a:br>
              <a:rPr lang="en-US" dirty="0" smtClean="0"/>
            </a:br>
            <a:r>
              <a:rPr lang="en-US" dirty="0" smtClean="0"/>
              <a:t>👉 </a:t>
            </a:r>
            <a:r>
              <a:rPr lang="en-US" b="1" dirty="0" smtClean="0"/>
              <a:t>Equity + Relevance + Values + Responsiveness + Change + Democratization + Humanization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aimed to </a:t>
            </a:r>
            <a:r>
              <a:rPr lang="en-US" b="1" dirty="0" smtClean="0"/>
              <a:t>redefine Public Administration</a:t>
            </a:r>
            <a:r>
              <a:rPr lang="en-US" dirty="0" smtClean="0"/>
              <a:t> as a discipline that is </a:t>
            </a:r>
            <a:r>
              <a:rPr lang="en-US" b="1" dirty="0" smtClean="0"/>
              <a:t>not just efficient, but also just, responsive, and socially transformative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Major Thinkers/Scholars of New Public Administration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New Public Administration (NPA)</a:t>
            </a:r>
            <a:r>
              <a:rPr lang="en-US" dirty="0" smtClean="0"/>
              <a:t> movement was shaped largely by the discussions at the </a:t>
            </a:r>
            <a:r>
              <a:rPr lang="en-US" b="1" dirty="0" err="1" smtClean="0"/>
              <a:t>Minnowbrook</a:t>
            </a:r>
            <a:r>
              <a:rPr lang="en-US" b="1" dirty="0" smtClean="0"/>
              <a:t> Conference (1968)</a:t>
            </a:r>
            <a:r>
              <a:rPr lang="en-US" dirty="0" smtClean="0"/>
              <a:t>, led by a group of young scholars under the influence of </a:t>
            </a:r>
            <a:r>
              <a:rPr lang="en-US" b="1" dirty="0" smtClean="0"/>
              <a:t>Dwight Waldo</a:t>
            </a:r>
            <a:r>
              <a:rPr lang="en-US" dirty="0" smtClean="0"/>
              <a:t>. These thinkers emphasized </a:t>
            </a:r>
            <a:r>
              <a:rPr lang="en-US" b="1" dirty="0" smtClean="0"/>
              <a:t>relevance, equity, values, and change</a:t>
            </a:r>
            <a:r>
              <a:rPr lang="en-US" dirty="0" smtClean="0"/>
              <a:t> in Public Administration.</a:t>
            </a:r>
          </a:p>
          <a:p>
            <a:r>
              <a:rPr lang="en-US" b="1" dirty="0" smtClean="0"/>
              <a:t>1. Dwight Waldo (1913–2000)</a:t>
            </a:r>
          </a:p>
          <a:p>
            <a:r>
              <a:rPr lang="en-US" dirty="0" smtClean="0"/>
              <a:t>Considered the </a:t>
            </a:r>
            <a:r>
              <a:rPr lang="en-US" b="1" dirty="0" smtClean="0"/>
              <a:t>intellectual father of NPA</a:t>
            </a:r>
            <a:r>
              <a:rPr lang="en-US" dirty="0" smtClean="0"/>
              <a:t>.</a:t>
            </a:r>
          </a:p>
          <a:p>
            <a:r>
              <a:rPr lang="en-US" dirty="0" smtClean="0"/>
              <a:t>Organizer of the </a:t>
            </a:r>
            <a:r>
              <a:rPr lang="en-US" b="1" dirty="0" err="1" smtClean="0"/>
              <a:t>Minnowbrook</a:t>
            </a:r>
            <a:r>
              <a:rPr lang="en-US" b="1" dirty="0" smtClean="0"/>
              <a:t> Conference (1968)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Criticized the </a:t>
            </a:r>
            <a:r>
              <a:rPr lang="en-US" b="1" dirty="0" smtClean="0"/>
              <a:t>value-neutral, efficiency-centered approach</a:t>
            </a:r>
            <a:r>
              <a:rPr lang="en-US" dirty="0" smtClean="0"/>
              <a:t> of traditional Public Administration.</a:t>
            </a:r>
          </a:p>
          <a:p>
            <a:r>
              <a:rPr lang="en-US" dirty="0" smtClean="0"/>
              <a:t>Advocated for a </a:t>
            </a:r>
            <a:r>
              <a:rPr lang="en-US" b="1" dirty="0" smtClean="0"/>
              <a:t>normative, value-based, and socially relevant Public Administration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work </a:t>
            </a:r>
            <a:r>
              <a:rPr lang="en-US" b="1" dirty="0" smtClean="0"/>
              <a:t>“The Administrative State” (1948)</a:t>
            </a:r>
            <a:r>
              <a:rPr lang="en-US" dirty="0" smtClean="0"/>
              <a:t> challenged the notion of administration as purely technical.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Concept of New Public Administration (NPA)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New Public Administration (NPA)</a:t>
            </a:r>
            <a:r>
              <a:rPr lang="en-US" dirty="0" smtClean="0"/>
              <a:t> is a reform movement in the field of public administration that emerged during the late 1960s, particularly after the </a:t>
            </a:r>
            <a:r>
              <a:rPr lang="en-US" b="1" dirty="0" err="1" smtClean="0"/>
              <a:t>Minnowbrook</a:t>
            </a:r>
            <a:r>
              <a:rPr lang="en-US" b="1" dirty="0" smtClean="0"/>
              <a:t> Conference (1968)</a:t>
            </a:r>
            <a:r>
              <a:rPr lang="en-US" dirty="0" smtClean="0"/>
              <a:t> organized by </a:t>
            </a:r>
            <a:r>
              <a:rPr lang="en-US" b="1" dirty="0" smtClean="0"/>
              <a:t>Dwight Waldo</a:t>
            </a:r>
            <a:r>
              <a:rPr lang="en-US" dirty="0" smtClean="0"/>
              <a:t> in the USA.</a:t>
            </a:r>
          </a:p>
          <a:p>
            <a:r>
              <a:rPr lang="en-US" dirty="0" smtClean="0"/>
              <a:t>It was a </a:t>
            </a:r>
            <a:r>
              <a:rPr lang="en-US" b="1" dirty="0" smtClean="0"/>
              <a:t>reaction against the traditional models</a:t>
            </a:r>
            <a:r>
              <a:rPr lang="en-US" dirty="0" smtClean="0"/>
              <a:t> of public administration (classical and </a:t>
            </a:r>
            <a:r>
              <a:rPr lang="en-US" dirty="0" err="1" smtClean="0"/>
              <a:t>behavioural</a:t>
            </a:r>
            <a:r>
              <a:rPr lang="en-US" dirty="0" smtClean="0"/>
              <a:t> approaches), which were seen as overly </a:t>
            </a:r>
            <a:r>
              <a:rPr lang="en-US" b="1" dirty="0" smtClean="0"/>
              <a:t>bureaucratic, hierarchical, rigid, and value-neutral</a:t>
            </a:r>
            <a:r>
              <a:rPr lang="en-US" dirty="0" smtClean="0"/>
              <a:t>. NPA called for an administration that was </a:t>
            </a:r>
            <a:r>
              <a:rPr lang="en-US" b="1" dirty="0" smtClean="0"/>
              <a:t>relevant, responsive, and socially conscious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2. Frank Marini (1936–2008)</a:t>
            </a:r>
          </a:p>
          <a:p>
            <a:r>
              <a:rPr lang="en-US" dirty="0" smtClean="0"/>
              <a:t>Edited the influential book </a:t>
            </a:r>
            <a:r>
              <a:rPr lang="en-US" b="1" dirty="0" smtClean="0"/>
              <a:t>“Toward a New Public Administration: The </a:t>
            </a:r>
            <a:r>
              <a:rPr lang="en-US" b="1" dirty="0" err="1" smtClean="0"/>
              <a:t>Minnowbrook</a:t>
            </a:r>
            <a:r>
              <a:rPr lang="en-US" b="1" dirty="0" smtClean="0"/>
              <a:t> Perspective” (1971)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Emphasized that administration must be:</a:t>
            </a:r>
          </a:p>
          <a:p>
            <a:pPr lvl="1"/>
            <a:r>
              <a:rPr lang="en-US" b="1" dirty="0" smtClean="0"/>
              <a:t>Relevant</a:t>
            </a:r>
            <a:r>
              <a:rPr lang="en-US" dirty="0" smtClean="0"/>
              <a:t> (addressing social problems)</a:t>
            </a:r>
          </a:p>
          <a:p>
            <a:pPr lvl="1"/>
            <a:r>
              <a:rPr lang="en-US" b="1" dirty="0" smtClean="0"/>
              <a:t>Values-based</a:t>
            </a:r>
            <a:r>
              <a:rPr lang="en-US" dirty="0" smtClean="0"/>
              <a:t> (rejecting neutrality)</a:t>
            </a:r>
          </a:p>
          <a:p>
            <a:pPr lvl="1"/>
            <a:r>
              <a:rPr lang="en-US" b="1" dirty="0" smtClean="0"/>
              <a:t>Change-oriented</a:t>
            </a:r>
            <a:r>
              <a:rPr lang="en-US" dirty="0" smtClean="0"/>
              <a:t> (promoting reforms and innovation)</a:t>
            </a:r>
          </a:p>
          <a:p>
            <a:r>
              <a:rPr lang="en-US" dirty="0" smtClean="0"/>
              <a:t>Advocated for a </a:t>
            </a:r>
            <a:r>
              <a:rPr lang="en-US" b="1" dirty="0" smtClean="0"/>
              <a:t>proactive and activist role</a:t>
            </a:r>
            <a:r>
              <a:rPr lang="en-US" dirty="0" smtClean="0"/>
              <a:t> for administrators.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3. H. George Frederickson (1934–2020)</a:t>
            </a:r>
          </a:p>
          <a:p>
            <a:r>
              <a:rPr lang="en-US" dirty="0" smtClean="0"/>
              <a:t>Central figure in popularizing the idea of </a:t>
            </a:r>
            <a:r>
              <a:rPr lang="en-US" b="1" dirty="0" smtClean="0"/>
              <a:t>Social Equity</a:t>
            </a:r>
            <a:r>
              <a:rPr lang="en-US" dirty="0" smtClean="0"/>
              <a:t> in Public Administration.</a:t>
            </a:r>
          </a:p>
          <a:p>
            <a:r>
              <a:rPr lang="en-US" dirty="0" smtClean="0"/>
              <a:t>Called social equity the </a:t>
            </a:r>
            <a:r>
              <a:rPr lang="en-US" b="1" dirty="0" smtClean="0"/>
              <a:t>“third pillar”</a:t>
            </a:r>
            <a:r>
              <a:rPr lang="en-US" dirty="0" smtClean="0"/>
              <a:t> of public administration (along with efficiency and economy).</a:t>
            </a:r>
          </a:p>
          <a:p>
            <a:r>
              <a:rPr lang="en-US" dirty="0" smtClean="0"/>
              <a:t>Stressed that administrators must work to </a:t>
            </a:r>
            <a:r>
              <a:rPr lang="en-US" b="1" dirty="0" smtClean="0"/>
              <a:t>reduce inequality</a:t>
            </a:r>
            <a:r>
              <a:rPr lang="en-US" dirty="0" smtClean="0"/>
              <a:t> and serve marginalized groups.</a:t>
            </a:r>
          </a:p>
          <a:p>
            <a:r>
              <a:rPr lang="en-US" dirty="0" smtClean="0"/>
              <a:t>His book </a:t>
            </a:r>
            <a:r>
              <a:rPr lang="en-US" b="1" dirty="0" smtClean="0"/>
              <a:t>“New Public Administration” (1980s)</a:t>
            </a:r>
            <a:r>
              <a:rPr lang="en-US" dirty="0" smtClean="0"/>
              <a:t> consolidated NPA ideas.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Others associated with NPA</a:t>
            </a:r>
          </a:p>
          <a:p>
            <a:r>
              <a:rPr lang="en-US" b="1" dirty="0" smtClean="0"/>
              <a:t>Laurence Lynn</a:t>
            </a:r>
            <a:r>
              <a:rPr lang="en-US" dirty="0" smtClean="0"/>
              <a:t> – Contributed to shaping NPA’s critique of traditional PA.</a:t>
            </a:r>
          </a:p>
          <a:p>
            <a:r>
              <a:rPr lang="en-US" b="1" dirty="0" smtClean="0"/>
              <a:t>Charles Fox &amp; Hugh Miller</a:t>
            </a:r>
            <a:r>
              <a:rPr lang="en-US" dirty="0" smtClean="0"/>
              <a:t> – Later extended NPA ideas into </a:t>
            </a:r>
            <a:r>
              <a:rPr lang="en-US" b="1" dirty="0" smtClean="0"/>
              <a:t>postmodern public administration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Richard Elmore</a:t>
            </a:r>
            <a:r>
              <a:rPr lang="en-US" dirty="0" smtClean="0"/>
              <a:t> – Emphasized implementation and responsiveness in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hemes</a:t>
            </a:r>
            <a:r>
              <a:rPr lang="en-US" b="1" dirty="0" smtClean="0"/>
              <a:t> of New Public Administration (NPA)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New Public Administration (NPA)</a:t>
            </a:r>
            <a:r>
              <a:rPr lang="en-US" dirty="0" smtClean="0"/>
              <a:t>, emerging from the </a:t>
            </a:r>
            <a:r>
              <a:rPr lang="en-US" b="1" dirty="0" err="1" smtClean="0"/>
              <a:t>Minnowbrook</a:t>
            </a:r>
            <a:r>
              <a:rPr lang="en-US" b="1" dirty="0" smtClean="0"/>
              <a:t> Conference (1968)</a:t>
            </a:r>
            <a:r>
              <a:rPr lang="en-US" dirty="0" smtClean="0"/>
              <a:t>, developed several key themes that distinguished it from traditional Public Administration. These themes reflect its </a:t>
            </a:r>
            <a:r>
              <a:rPr lang="en-US" b="1" dirty="0" smtClean="0"/>
              <a:t>value-laden, activist, and people-oriented approach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1. Relevance</a:t>
            </a:r>
          </a:p>
          <a:p>
            <a:r>
              <a:rPr lang="en-US" dirty="0" smtClean="0"/>
              <a:t>Administration should address </a:t>
            </a:r>
            <a:r>
              <a:rPr lang="en-US" b="1" dirty="0" smtClean="0"/>
              <a:t>pressing social problems</a:t>
            </a:r>
            <a:r>
              <a:rPr lang="en-US" dirty="0" smtClean="0"/>
              <a:t> like inequality, poverty, racial discrimination, unemployment, and injustice.</a:t>
            </a:r>
          </a:p>
          <a:p>
            <a:r>
              <a:rPr lang="en-US" dirty="0" smtClean="0"/>
              <a:t>Rejects abstract theory and insists on </a:t>
            </a:r>
            <a:r>
              <a:rPr lang="en-US" b="1" dirty="0" smtClean="0"/>
              <a:t>practical solutions</a:t>
            </a:r>
            <a:r>
              <a:rPr lang="en-US" dirty="0" smtClean="0"/>
              <a:t> to real issues.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2. Social Equity</a:t>
            </a:r>
          </a:p>
          <a:p>
            <a:r>
              <a:rPr lang="en-US" dirty="0" smtClean="0"/>
              <a:t>Considered the </a:t>
            </a:r>
            <a:r>
              <a:rPr lang="en-US" b="1" dirty="0" smtClean="0"/>
              <a:t>central theme of NPA</a:t>
            </a:r>
            <a:r>
              <a:rPr lang="en-US" dirty="0" smtClean="0"/>
              <a:t> (highlighted by H. George Frederickson).</a:t>
            </a:r>
          </a:p>
          <a:p>
            <a:r>
              <a:rPr lang="en-US" dirty="0" smtClean="0"/>
              <a:t>Social equity = fairness, justice, and equality in the delivery of public services.</a:t>
            </a:r>
          </a:p>
          <a:p>
            <a:r>
              <a:rPr lang="en-US" dirty="0" smtClean="0"/>
              <a:t>Administration must actively work to </a:t>
            </a:r>
            <a:r>
              <a:rPr lang="en-US" b="1" dirty="0" smtClean="0"/>
              <a:t>reduce disparities</a:t>
            </a:r>
            <a:r>
              <a:rPr lang="en-US" dirty="0" smtClean="0"/>
              <a:t> among social groups.</a:t>
            </a:r>
          </a:p>
          <a:p>
            <a:r>
              <a:rPr lang="en-US" b="1" dirty="0" smtClean="0"/>
              <a:t>3. Value Orientation</a:t>
            </a:r>
          </a:p>
          <a:p>
            <a:r>
              <a:rPr lang="en-US" dirty="0" smtClean="0"/>
              <a:t>Opposes the traditional claim of “</a:t>
            </a:r>
            <a:r>
              <a:rPr lang="en-US" b="1" dirty="0" smtClean="0"/>
              <a:t>value-neutrality</a:t>
            </a:r>
            <a:r>
              <a:rPr lang="en-US" dirty="0" smtClean="0"/>
              <a:t>” in administration.</a:t>
            </a:r>
          </a:p>
          <a:p>
            <a:r>
              <a:rPr lang="en-US" dirty="0" smtClean="0"/>
              <a:t>Public Administration is inherently </a:t>
            </a:r>
            <a:r>
              <a:rPr lang="en-US" b="1" dirty="0" smtClean="0"/>
              <a:t>political and ethical</a:t>
            </a:r>
            <a:r>
              <a:rPr lang="en-US" dirty="0" smtClean="0"/>
              <a:t>, not just technical.</a:t>
            </a:r>
          </a:p>
          <a:p>
            <a:r>
              <a:rPr lang="en-US" dirty="0" smtClean="0"/>
              <a:t>Normative values like </a:t>
            </a:r>
            <a:r>
              <a:rPr lang="en-US" b="1" dirty="0" smtClean="0"/>
              <a:t>democracy, justice, and human dignity</a:t>
            </a:r>
            <a:r>
              <a:rPr lang="en-US" dirty="0" smtClean="0"/>
              <a:t> guide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Change and Innovation</a:t>
            </a:r>
          </a:p>
          <a:p>
            <a:r>
              <a:rPr lang="en-US" dirty="0" smtClean="0"/>
              <a:t>NPA stresses that administration should be an </a:t>
            </a:r>
            <a:r>
              <a:rPr lang="en-US" b="1" dirty="0" smtClean="0"/>
              <a:t>agent of social change</a:t>
            </a:r>
            <a:r>
              <a:rPr lang="en-US" dirty="0" smtClean="0"/>
              <a:t> rather than a preserver of the status quo.</a:t>
            </a:r>
          </a:p>
          <a:p>
            <a:r>
              <a:rPr lang="en-US" dirty="0" smtClean="0"/>
              <a:t>Calls for </a:t>
            </a:r>
            <a:r>
              <a:rPr lang="en-US" b="1" dirty="0" smtClean="0"/>
              <a:t>innovation, flexibility, and experimentation</a:t>
            </a:r>
            <a:r>
              <a:rPr lang="en-US" dirty="0" smtClean="0"/>
              <a:t> in policies and practices.</a:t>
            </a:r>
          </a:p>
          <a:p>
            <a:r>
              <a:rPr lang="en-US" b="1" dirty="0" smtClean="0"/>
              <a:t>5. Client-Orientation / Citizen-Centric Approach</a:t>
            </a:r>
          </a:p>
          <a:p>
            <a:r>
              <a:rPr lang="en-US" dirty="0" smtClean="0"/>
              <a:t>Citizens are seen as </a:t>
            </a:r>
            <a:r>
              <a:rPr lang="en-US" b="1" dirty="0" smtClean="0"/>
              <a:t>clients or participants</a:t>
            </a:r>
            <a:r>
              <a:rPr lang="en-US" dirty="0" smtClean="0"/>
              <a:t>, not passive subjects.</a:t>
            </a:r>
          </a:p>
          <a:p>
            <a:r>
              <a:rPr lang="en-US" dirty="0" smtClean="0"/>
              <a:t>Administration should be </a:t>
            </a:r>
            <a:r>
              <a:rPr lang="en-US" b="1" dirty="0" smtClean="0"/>
              <a:t>responsive, people-friendly, and accountable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Greater focus on </a:t>
            </a:r>
            <a:r>
              <a:rPr lang="en-US" b="1" dirty="0" smtClean="0"/>
              <a:t>participation, transparency, and human dignity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6. Anti-Positivism</a:t>
            </a:r>
          </a:p>
          <a:p>
            <a:r>
              <a:rPr lang="en-US" dirty="0" smtClean="0"/>
              <a:t>Rejects the </a:t>
            </a:r>
            <a:r>
              <a:rPr lang="en-US" b="1" dirty="0" smtClean="0"/>
              <a:t>positivist/scientific approach</a:t>
            </a:r>
            <a:r>
              <a:rPr lang="en-US" dirty="0" smtClean="0"/>
              <a:t> of traditional and behavioral PA that claimed neutrality.</a:t>
            </a:r>
          </a:p>
          <a:p>
            <a:r>
              <a:rPr lang="en-US" dirty="0" smtClean="0"/>
              <a:t>Emphasizes a </a:t>
            </a:r>
            <a:r>
              <a:rPr lang="en-US" b="1" dirty="0" smtClean="0"/>
              <a:t>humanistic, normative, and post-positivist orientation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7. Pluralism and Participation</a:t>
            </a:r>
          </a:p>
          <a:p>
            <a:r>
              <a:rPr lang="en-US" dirty="0" smtClean="0"/>
              <a:t>Recognizes diversity in society and the role of multiple stakeholders.</a:t>
            </a:r>
          </a:p>
          <a:p>
            <a:r>
              <a:rPr lang="en-US" dirty="0" smtClean="0"/>
              <a:t>Advocates for </a:t>
            </a:r>
            <a:r>
              <a:rPr lang="en-US" b="1" dirty="0" smtClean="0"/>
              <a:t>citizen participation, pluralist decision-making, and inclusivity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Strengthens democracy by giving voice to </a:t>
            </a:r>
            <a:r>
              <a:rPr lang="en-US" b="1" dirty="0" smtClean="0"/>
              <a:t>marginalized groups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8. Activism</a:t>
            </a:r>
          </a:p>
          <a:p>
            <a:r>
              <a:rPr lang="en-US" dirty="0" smtClean="0"/>
              <a:t>Administrators should not remain neutral bureaucrats but act as </a:t>
            </a:r>
            <a:r>
              <a:rPr lang="en-US" b="1" dirty="0" smtClean="0"/>
              <a:t>change agents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Encourages administrators to take </a:t>
            </a:r>
            <a:r>
              <a:rPr lang="en-US" b="1" dirty="0" smtClean="0"/>
              <a:t>proactive, ethical, and socially responsible roles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Summary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themes of NPA</a:t>
            </a:r>
            <a:r>
              <a:rPr lang="en-US" dirty="0" smtClean="0"/>
              <a:t> can be summed up as:</a:t>
            </a:r>
            <a:br>
              <a:rPr lang="en-US" dirty="0" smtClean="0"/>
            </a:br>
            <a:r>
              <a:rPr lang="en-US" dirty="0" smtClean="0"/>
              <a:t>👉 </a:t>
            </a:r>
            <a:r>
              <a:rPr lang="en-US" b="1" dirty="0" smtClean="0"/>
              <a:t>Relevance, Social Equity, Value-Orientation, Change, Client-Centricity, Anti-Positivism, Participation, and Activism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essence, NPA shifted Public Administration from being a </a:t>
            </a:r>
            <a:r>
              <a:rPr lang="en-US" b="1" dirty="0" smtClean="0"/>
              <a:t>neutral, efficiency-focused system</a:t>
            </a:r>
            <a:r>
              <a:rPr lang="en-US" dirty="0" smtClean="0"/>
              <a:t> to a </a:t>
            </a:r>
            <a:r>
              <a:rPr lang="en-US" b="1" dirty="0" smtClean="0"/>
              <a:t>dynamic, democratic, and socially just practice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New Public Administration (NPA) vs. Traditional Public Administration (TPA)</a:t>
            </a:r>
          </a:p>
          <a:p>
            <a:r>
              <a:rPr lang="en-US" b="1" dirty="0" smtClean="0"/>
              <a:t>1. Orientation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Focused on </a:t>
            </a:r>
            <a:r>
              <a:rPr lang="en-US" b="1" dirty="0" smtClean="0"/>
              <a:t>efficiency, order, and hierarchy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Focused on </a:t>
            </a:r>
            <a:r>
              <a:rPr lang="en-US" b="1" dirty="0" smtClean="0"/>
              <a:t>relevance, values, and social equity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View of Values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Claims to be </a:t>
            </a:r>
            <a:r>
              <a:rPr lang="en-US" b="1" dirty="0" smtClean="0"/>
              <a:t>value-neutral</a:t>
            </a:r>
            <a:r>
              <a:rPr lang="en-US" dirty="0" smtClean="0"/>
              <a:t> (administration is separate from politics).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Strongly </a:t>
            </a:r>
            <a:r>
              <a:rPr lang="en-US" b="1" dirty="0" smtClean="0"/>
              <a:t>value-laden</a:t>
            </a:r>
            <a:r>
              <a:rPr lang="en-US" dirty="0" smtClean="0"/>
              <a:t>; emphasizes justice, democracy, and equity.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3. Role of Administration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Administration as a </a:t>
            </a:r>
            <a:r>
              <a:rPr lang="en-US" b="1" dirty="0" smtClean="0"/>
              <a:t>neutral tool</a:t>
            </a:r>
            <a:r>
              <a:rPr lang="en-US" dirty="0" smtClean="0"/>
              <a:t> for implementing laws and policies.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Administration as an </a:t>
            </a:r>
            <a:r>
              <a:rPr lang="en-US" b="1" dirty="0" smtClean="0"/>
              <a:t>agent of social change</a:t>
            </a:r>
            <a:r>
              <a:rPr lang="en-US" dirty="0" smtClean="0"/>
              <a:t>, responsive to citizens.</a:t>
            </a:r>
          </a:p>
          <a:p>
            <a:r>
              <a:rPr lang="en-US" b="1" dirty="0" smtClean="0"/>
              <a:t>4. Citizen’s Role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Citizens seen as </a:t>
            </a:r>
            <a:r>
              <a:rPr lang="en-US" b="1" dirty="0" smtClean="0"/>
              <a:t>subjects</a:t>
            </a:r>
            <a:r>
              <a:rPr lang="en-US" dirty="0" smtClean="0"/>
              <a:t> or passive recipients.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Citizens seen as </a:t>
            </a:r>
            <a:r>
              <a:rPr lang="en-US" b="1" dirty="0" smtClean="0"/>
              <a:t>clients/participants</a:t>
            </a:r>
            <a:r>
              <a:rPr lang="en-US" dirty="0" smtClean="0"/>
              <a:t>; focus on participation and human dignity.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Key Conceptual Features of NPA</a:t>
            </a:r>
          </a:p>
          <a:p>
            <a:r>
              <a:rPr lang="en-US" b="1" dirty="0" smtClean="0"/>
              <a:t>Relevance to Society</a:t>
            </a:r>
            <a:endParaRPr lang="en-US" dirty="0" smtClean="0"/>
          </a:p>
          <a:p>
            <a:pPr lvl="1"/>
            <a:r>
              <a:rPr lang="en-US" dirty="0" smtClean="0"/>
              <a:t>Administration should address </a:t>
            </a:r>
            <a:r>
              <a:rPr lang="en-US" b="1" dirty="0" smtClean="0"/>
              <a:t>real-life problems</a:t>
            </a:r>
            <a:r>
              <a:rPr lang="en-US" dirty="0" smtClean="0"/>
              <a:t> like poverty, inequality, and injustice.</a:t>
            </a:r>
          </a:p>
          <a:p>
            <a:pPr lvl="1"/>
            <a:r>
              <a:rPr lang="en-US" dirty="0" smtClean="0"/>
              <a:t>Rejects “neutrality”; administration must serve </a:t>
            </a:r>
            <a:r>
              <a:rPr lang="en-US" b="1" dirty="0" smtClean="0"/>
              <a:t>people’s needs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Value-Oriented Approach</a:t>
            </a:r>
            <a:endParaRPr lang="en-US" dirty="0" smtClean="0"/>
          </a:p>
          <a:p>
            <a:pPr lvl="1"/>
            <a:r>
              <a:rPr lang="en-US" dirty="0" smtClean="0"/>
              <a:t>Opposes the idea of value-free social science.</a:t>
            </a:r>
          </a:p>
          <a:p>
            <a:pPr lvl="1"/>
            <a:r>
              <a:rPr lang="en-US" dirty="0" smtClean="0"/>
              <a:t>Stresses </a:t>
            </a:r>
            <a:r>
              <a:rPr lang="en-US" b="1" dirty="0" smtClean="0"/>
              <a:t>normative values</a:t>
            </a:r>
            <a:r>
              <a:rPr lang="en-US" dirty="0" smtClean="0"/>
              <a:t> like democracy, justice, and equality.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5. Methodology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Based on </a:t>
            </a:r>
            <a:r>
              <a:rPr lang="en-US" b="1" dirty="0" smtClean="0"/>
              <a:t>scientific management, formal structures, and positivist approaches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Embraces </a:t>
            </a:r>
            <a:r>
              <a:rPr lang="en-US" b="1" dirty="0" smtClean="0"/>
              <a:t>post-positivist, humanistic, and normative approaches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6. Goal of Administration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Maintain </a:t>
            </a:r>
            <a:r>
              <a:rPr lang="en-US" b="1" dirty="0" smtClean="0"/>
              <a:t>law, order, and efficiency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Promote </a:t>
            </a:r>
            <a:r>
              <a:rPr lang="en-US" b="1" dirty="0" smtClean="0"/>
              <a:t>equity, justice, responsiveness, and social transformation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7. Attitude toward Change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</a:t>
            </a:r>
            <a:r>
              <a:rPr lang="en-US" b="1" dirty="0" smtClean="0"/>
              <a:t>Conservative</a:t>
            </a:r>
            <a:r>
              <a:rPr lang="en-US" dirty="0" smtClean="0"/>
              <a:t>, preserving the status quo.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</a:t>
            </a:r>
            <a:r>
              <a:rPr lang="en-US" b="1" dirty="0" smtClean="0"/>
              <a:t>Reformist and activist</a:t>
            </a:r>
            <a:r>
              <a:rPr lang="en-US" dirty="0" smtClean="0"/>
              <a:t>, encouraging flexibility and innovation.</a:t>
            </a:r>
          </a:p>
          <a:p>
            <a:r>
              <a:rPr lang="en-US" b="1" dirty="0" smtClean="0"/>
              <a:t>8. Accountability</a:t>
            </a:r>
          </a:p>
          <a:p>
            <a:r>
              <a:rPr lang="en-US" b="1" dirty="0" smtClean="0"/>
              <a:t>TPA</a:t>
            </a:r>
            <a:r>
              <a:rPr lang="en-US" dirty="0" smtClean="0"/>
              <a:t>: Accountability mainly to </a:t>
            </a:r>
            <a:r>
              <a:rPr lang="en-US" b="1" dirty="0" smtClean="0"/>
              <a:t>political leaders</a:t>
            </a:r>
            <a:r>
              <a:rPr lang="en-US" dirty="0" smtClean="0"/>
              <a:t> and formal structures.</a:t>
            </a:r>
          </a:p>
          <a:p>
            <a:r>
              <a:rPr lang="en-US" b="1" dirty="0" smtClean="0"/>
              <a:t>NPA</a:t>
            </a:r>
            <a:r>
              <a:rPr lang="en-US" dirty="0" smtClean="0"/>
              <a:t>: Accountability to </a:t>
            </a:r>
            <a:r>
              <a:rPr lang="en-US" b="1" dirty="0" smtClean="0"/>
              <a:t>citizens and society at large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Criticisms of New Public Administration (NPA)</a:t>
            </a:r>
          </a:p>
          <a:p>
            <a:r>
              <a:rPr lang="en-US" dirty="0" smtClean="0"/>
              <a:t>Although NPA brought freshness and relevance to the study of Public Administration, it has been widely criticized for its limitations.</a:t>
            </a:r>
          </a:p>
          <a:p>
            <a:r>
              <a:rPr lang="en-US" b="1" dirty="0" smtClean="0"/>
              <a:t>1. Too Normative and Idealistic</a:t>
            </a:r>
          </a:p>
          <a:p>
            <a:r>
              <a:rPr lang="en-US" dirty="0" smtClean="0"/>
              <a:t>Critics argue that NPA is </a:t>
            </a:r>
            <a:r>
              <a:rPr lang="en-US" b="1" dirty="0" smtClean="0"/>
              <a:t>more about ideals (equity, justice, participation)</a:t>
            </a:r>
            <a:r>
              <a:rPr lang="en-US" dirty="0" smtClean="0"/>
              <a:t> than about practical realities.</a:t>
            </a:r>
          </a:p>
          <a:p>
            <a:r>
              <a:rPr lang="en-US" dirty="0" smtClean="0"/>
              <a:t>It sets </a:t>
            </a:r>
            <a:r>
              <a:rPr lang="en-US" b="1" dirty="0" smtClean="0"/>
              <a:t>desirable goals</a:t>
            </a:r>
            <a:r>
              <a:rPr lang="en-US" dirty="0" smtClean="0"/>
              <a:t> but does not clearly explain </a:t>
            </a:r>
            <a:r>
              <a:rPr lang="en-US" b="1" dirty="0" smtClean="0"/>
              <a:t>how to achieve them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2. Lack of Clear Methodology</a:t>
            </a:r>
          </a:p>
          <a:p>
            <a:r>
              <a:rPr lang="en-US" dirty="0" smtClean="0"/>
              <a:t>NPA emphasizes values but </a:t>
            </a:r>
            <a:r>
              <a:rPr lang="en-US" b="1" dirty="0" smtClean="0"/>
              <a:t>does not provide concrete tools, models, or techniques</a:t>
            </a:r>
            <a:r>
              <a:rPr lang="en-US" dirty="0" smtClean="0"/>
              <a:t> to implement them.</a:t>
            </a:r>
          </a:p>
          <a:p>
            <a:r>
              <a:rPr lang="en-US" dirty="0" smtClean="0"/>
              <a:t>Considered </a:t>
            </a:r>
            <a:r>
              <a:rPr lang="en-US" b="1" dirty="0" smtClean="0"/>
              <a:t>vague and abstract</a:t>
            </a:r>
            <a:r>
              <a:rPr lang="en-US" dirty="0" smtClean="0"/>
              <a:t> in its approach.</a:t>
            </a:r>
          </a:p>
          <a:p>
            <a:r>
              <a:rPr lang="en-US" b="1" dirty="0" smtClean="0"/>
              <a:t>3. Overemphasis on Social Equity</a:t>
            </a:r>
          </a:p>
          <a:p>
            <a:r>
              <a:rPr lang="en-US" dirty="0" smtClean="0"/>
              <a:t>While equity is important, critics argue NPA </a:t>
            </a:r>
            <a:r>
              <a:rPr lang="en-US" b="1" dirty="0" smtClean="0"/>
              <a:t>downplays efficiency, economy, and effectiveness</a:t>
            </a:r>
            <a:r>
              <a:rPr lang="en-US" dirty="0" smtClean="0"/>
              <a:t>, which are also crucial in governance.</a:t>
            </a:r>
          </a:p>
          <a:p>
            <a:r>
              <a:rPr lang="en-US" dirty="0" smtClean="0"/>
              <a:t>Risk of </a:t>
            </a:r>
            <a:r>
              <a:rPr lang="en-US" b="1" dirty="0" smtClean="0"/>
              <a:t>administrative imbalance</a:t>
            </a:r>
            <a:r>
              <a:rPr lang="en-US" dirty="0" smtClean="0"/>
              <a:t> by prioritizing equity over other objectives.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4. Radical and Anti-Establishment Nature</a:t>
            </a:r>
          </a:p>
          <a:p>
            <a:r>
              <a:rPr lang="en-US" dirty="0" smtClean="0"/>
              <a:t>Some viewed NPA as </a:t>
            </a:r>
            <a:r>
              <a:rPr lang="en-US" b="1" dirty="0" smtClean="0"/>
              <a:t>too radical</a:t>
            </a:r>
            <a:r>
              <a:rPr lang="en-US" dirty="0" smtClean="0"/>
              <a:t> in challenging traditional structures of PA.</a:t>
            </a:r>
          </a:p>
          <a:p>
            <a:r>
              <a:rPr lang="en-US" dirty="0" smtClean="0"/>
              <a:t>Its activist tone was seen as </a:t>
            </a:r>
            <a:r>
              <a:rPr lang="en-US" b="1" dirty="0" smtClean="0"/>
              <a:t>politically biased</a:t>
            </a:r>
            <a:r>
              <a:rPr lang="en-US" dirty="0" smtClean="0"/>
              <a:t> rather than neutral.</a:t>
            </a:r>
          </a:p>
          <a:p>
            <a:r>
              <a:rPr lang="en-US" b="1" dirty="0" smtClean="0"/>
              <a:t>5. Short-Lived Impact</a:t>
            </a:r>
          </a:p>
          <a:p>
            <a:r>
              <a:rPr lang="en-US" dirty="0" smtClean="0"/>
              <a:t>NPA was more of a </a:t>
            </a:r>
            <a:r>
              <a:rPr lang="en-US" b="1" dirty="0" smtClean="0"/>
              <a:t>movement than a discipline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failed to create a </a:t>
            </a:r>
            <a:r>
              <a:rPr lang="en-US" b="1" dirty="0" smtClean="0"/>
              <a:t>sustained framework</a:t>
            </a:r>
            <a:r>
              <a:rPr lang="en-US" dirty="0" smtClean="0"/>
              <a:t> for administrative practice.</a:t>
            </a:r>
          </a:p>
          <a:p>
            <a:r>
              <a:rPr lang="en-US" dirty="0" smtClean="0"/>
              <a:t>By the 1980s, it was overshadowed by </a:t>
            </a:r>
            <a:r>
              <a:rPr lang="en-US" b="1" dirty="0" smtClean="0"/>
              <a:t>New Public Management (NPM)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6. Lack of Universal Applicability</a:t>
            </a:r>
          </a:p>
          <a:p>
            <a:r>
              <a:rPr lang="en-US" dirty="0" smtClean="0"/>
              <a:t>NPA emerged in the </a:t>
            </a:r>
            <a:r>
              <a:rPr lang="en-US" b="1" dirty="0" smtClean="0"/>
              <a:t>American socio-political context</a:t>
            </a:r>
            <a:r>
              <a:rPr lang="en-US" dirty="0" smtClean="0"/>
              <a:t> of the 1960s.</a:t>
            </a:r>
          </a:p>
          <a:p>
            <a:r>
              <a:rPr lang="en-US" dirty="0" smtClean="0"/>
              <a:t>Its principles are not easily applicable to </a:t>
            </a:r>
            <a:r>
              <a:rPr lang="en-US" b="1" dirty="0" smtClean="0"/>
              <a:t>developing countries</a:t>
            </a:r>
            <a:r>
              <a:rPr lang="en-US" dirty="0" smtClean="0"/>
              <a:t>, where issues of capacity, resources, and stability dominate.</a:t>
            </a:r>
          </a:p>
          <a:p>
            <a:r>
              <a:rPr lang="en-US" b="1" dirty="0" smtClean="0"/>
              <a:t>7. Blurred Line Between Politics and Administration</a:t>
            </a:r>
          </a:p>
          <a:p>
            <a:r>
              <a:rPr lang="en-US" dirty="0" smtClean="0"/>
              <a:t>By emphasizing values and activism, NPA often </a:t>
            </a:r>
            <a:r>
              <a:rPr lang="en-US" b="1" dirty="0" smtClean="0"/>
              <a:t>mixes administration with politics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argue this undermines the professional neutrality of administrators.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8. Unrealistic Expectations from Administrators</a:t>
            </a:r>
          </a:p>
          <a:p>
            <a:r>
              <a:rPr lang="en-US" dirty="0" smtClean="0"/>
              <a:t>Expects administrators to act as </a:t>
            </a:r>
            <a:r>
              <a:rPr lang="en-US" b="1" dirty="0" smtClean="0"/>
              <a:t>change agents, reformers, and activists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Seen as </a:t>
            </a:r>
            <a:r>
              <a:rPr lang="en-US" b="1" dirty="0" smtClean="0"/>
              <a:t>unrealistic</a:t>
            </a:r>
            <a:r>
              <a:rPr lang="en-US" dirty="0" smtClean="0"/>
              <a:t>, since bureaucrats often operate within rigid legal–political frameworks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Summary of Criticisms</a:t>
            </a:r>
          </a:p>
          <a:p>
            <a:r>
              <a:rPr lang="en-US" b="1" dirty="0" smtClean="0"/>
              <a:t>Too normative &amp; abstract</a:t>
            </a:r>
            <a:endParaRPr lang="en-US" dirty="0" smtClean="0"/>
          </a:p>
          <a:p>
            <a:r>
              <a:rPr lang="en-US" b="1" dirty="0" smtClean="0"/>
              <a:t>Lacks methodology &amp; practicality</a:t>
            </a:r>
            <a:endParaRPr lang="en-US" dirty="0" smtClean="0"/>
          </a:p>
          <a:p>
            <a:r>
              <a:rPr lang="en-US" b="1" dirty="0" smtClean="0"/>
              <a:t>Overemphasis on equity</a:t>
            </a:r>
            <a:r>
              <a:rPr lang="en-US" dirty="0" smtClean="0"/>
              <a:t> at the cost of efficiency</a:t>
            </a:r>
          </a:p>
          <a:p>
            <a:r>
              <a:rPr lang="en-US" b="1" dirty="0" smtClean="0"/>
              <a:t>Radical, context-specific, and politically biased</a:t>
            </a:r>
            <a:endParaRPr lang="en-US" dirty="0" smtClean="0"/>
          </a:p>
          <a:p>
            <a:r>
              <a:rPr lang="en-US" b="1" dirty="0" smtClean="0"/>
              <a:t>Declined in influence</a:t>
            </a:r>
            <a:r>
              <a:rPr lang="en-US" dirty="0" smtClean="0"/>
              <a:t> compared to later models (NPM, Governance)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Contemporary Relevance of New Public Administration (NPA)</a:t>
            </a:r>
          </a:p>
          <a:p>
            <a:r>
              <a:rPr lang="en-US" dirty="0" smtClean="0"/>
              <a:t>Although the </a:t>
            </a:r>
            <a:r>
              <a:rPr lang="en-US" b="1" dirty="0" smtClean="0"/>
              <a:t>New Public Administration (NPA)</a:t>
            </a:r>
            <a:r>
              <a:rPr lang="en-US" dirty="0" smtClean="0"/>
              <a:t> was most prominent in the late 1960s and 1970s, many of its ideas remain </a:t>
            </a:r>
            <a:r>
              <a:rPr lang="en-US" b="1" dirty="0" smtClean="0"/>
              <a:t>relevant in today’s governance and public administration practices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1. Social Equity in Governance</a:t>
            </a:r>
          </a:p>
          <a:p>
            <a:r>
              <a:rPr lang="en-US" dirty="0" smtClean="0"/>
              <a:t>The idea of </a:t>
            </a:r>
            <a:r>
              <a:rPr lang="en-US" b="1" dirty="0" smtClean="0"/>
              <a:t>equity as a central concern</a:t>
            </a:r>
            <a:r>
              <a:rPr lang="en-US" dirty="0" smtClean="0"/>
              <a:t> continues to shape modern public administration.</a:t>
            </a:r>
          </a:p>
          <a:p>
            <a:r>
              <a:rPr lang="en-US" dirty="0" smtClean="0"/>
              <a:t>Policies on </a:t>
            </a:r>
            <a:r>
              <a:rPr lang="en-US" b="1" dirty="0" smtClean="0"/>
              <a:t>affirmative action, inclusive development, gender justice, and social welfare</a:t>
            </a:r>
            <a:r>
              <a:rPr lang="en-US" dirty="0" smtClean="0"/>
              <a:t> reflect NPA’s emphasis on fairness and justice.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2. Citizen-Centric Administration</a:t>
            </a:r>
          </a:p>
          <a:p>
            <a:r>
              <a:rPr lang="en-US" dirty="0" smtClean="0"/>
              <a:t>NPA’s </a:t>
            </a:r>
            <a:r>
              <a:rPr lang="en-US" b="1" dirty="0" smtClean="0"/>
              <a:t>client-orientation</a:t>
            </a:r>
            <a:r>
              <a:rPr lang="en-US" dirty="0" smtClean="0"/>
              <a:t> is visible today in </a:t>
            </a:r>
            <a:r>
              <a:rPr lang="en-US" b="1" dirty="0" smtClean="0"/>
              <a:t>Good Governance, e-Governance, and Digital India</a:t>
            </a:r>
            <a:r>
              <a:rPr lang="en-US" dirty="0" smtClean="0"/>
              <a:t> initiatives.</a:t>
            </a:r>
          </a:p>
          <a:p>
            <a:r>
              <a:rPr lang="en-US" dirty="0" smtClean="0"/>
              <a:t>Public services are designed to be </a:t>
            </a:r>
            <a:r>
              <a:rPr lang="en-US" b="1" dirty="0" smtClean="0"/>
              <a:t>responsive, transparent, and people-friendly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3. Participatory and Democratic Governance</a:t>
            </a:r>
          </a:p>
          <a:p>
            <a:r>
              <a:rPr lang="en-US" dirty="0" smtClean="0"/>
              <a:t>Modern governance emphasizes </a:t>
            </a:r>
            <a:r>
              <a:rPr lang="en-US" b="1" dirty="0" smtClean="0"/>
              <a:t>citizen participation, decentralization, and community engagement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Concepts like </a:t>
            </a:r>
            <a:r>
              <a:rPr lang="en-US" b="1" dirty="0" smtClean="0"/>
              <a:t>participatory budgeting, social audits, and stakeholder consultations</a:t>
            </a:r>
            <a:r>
              <a:rPr lang="en-US" dirty="0" smtClean="0"/>
              <a:t> mirror NPA’s participatory spirit.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Value-Oriented Administration</a:t>
            </a:r>
          </a:p>
          <a:p>
            <a:r>
              <a:rPr lang="en-US" dirty="0" smtClean="0"/>
              <a:t>Ethical governance, accountability, and </a:t>
            </a:r>
            <a:r>
              <a:rPr lang="en-US" b="1" dirty="0" smtClean="0"/>
              <a:t>integrity in public service</a:t>
            </a:r>
            <a:r>
              <a:rPr lang="en-US" dirty="0" smtClean="0"/>
              <a:t> are key themes today.</a:t>
            </a:r>
          </a:p>
          <a:p>
            <a:r>
              <a:rPr lang="en-US" dirty="0" smtClean="0"/>
              <a:t>NPA’s call for </a:t>
            </a:r>
            <a:r>
              <a:rPr lang="en-US" b="1" dirty="0" smtClean="0"/>
              <a:t>value-laden administration</a:t>
            </a:r>
            <a:r>
              <a:rPr lang="en-US" dirty="0" smtClean="0"/>
              <a:t> is echoed in movements against corruption and demands for </a:t>
            </a:r>
            <a:r>
              <a:rPr lang="en-US" b="1" dirty="0" smtClean="0"/>
              <a:t>ethical leadership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Public Administration as Change Agent</a:t>
            </a:r>
          </a:p>
          <a:p>
            <a:r>
              <a:rPr lang="en-US" dirty="0" smtClean="0"/>
              <a:t>Contemporary administrators are expected to be </a:t>
            </a:r>
            <a:r>
              <a:rPr lang="en-US" b="1" dirty="0" smtClean="0"/>
              <a:t>reformers and innovators</a:t>
            </a:r>
            <a:r>
              <a:rPr lang="en-US" dirty="0" smtClean="0"/>
              <a:t>, promoting sustainable development and social justice.</a:t>
            </a:r>
          </a:p>
          <a:p>
            <a:r>
              <a:rPr lang="en-US" dirty="0" smtClean="0"/>
              <a:t>Issues like </a:t>
            </a:r>
            <a:r>
              <a:rPr lang="en-US" b="1" dirty="0" smtClean="0"/>
              <a:t>climate change, gender equality, poverty alleviation, and human rights</a:t>
            </a:r>
            <a:r>
              <a:rPr lang="en-US" dirty="0" smtClean="0"/>
              <a:t> require administrators to go beyond traditional roles.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Social Equity as Core</a:t>
            </a:r>
            <a:endParaRPr lang="en-US" dirty="0" smtClean="0"/>
          </a:p>
          <a:p>
            <a:pPr lvl="1"/>
            <a:r>
              <a:rPr lang="en-US" dirty="0" smtClean="0"/>
              <a:t>Central theme of NPA: </a:t>
            </a:r>
            <a:r>
              <a:rPr lang="en-US" b="1" dirty="0" smtClean="0"/>
              <a:t>equity is as important as efficiency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Administration should reduce social and economic disparities.</a:t>
            </a:r>
          </a:p>
          <a:p>
            <a:r>
              <a:rPr lang="en-US" b="1" dirty="0" smtClean="0"/>
              <a:t>Change and Innovation</a:t>
            </a:r>
            <a:endParaRPr lang="en-US" dirty="0" smtClean="0"/>
          </a:p>
          <a:p>
            <a:pPr lvl="1"/>
            <a:r>
              <a:rPr lang="en-US" dirty="0" smtClean="0"/>
              <a:t>Public Administration should not maintain the status quo.</a:t>
            </a:r>
          </a:p>
          <a:p>
            <a:pPr lvl="1"/>
            <a:r>
              <a:rPr lang="en-US" dirty="0" smtClean="0"/>
              <a:t>Must be an </a:t>
            </a:r>
            <a:r>
              <a:rPr lang="en-US" b="1" dirty="0" smtClean="0"/>
              <a:t>agent of change</a:t>
            </a:r>
            <a:r>
              <a:rPr lang="en-US" dirty="0" smtClean="0"/>
              <a:t> in society.</a:t>
            </a:r>
          </a:p>
          <a:p>
            <a:r>
              <a:rPr lang="en-US" b="1" dirty="0" smtClean="0"/>
              <a:t>Client-Oriented &amp; Democratic</a:t>
            </a:r>
            <a:endParaRPr lang="en-US" dirty="0" smtClean="0"/>
          </a:p>
          <a:p>
            <a:pPr lvl="1"/>
            <a:r>
              <a:rPr lang="en-US" dirty="0" smtClean="0"/>
              <a:t>Citizens (clients) are at the </a:t>
            </a:r>
            <a:r>
              <a:rPr lang="en-US" b="1" dirty="0" smtClean="0"/>
              <a:t>center of administration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Encourages </a:t>
            </a:r>
            <a:r>
              <a:rPr lang="en-US" b="1" dirty="0" smtClean="0"/>
              <a:t>participation, decentralization, and humanism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6. Foundation for Later Theories</a:t>
            </a:r>
          </a:p>
          <a:p>
            <a:r>
              <a:rPr lang="en-US" dirty="0" smtClean="0"/>
              <a:t>NPA laid the groundwork for later paradigms such as:</a:t>
            </a:r>
          </a:p>
          <a:p>
            <a:pPr lvl="1"/>
            <a:r>
              <a:rPr lang="en-US" b="1" dirty="0" smtClean="0"/>
              <a:t>New Public Management (NPM)</a:t>
            </a:r>
            <a:r>
              <a:rPr lang="en-US" dirty="0" smtClean="0"/>
              <a:t> – efficiency and market orientation.</a:t>
            </a:r>
          </a:p>
          <a:p>
            <a:pPr lvl="1"/>
            <a:r>
              <a:rPr lang="en-US" b="1" dirty="0" smtClean="0"/>
              <a:t>Governance Approach</a:t>
            </a:r>
            <a:r>
              <a:rPr lang="en-US" dirty="0" smtClean="0"/>
              <a:t> – networks, collaboration, and inclusivity.</a:t>
            </a:r>
          </a:p>
          <a:p>
            <a:pPr lvl="1"/>
            <a:r>
              <a:rPr lang="en-US" b="1" dirty="0" smtClean="0"/>
              <a:t>Public Value Theory</a:t>
            </a:r>
            <a:r>
              <a:rPr lang="en-US" dirty="0" smtClean="0"/>
              <a:t> – creation of value for citizens as the ultimate goal.</a:t>
            </a:r>
          </a:p>
          <a:p>
            <a:r>
              <a:rPr lang="en-US" b="1" dirty="0" smtClean="0"/>
              <a:t>7. Global and Local Relevance</a:t>
            </a:r>
          </a:p>
          <a:p>
            <a:r>
              <a:rPr lang="en-US" dirty="0" smtClean="0"/>
              <a:t>In developing countries, NPA’s focus on </a:t>
            </a:r>
            <a:r>
              <a:rPr lang="en-US" b="1" dirty="0" smtClean="0"/>
              <a:t>equity and inclusion</a:t>
            </a:r>
            <a:r>
              <a:rPr lang="en-US" dirty="0" smtClean="0"/>
              <a:t> remains vital for reducing disparities.</a:t>
            </a:r>
          </a:p>
          <a:p>
            <a:r>
              <a:rPr lang="en-US" dirty="0" smtClean="0"/>
              <a:t>In developed countries, its ideas inspire debates on </a:t>
            </a:r>
            <a:r>
              <a:rPr lang="en-US" b="1" dirty="0" smtClean="0"/>
              <a:t>social justice, minority rights, and responsive governance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Summary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contemporary relevance of NPA</a:t>
            </a:r>
            <a:r>
              <a:rPr lang="en-US" dirty="0" smtClean="0"/>
              <a:t> lies in its lasting influence on:</a:t>
            </a:r>
            <a:br>
              <a:rPr lang="en-US" dirty="0" smtClean="0"/>
            </a:br>
            <a:r>
              <a:rPr lang="en-US" dirty="0" smtClean="0"/>
              <a:t>👉 </a:t>
            </a:r>
            <a:r>
              <a:rPr lang="en-US" b="1" dirty="0" smtClean="0"/>
              <a:t>Equity, participation, value-orientation, citizen-centricity, and ethical governance.</a:t>
            </a:r>
            <a:endParaRPr lang="en-US" dirty="0" smtClean="0"/>
          </a:p>
          <a:p>
            <a:r>
              <a:rPr lang="en-US" dirty="0" smtClean="0"/>
              <a:t>It shifted Public Administration from being a </a:t>
            </a:r>
            <a:r>
              <a:rPr lang="en-US" b="1" dirty="0" smtClean="0"/>
              <a:t>mechanical, efficiency-driven system</a:t>
            </a:r>
            <a:r>
              <a:rPr lang="en-US" dirty="0" smtClean="0"/>
              <a:t> to a </a:t>
            </a:r>
            <a:r>
              <a:rPr lang="en-US" b="1" dirty="0" smtClean="0"/>
              <a:t>dynamic, democratic, and socially responsible practice</a:t>
            </a:r>
            <a:r>
              <a:rPr lang="en-US" dirty="0" smtClean="0"/>
              <a:t>, which continues to inspire modern administrative reforms worldwide.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Background &amp; Context of New Public Administration</a:t>
            </a:r>
          </a:p>
          <a:p>
            <a:r>
              <a:rPr lang="en-US" b="1" dirty="0" smtClean="0"/>
              <a:t>1. Historical Setting (1960s in the USA)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1960s</a:t>
            </a:r>
            <a:r>
              <a:rPr lang="en-US" dirty="0" smtClean="0"/>
              <a:t> were marked by </a:t>
            </a:r>
            <a:r>
              <a:rPr lang="en-US" b="1" dirty="0" smtClean="0"/>
              <a:t>turbulence and social unrest</a:t>
            </a:r>
            <a:r>
              <a:rPr lang="en-US" dirty="0" smtClean="0"/>
              <a:t> in the United States and across the world.</a:t>
            </a:r>
          </a:p>
          <a:p>
            <a:r>
              <a:rPr lang="en-US" dirty="0" smtClean="0"/>
              <a:t>Events that shaped this period:</a:t>
            </a:r>
          </a:p>
          <a:p>
            <a:pPr lvl="1"/>
            <a:r>
              <a:rPr lang="en-US" b="1" dirty="0" smtClean="0"/>
              <a:t>Civil Rights Movement</a:t>
            </a:r>
            <a:r>
              <a:rPr lang="en-US" dirty="0" smtClean="0"/>
              <a:t> – demand for racial equality and justice.</a:t>
            </a:r>
          </a:p>
          <a:p>
            <a:pPr lvl="1"/>
            <a:r>
              <a:rPr lang="en-US" b="1" dirty="0" smtClean="0"/>
              <a:t>Vietnam War Protests</a:t>
            </a:r>
            <a:r>
              <a:rPr lang="en-US" dirty="0" smtClean="0"/>
              <a:t> – questioning government policies.</a:t>
            </a:r>
          </a:p>
          <a:p>
            <a:pPr lvl="1"/>
            <a:r>
              <a:rPr lang="en-US" b="1" dirty="0" smtClean="0"/>
              <a:t>Student movements</a:t>
            </a:r>
            <a:r>
              <a:rPr lang="en-US" dirty="0" smtClean="0"/>
              <a:t> and rising youth activism.</a:t>
            </a:r>
          </a:p>
          <a:p>
            <a:pPr lvl="1"/>
            <a:r>
              <a:rPr lang="en-US" dirty="0" smtClean="0"/>
              <a:t>Growing </a:t>
            </a:r>
            <a:r>
              <a:rPr lang="en-US" b="1" dirty="0" smtClean="0"/>
              <a:t>poverty and inequality</a:t>
            </a:r>
            <a:r>
              <a:rPr lang="en-US" dirty="0" smtClean="0"/>
              <a:t> despite economic progress.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2. Dissatisfaction with Traditional Public Administration</a:t>
            </a:r>
          </a:p>
          <a:p>
            <a:r>
              <a:rPr lang="en-US" dirty="0" smtClean="0"/>
              <a:t>Traditional PA was seen as:</a:t>
            </a:r>
          </a:p>
          <a:p>
            <a:pPr lvl="1"/>
            <a:r>
              <a:rPr lang="en-US" b="1" dirty="0" smtClean="0"/>
              <a:t>Rigid, hierarchical, bureaucratic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Too focused on </a:t>
            </a:r>
            <a:r>
              <a:rPr lang="en-US" b="1" dirty="0" smtClean="0"/>
              <a:t>efficiency and order</a:t>
            </a:r>
            <a:r>
              <a:rPr lang="en-US" dirty="0" smtClean="0"/>
              <a:t> rather than </a:t>
            </a:r>
            <a:r>
              <a:rPr lang="en-US" b="1" dirty="0" smtClean="0"/>
              <a:t>people’s needs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/>
              <a:t>Value-neutral and status quo-oriented</a:t>
            </a:r>
            <a:r>
              <a:rPr lang="en-US" dirty="0" smtClean="0"/>
              <a:t> – avoided questions of social justice.</a:t>
            </a:r>
          </a:p>
          <a:p>
            <a:r>
              <a:rPr lang="en-US" dirty="0" err="1" smtClean="0"/>
              <a:t>Behavioural</a:t>
            </a:r>
            <a:r>
              <a:rPr lang="en-US" dirty="0" smtClean="0"/>
              <a:t> approaches (emphasizing scientific and quantitative analysis) were also seen as </a:t>
            </a:r>
            <a:r>
              <a:rPr lang="en-US" b="1" dirty="0" smtClean="0"/>
              <a:t>too abstract</a:t>
            </a:r>
            <a:r>
              <a:rPr lang="en-US" dirty="0" smtClean="0"/>
              <a:t> and detached from social problems.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. The </a:t>
            </a:r>
            <a:r>
              <a:rPr lang="en-US" b="1" dirty="0" err="1" smtClean="0"/>
              <a:t>Minnowbrook</a:t>
            </a:r>
            <a:r>
              <a:rPr lang="en-US" b="1" dirty="0" smtClean="0"/>
              <a:t> Conference (1968)</a:t>
            </a:r>
          </a:p>
          <a:p>
            <a:r>
              <a:rPr lang="en-US" dirty="0" smtClean="0"/>
              <a:t>Convened by </a:t>
            </a:r>
            <a:r>
              <a:rPr lang="en-US" b="1" dirty="0" smtClean="0"/>
              <a:t>Dwight Waldo</a:t>
            </a:r>
            <a:r>
              <a:rPr lang="en-US" dirty="0" smtClean="0"/>
              <a:t> at </a:t>
            </a:r>
            <a:r>
              <a:rPr lang="en-US" dirty="0" err="1" smtClean="0"/>
              <a:t>Minnowbrook</a:t>
            </a:r>
            <a:r>
              <a:rPr lang="en-US" dirty="0" smtClean="0"/>
              <a:t>, New York.</a:t>
            </a:r>
          </a:p>
          <a:p>
            <a:r>
              <a:rPr lang="en-US" dirty="0" smtClean="0"/>
              <a:t>Young public administration scholars gathered to discuss the future of the discipline.</a:t>
            </a:r>
          </a:p>
          <a:p>
            <a:r>
              <a:rPr lang="en-US" dirty="0" smtClean="0"/>
              <a:t>They demanded a </a:t>
            </a:r>
            <a:r>
              <a:rPr lang="en-US" b="1" dirty="0" smtClean="0"/>
              <a:t>“New Public Administration”</a:t>
            </a:r>
            <a:r>
              <a:rPr lang="en-US" dirty="0" smtClean="0"/>
              <a:t> that would:</a:t>
            </a:r>
          </a:p>
          <a:p>
            <a:pPr lvl="1"/>
            <a:r>
              <a:rPr lang="en-US" dirty="0" smtClean="0"/>
              <a:t>Be </a:t>
            </a:r>
            <a:r>
              <a:rPr lang="en-US" b="1" dirty="0" smtClean="0"/>
              <a:t>relevant to society’s problems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Place </a:t>
            </a:r>
            <a:r>
              <a:rPr lang="en-US" b="1" dirty="0" smtClean="0"/>
              <a:t>social equity, justice, and democracy</a:t>
            </a:r>
            <a:r>
              <a:rPr lang="en-US" dirty="0" smtClean="0"/>
              <a:t> at the center.</a:t>
            </a:r>
          </a:p>
          <a:p>
            <a:pPr lvl="1"/>
            <a:r>
              <a:rPr lang="en-US" dirty="0" smtClean="0"/>
              <a:t>Move away from being a </a:t>
            </a:r>
            <a:r>
              <a:rPr lang="en-US" b="1" dirty="0" smtClean="0"/>
              <a:t>neutral, technical bureaucracy</a:t>
            </a:r>
            <a:r>
              <a:rPr lang="en-US" dirty="0" smtClean="0"/>
              <a:t> to a </a:t>
            </a:r>
            <a:r>
              <a:rPr lang="en-US" b="1" dirty="0" smtClean="0"/>
              <a:t>responsive, value-driven discipline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Intellectual Climate</a:t>
            </a:r>
          </a:p>
          <a:p>
            <a:r>
              <a:rPr lang="en-US" dirty="0" smtClean="0"/>
              <a:t>Influenced by </a:t>
            </a:r>
            <a:r>
              <a:rPr lang="en-US" b="1" dirty="0" smtClean="0"/>
              <a:t>post-positivist thinking</a:t>
            </a:r>
            <a:r>
              <a:rPr lang="en-US" dirty="0" smtClean="0"/>
              <a:t> in social sciences.</a:t>
            </a:r>
          </a:p>
          <a:p>
            <a:r>
              <a:rPr lang="en-US" dirty="0" smtClean="0"/>
              <a:t>Growing recognition that </a:t>
            </a:r>
            <a:r>
              <a:rPr lang="en-US" b="1" dirty="0" smtClean="0"/>
              <a:t>administration is not value-free</a:t>
            </a:r>
            <a:r>
              <a:rPr lang="en-US" dirty="0" smtClean="0"/>
              <a:t> but a </a:t>
            </a:r>
            <a:r>
              <a:rPr lang="en-US" b="1" dirty="0" smtClean="0"/>
              <a:t>political and moral activity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Need for </a:t>
            </a:r>
            <a:r>
              <a:rPr lang="en-US" b="1" dirty="0" smtClean="0"/>
              <a:t>innovation, participation, and humanism</a:t>
            </a:r>
            <a:r>
              <a:rPr lang="en-US" dirty="0" smtClean="0"/>
              <a:t> in governance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5. Core Contextual Idea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background of NPA</a:t>
            </a:r>
            <a:r>
              <a:rPr lang="en-US" dirty="0" smtClean="0"/>
              <a:t> lies in a </a:t>
            </a:r>
            <a:r>
              <a:rPr lang="en-US" b="1" dirty="0" smtClean="0"/>
              <a:t>crisis of relevance</a:t>
            </a:r>
            <a:r>
              <a:rPr lang="en-US" dirty="0" smtClean="0"/>
              <a:t> – Public Administration had to redefine itself to:</a:t>
            </a:r>
          </a:p>
          <a:p>
            <a:r>
              <a:rPr lang="en-US" dirty="0" smtClean="0"/>
              <a:t>Engage with </a:t>
            </a:r>
            <a:r>
              <a:rPr lang="en-US" b="1" dirty="0" smtClean="0"/>
              <a:t>real societal issues</a:t>
            </a:r>
            <a:r>
              <a:rPr lang="en-US" dirty="0" smtClean="0"/>
              <a:t> (poverty, inequality, civil rights).</a:t>
            </a:r>
          </a:p>
          <a:p>
            <a:r>
              <a:rPr lang="en-US" dirty="0" smtClean="0"/>
              <a:t>Focus on </a:t>
            </a:r>
            <a:r>
              <a:rPr lang="en-US" b="1" dirty="0" smtClean="0"/>
              <a:t>citizens rather than structures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Act as an </a:t>
            </a:r>
            <a:r>
              <a:rPr lang="en-US" b="1" dirty="0" smtClean="0"/>
              <a:t>agent of social change</a:t>
            </a:r>
            <a:r>
              <a:rPr lang="en-US" dirty="0" smtClean="0"/>
              <a:t> rather than a passive instrument of the state.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Core Features of NPA</a:t>
            </a:r>
          </a:p>
          <a:p>
            <a:r>
              <a:rPr lang="en-US" b="1" dirty="0" smtClean="0"/>
              <a:t>1. Relevance</a:t>
            </a:r>
          </a:p>
          <a:p>
            <a:r>
              <a:rPr lang="en-US" dirty="0" smtClean="0"/>
              <a:t>NPA insists that Public Administration must deal with </a:t>
            </a:r>
            <a:r>
              <a:rPr lang="en-US" b="1" dirty="0" smtClean="0"/>
              <a:t>real-life social problems</a:t>
            </a:r>
            <a:r>
              <a:rPr lang="en-US" dirty="0" smtClean="0"/>
              <a:t> like poverty, inequality, racial discrimination, unemployment, and injustice.</a:t>
            </a:r>
          </a:p>
          <a:p>
            <a:r>
              <a:rPr lang="en-US" dirty="0" smtClean="0"/>
              <a:t>Rejects abstract theorizing and stresses </a:t>
            </a:r>
            <a:r>
              <a:rPr lang="en-US" b="1" dirty="0" smtClean="0"/>
              <a:t>practical solutions</a:t>
            </a:r>
            <a:r>
              <a:rPr lang="en-US" dirty="0" smtClean="0"/>
              <a:t> that directly benefit citizens.</a:t>
            </a:r>
          </a:p>
          <a:p>
            <a:r>
              <a:rPr lang="en-US" b="1" dirty="0" smtClean="0"/>
              <a:t>2. Value-Oriented Approach</a:t>
            </a:r>
          </a:p>
          <a:p>
            <a:r>
              <a:rPr lang="en-US" dirty="0" smtClean="0"/>
              <a:t>Opposes the idea of </a:t>
            </a:r>
            <a:r>
              <a:rPr lang="en-US" b="1" dirty="0" smtClean="0"/>
              <a:t>value-neutrality</a:t>
            </a:r>
            <a:r>
              <a:rPr lang="en-US" dirty="0" smtClean="0"/>
              <a:t> in administration.</a:t>
            </a:r>
          </a:p>
          <a:p>
            <a:r>
              <a:rPr lang="en-US" dirty="0" smtClean="0"/>
              <a:t>Recognizes that administrative decisions are inherently </a:t>
            </a:r>
            <a:r>
              <a:rPr lang="en-US" b="1" dirty="0" smtClean="0"/>
              <a:t>political and ethical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Stresses </a:t>
            </a:r>
            <a:r>
              <a:rPr lang="en-US" b="1" dirty="0" smtClean="0"/>
              <a:t>normative values</a:t>
            </a:r>
            <a:r>
              <a:rPr lang="en-US" dirty="0" smtClean="0"/>
              <a:t> such as democracy, fairness, human dignity, and justice.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2747</Words>
  <Application>Microsoft Office PowerPoint</Application>
  <PresentationFormat>On-screen Show (4:3)</PresentationFormat>
  <Paragraphs>265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New Public Administration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Public Administration</dc:title>
  <dc:creator>Admin</dc:creator>
  <cp:lastModifiedBy>Admin</cp:lastModifiedBy>
  <cp:revision>3</cp:revision>
  <dcterms:created xsi:type="dcterms:W3CDTF">2006-08-16T00:00:00Z</dcterms:created>
  <dcterms:modified xsi:type="dcterms:W3CDTF">2025-08-29T09:38:22Z</dcterms:modified>
</cp:coreProperties>
</file>