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9905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Development of Public Administration as a Discipline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981200"/>
            <a:ext cx="7391400" cy="36576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Introduction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Public Administration is a discipline that studies government policy implementation and prepares civil servants.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Emerged as a formal field of study in the early 20th century.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Evolved through several phases influenced by political, economic, and social changes.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150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5. POSDCORB</a:t>
            </a:r>
          </a:p>
          <a:p>
            <a:r>
              <a:rPr lang="en-US" dirty="0" smtClean="0"/>
              <a:t>Introduced by </a:t>
            </a:r>
            <a:r>
              <a:rPr lang="en-US" b="1" dirty="0" smtClean="0"/>
              <a:t>Luther </a:t>
            </a:r>
            <a:r>
              <a:rPr lang="en-US" b="1" dirty="0" err="1" smtClean="0"/>
              <a:t>Gulick</a:t>
            </a:r>
            <a:r>
              <a:rPr lang="en-US" dirty="0" smtClean="0"/>
              <a:t> as core functions of a public administrator:</a:t>
            </a:r>
          </a:p>
          <a:p>
            <a:pPr lvl="1"/>
            <a:r>
              <a:rPr lang="en-US" b="1" dirty="0" smtClean="0"/>
              <a:t>P</a:t>
            </a:r>
            <a:r>
              <a:rPr lang="en-US" dirty="0" smtClean="0"/>
              <a:t>lanning</a:t>
            </a:r>
          </a:p>
          <a:p>
            <a:pPr lvl="1"/>
            <a:r>
              <a:rPr lang="en-US" b="1" dirty="0" smtClean="0"/>
              <a:t>O</a:t>
            </a:r>
            <a:r>
              <a:rPr lang="en-US" dirty="0" smtClean="0"/>
              <a:t>rganizing</a:t>
            </a:r>
          </a:p>
          <a:p>
            <a:pPr lvl="1"/>
            <a:r>
              <a:rPr lang="en-US" b="1" dirty="0" smtClean="0"/>
              <a:t>S</a:t>
            </a:r>
            <a:r>
              <a:rPr lang="en-US" dirty="0" smtClean="0"/>
              <a:t>taffing</a:t>
            </a:r>
          </a:p>
          <a:p>
            <a:pPr lvl="1"/>
            <a:r>
              <a:rPr lang="en-US" b="1" dirty="0" smtClean="0"/>
              <a:t>D</a:t>
            </a:r>
            <a:r>
              <a:rPr lang="en-US" dirty="0" smtClean="0"/>
              <a:t>irecting</a:t>
            </a:r>
          </a:p>
          <a:p>
            <a:pPr lvl="1"/>
            <a:r>
              <a:rPr lang="en-US" b="1" dirty="0" err="1" smtClean="0"/>
              <a:t>CO</a:t>
            </a:r>
            <a:r>
              <a:rPr lang="en-US" dirty="0" err="1" smtClean="0"/>
              <a:t>ordinating</a:t>
            </a:r>
            <a:endParaRPr lang="en-US" dirty="0" smtClean="0"/>
          </a:p>
          <a:p>
            <a:pPr lvl="1"/>
            <a:r>
              <a:rPr lang="en-US" b="1" dirty="0" smtClean="0"/>
              <a:t>R</a:t>
            </a:r>
            <a:r>
              <a:rPr lang="en-US" dirty="0" smtClean="0"/>
              <a:t>eporting</a:t>
            </a:r>
          </a:p>
          <a:p>
            <a:pPr lvl="1"/>
            <a:r>
              <a:rPr lang="en-US" b="1" dirty="0" smtClean="0"/>
              <a:t>B</a:t>
            </a:r>
            <a:r>
              <a:rPr lang="en-US" dirty="0" smtClean="0"/>
              <a:t>udgeting</a:t>
            </a:r>
          </a:p>
          <a:p>
            <a:r>
              <a:rPr lang="en-US" dirty="0" smtClean="0"/>
              <a:t>POSDCORB became a foundational framework in administrative thought and training.</a:t>
            </a:r>
          </a:p>
          <a:p>
            <a:r>
              <a:rPr lang="en-US" b="1" dirty="0" smtClean="0"/>
              <a:t>6. Legacy and Critique</a:t>
            </a:r>
          </a:p>
          <a:p>
            <a:r>
              <a:rPr lang="en-US" dirty="0" smtClean="0"/>
              <a:t>Helped establish Public Administration as a field based on </a:t>
            </a:r>
            <a:r>
              <a:rPr lang="en-US" b="1" dirty="0" smtClean="0"/>
              <a:t>efficiency, structure, and rules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Created the base for public service reform and professionalization.</a:t>
            </a:r>
          </a:p>
          <a:p>
            <a:r>
              <a:rPr lang="en-US" dirty="0" smtClean="0"/>
              <a:t>Criticized later for being </a:t>
            </a:r>
            <a:r>
              <a:rPr lang="en-US" b="1" dirty="0" smtClean="0"/>
              <a:t>too mechanical</a:t>
            </a:r>
            <a:r>
              <a:rPr lang="en-US" dirty="0" smtClean="0"/>
              <a:t>, ignoring </a:t>
            </a:r>
            <a:r>
              <a:rPr lang="en-US" b="1" dirty="0" smtClean="0"/>
              <a:t>human and behavioral aspects</a:t>
            </a:r>
            <a:r>
              <a:rPr lang="en-US" dirty="0" smtClean="0"/>
              <a:t> of organizations.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000" b="1" dirty="0" smtClean="0"/>
              <a:t>Neo-Classical or Human Relations Phase (1938 – 1950s)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Reaction </a:t>
            </a:r>
            <a:r>
              <a:rPr lang="en-US" dirty="0" smtClean="0"/>
              <a:t>against the mechanical view of classical theory.</a:t>
            </a:r>
          </a:p>
          <a:p>
            <a:r>
              <a:rPr lang="en-US" dirty="0" smtClean="0"/>
              <a:t>Emphasis on human behavior, motivation, leadership.</a:t>
            </a:r>
          </a:p>
          <a:p>
            <a:r>
              <a:rPr lang="en-US" dirty="0" smtClean="0"/>
              <a:t>Key contributors: Elton Mayo (Hawthorne Studies), Chester Barnard.</a:t>
            </a:r>
          </a:p>
          <a:p>
            <a:r>
              <a:rPr lang="en-US" dirty="0" smtClean="0"/>
              <a:t>Public Administration intersects with sociology and psychology.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1. Context and Background</a:t>
            </a:r>
          </a:p>
          <a:p>
            <a:r>
              <a:rPr lang="en-US" dirty="0" smtClean="0"/>
              <a:t>Emerged as a </a:t>
            </a:r>
            <a:r>
              <a:rPr lang="en-US" b="1" dirty="0" smtClean="0"/>
              <a:t>reaction against the mechanical and structural approach</a:t>
            </a:r>
            <a:r>
              <a:rPr lang="en-US" dirty="0" smtClean="0"/>
              <a:t> of the Classical phase.</a:t>
            </a:r>
          </a:p>
          <a:p>
            <a:r>
              <a:rPr lang="en-US" dirty="0" smtClean="0"/>
              <a:t>The rigid emphasis on formal structure, hierarchy, and efficiency was seen as inadequate.</a:t>
            </a:r>
          </a:p>
          <a:p>
            <a:r>
              <a:rPr lang="en-US" dirty="0" smtClean="0"/>
              <a:t>Growing interest in </a:t>
            </a:r>
            <a:r>
              <a:rPr lang="en-US" b="1" dirty="0" smtClean="0"/>
              <a:t>human behavior, social dynamics, and psychological factors</a:t>
            </a:r>
            <a:r>
              <a:rPr lang="en-US" dirty="0" smtClean="0"/>
              <a:t> in organizations.</a:t>
            </a:r>
          </a:p>
          <a:p>
            <a:r>
              <a:rPr lang="en-US" b="1" dirty="0" smtClean="0"/>
              <a:t>2. Shift in Focus</a:t>
            </a:r>
          </a:p>
          <a:p>
            <a:r>
              <a:rPr lang="en-US" dirty="0" smtClean="0"/>
              <a:t>Public Administration began to recognize that </a:t>
            </a:r>
            <a:r>
              <a:rPr lang="en-US" b="1" dirty="0" smtClean="0"/>
              <a:t>human beings are not machines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Emphasis shifted from “rules and structure” to </a:t>
            </a:r>
            <a:r>
              <a:rPr lang="en-US" b="1" dirty="0" smtClean="0"/>
              <a:t>people and relationships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Administrative efficiency was now linked to </a:t>
            </a:r>
            <a:r>
              <a:rPr lang="en-US" b="1" dirty="0" smtClean="0"/>
              <a:t>motivation, communication, morale, and leadership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3. Key Contributors and Ideas</a:t>
            </a:r>
          </a:p>
          <a:p>
            <a:r>
              <a:rPr lang="en-US" b="1" dirty="0" smtClean="0"/>
              <a:t>Elton Mayo and the Hawthorne Studies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Conducted at the </a:t>
            </a:r>
            <a:r>
              <a:rPr lang="en-US" b="1" dirty="0" smtClean="0"/>
              <a:t>Western Electric Plant, Chicago</a:t>
            </a:r>
            <a:r>
              <a:rPr lang="en-US" dirty="0" smtClean="0"/>
              <a:t> (1924–1932).</a:t>
            </a:r>
          </a:p>
          <a:p>
            <a:pPr lvl="1"/>
            <a:r>
              <a:rPr lang="en-US" dirty="0" smtClean="0"/>
              <a:t>Findings: Workers’ productivity increased due to </a:t>
            </a:r>
            <a:r>
              <a:rPr lang="en-US" b="1" dirty="0" smtClean="0"/>
              <a:t>attention and social factors</a:t>
            </a:r>
            <a:r>
              <a:rPr lang="en-US" dirty="0" smtClean="0"/>
              <a:t>, not just physical conditions.</a:t>
            </a:r>
          </a:p>
          <a:p>
            <a:pPr lvl="1"/>
            <a:r>
              <a:rPr lang="en-US" dirty="0" smtClean="0"/>
              <a:t>Introduced the idea of the </a:t>
            </a:r>
            <a:r>
              <a:rPr lang="en-US" b="1" dirty="0" smtClean="0"/>
              <a:t>“informal organization”</a:t>
            </a:r>
            <a:r>
              <a:rPr lang="en-US" dirty="0" smtClean="0"/>
              <a:t> and </a:t>
            </a:r>
            <a:r>
              <a:rPr lang="en-US" b="1" dirty="0" smtClean="0"/>
              <a:t>importance of group dynamics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Birth of the </a:t>
            </a:r>
            <a:r>
              <a:rPr lang="en-US" b="1" dirty="0" smtClean="0"/>
              <a:t>Human Relations School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Chester I. Barnard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In his book </a:t>
            </a:r>
            <a:r>
              <a:rPr lang="en-US" i="1" dirty="0" smtClean="0"/>
              <a:t>The Functions of the Executive</a:t>
            </a:r>
            <a:r>
              <a:rPr lang="en-US" dirty="0" smtClean="0"/>
              <a:t> (1938), Barnard viewed the organization as a </a:t>
            </a:r>
            <a:r>
              <a:rPr lang="en-US" b="1" dirty="0" smtClean="0"/>
              <a:t>cooperative system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Highlighted the importance of </a:t>
            </a:r>
            <a:r>
              <a:rPr lang="en-US" b="1" dirty="0" smtClean="0"/>
              <a:t>communication</a:t>
            </a:r>
            <a:r>
              <a:rPr lang="en-US" dirty="0" smtClean="0"/>
              <a:t>, </a:t>
            </a:r>
            <a:r>
              <a:rPr lang="en-US" b="1" dirty="0" smtClean="0"/>
              <a:t>authority acceptance</a:t>
            </a:r>
            <a:r>
              <a:rPr lang="en-US" dirty="0" smtClean="0"/>
              <a:t>, </a:t>
            </a:r>
            <a:r>
              <a:rPr lang="en-US" b="1" dirty="0" smtClean="0"/>
              <a:t>informal networks</a:t>
            </a:r>
            <a:r>
              <a:rPr lang="en-US" dirty="0" smtClean="0"/>
              <a:t>, and </a:t>
            </a:r>
            <a:r>
              <a:rPr lang="en-US" b="1" dirty="0" smtClean="0"/>
              <a:t>executive leadership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Introduced the concept of the </a:t>
            </a:r>
            <a:r>
              <a:rPr lang="en-US" b="1" dirty="0" smtClean="0"/>
              <a:t>“zone of indifference”</a:t>
            </a:r>
            <a:r>
              <a:rPr lang="en-US" dirty="0" smtClean="0"/>
              <a:t>—employees obey orders they consider acceptable.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4. Interdisciplinary Approach</a:t>
            </a:r>
          </a:p>
          <a:p>
            <a:r>
              <a:rPr lang="en-US" dirty="0" smtClean="0"/>
              <a:t>Public Administration increasingly drew on insights from:</a:t>
            </a:r>
          </a:p>
          <a:p>
            <a:pPr lvl="1"/>
            <a:r>
              <a:rPr lang="en-US" b="1" dirty="0" smtClean="0"/>
              <a:t>Psychology</a:t>
            </a:r>
            <a:r>
              <a:rPr lang="en-US" dirty="0" smtClean="0"/>
              <a:t> (motivation, perception)</a:t>
            </a:r>
          </a:p>
          <a:p>
            <a:pPr lvl="1"/>
            <a:r>
              <a:rPr lang="en-US" b="1" dirty="0" smtClean="0"/>
              <a:t>Sociology</a:t>
            </a:r>
            <a:r>
              <a:rPr lang="en-US" dirty="0" smtClean="0"/>
              <a:t> (group behavior, roles, norms)</a:t>
            </a:r>
          </a:p>
          <a:p>
            <a:pPr lvl="1"/>
            <a:r>
              <a:rPr lang="en-US" b="1" dirty="0" smtClean="0"/>
              <a:t>Social psychology</a:t>
            </a:r>
            <a:r>
              <a:rPr lang="en-US" dirty="0" smtClean="0"/>
              <a:t> (leadership, morale, decision-making)</a:t>
            </a:r>
          </a:p>
          <a:p>
            <a:r>
              <a:rPr lang="en-US" dirty="0" smtClean="0"/>
              <a:t>The field </a:t>
            </a:r>
            <a:r>
              <a:rPr lang="en-US" b="1" dirty="0" smtClean="0"/>
              <a:t>expanded its theoretical base</a:t>
            </a:r>
            <a:r>
              <a:rPr lang="en-US" dirty="0" smtClean="0"/>
              <a:t> and became more socially aware.</a:t>
            </a:r>
          </a:p>
          <a:p>
            <a:r>
              <a:rPr lang="en-US" b="1" dirty="0" smtClean="0"/>
              <a:t>5. Impact and Legacy</a:t>
            </a:r>
          </a:p>
          <a:p>
            <a:r>
              <a:rPr lang="en-US" dirty="0" smtClean="0"/>
              <a:t>Replaced the rigid “one-best-way” thinking of classical theorists.</a:t>
            </a:r>
          </a:p>
          <a:p>
            <a:r>
              <a:rPr lang="en-US" dirty="0" smtClean="0"/>
              <a:t>Made administrators more sensitive to </a:t>
            </a:r>
            <a:r>
              <a:rPr lang="en-US" b="1" dirty="0" smtClean="0"/>
              <a:t>employee needs and organizational culture</a:t>
            </a:r>
            <a:r>
              <a:rPr lang="en-US" dirty="0" smtClean="0"/>
              <a:t>.</a:t>
            </a:r>
          </a:p>
          <a:p>
            <a:r>
              <a:rPr lang="en-US" dirty="0" smtClean="0"/>
              <a:t>Laid the foundation for </a:t>
            </a:r>
            <a:r>
              <a:rPr lang="en-US" b="1" dirty="0" smtClean="0"/>
              <a:t>organizational behavior</a:t>
            </a:r>
            <a:r>
              <a:rPr lang="en-US" dirty="0" smtClean="0"/>
              <a:t>, </a:t>
            </a:r>
            <a:r>
              <a:rPr lang="en-US" b="1" dirty="0" smtClean="0"/>
              <a:t>participative management</a:t>
            </a:r>
            <a:r>
              <a:rPr lang="en-US" dirty="0" smtClean="0"/>
              <a:t>, and </a:t>
            </a:r>
            <a:r>
              <a:rPr lang="en-US" b="1" dirty="0" smtClean="0"/>
              <a:t>leadership studies</a:t>
            </a:r>
            <a:r>
              <a:rPr lang="en-US" dirty="0" smtClean="0"/>
              <a:t> in later decades.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Behavioral </a:t>
            </a:r>
            <a:r>
              <a:rPr lang="en-US" b="1" dirty="0" smtClean="0"/>
              <a:t>Phase (1950s – 1970s)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/>
          </a:bodyPr>
          <a:lstStyle/>
          <a:p>
            <a:r>
              <a:rPr lang="en-US" dirty="0" smtClean="0"/>
              <a:t>Rise </a:t>
            </a:r>
            <a:r>
              <a:rPr lang="en-US" dirty="0" smtClean="0"/>
              <a:t>of behavioral science and empirical methods.</a:t>
            </a:r>
          </a:p>
          <a:p>
            <a:r>
              <a:rPr lang="en-US" dirty="0" smtClean="0"/>
              <a:t>Public Administration treated as a social science.</a:t>
            </a:r>
          </a:p>
          <a:p>
            <a:r>
              <a:rPr lang="en-US" dirty="0" smtClean="0"/>
              <a:t>Key scholars: Herbert Simon (“bounded rationality”), Dwight Waldo.</a:t>
            </a:r>
          </a:p>
          <a:p>
            <a:r>
              <a:rPr lang="en-US" dirty="0" smtClean="0"/>
              <a:t>Critique of normative approach – emphasis on facts, not values.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1. Context and Background</a:t>
            </a:r>
          </a:p>
          <a:p>
            <a:r>
              <a:rPr lang="en-US" dirty="0" smtClean="0"/>
              <a:t>A time when Public Administration was heavily influenced by developments in </a:t>
            </a:r>
            <a:r>
              <a:rPr lang="en-US" b="1" dirty="0" smtClean="0"/>
              <a:t>behavioral sciences</a:t>
            </a:r>
            <a:r>
              <a:rPr lang="en-US" dirty="0" smtClean="0"/>
              <a:t>, especially </a:t>
            </a:r>
            <a:r>
              <a:rPr lang="en-US" b="1" dirty="0" smtClean="0"/>
              <a:t>psychology</a:t>
            </a:r>
            <a:r>
              <a:rPr lang="en-US" dirty="0" smtClean="0"/>
              <a:t>, </a:t>
            </a:r>
            <a:r>
              <a:rPr lang="en-US" b="1" dirty="0" smtClean="0"/>
              <a:t>sociology</a:t>
            </a:r>
            <a:r>
              <a:rPr lang="en-US" dirty="0" smtClean="0"/>
              <a:t>, and </a:t>
            </a:r>
            <a:r>
              <a:rPr lang="en-US" b="1" dirty="0" smtClean="0"/>
              <a:t>political science</a:t>
            </a:r>
            <a:r>
              <a:rPr lang="en-US" dirty="0" smtClean="0"/>
              <a:t>.</a:t>
            </a:r>
          </a:p>
          <a:p>
            <a:r>
              <a:rPr lang="en-US" dirty="0" smtClean="0"/>
              <a:t>Marked a shift toward </a:t>
            </a:r>
            <a:r>
              <a:rPr lang="en-US" b="1" dirty="0" smtClean="0"/>
              <a:t>empirical research</a:t>
            </a:r>
            <a:r>
              <a:rPr lang="en-US" dirty="0" smtClean="0"/>
              <a:t>, </a:t>
            </a:r>
            <a:r>
              <a:rPr lang="en-US" b="1" dirty="0" smtClean="0"/>
              <a:t>scientific rigor</a:t>
            </a:r>
            <a:r>
              <a:rPr lang="en-US" dirty="0" smtClean="0"/>
              <a:t>, and </a:t>
            </a:r>
            <a:r>
              <a:rPr lang="en-US" b="1" dirty="0" smtClean="0"/>
              <a:t>methodological precision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 2. Core Features</a:t>
            </a:r>
          </a:p>
          <a:p>
            <a:r>
              <a:rPr lang="en-US" dirty="0" smtClean="0"/>
              <a:t>Public Administration began to be treated as a </a:t>
            </a:r>
            <a:r>
              <a:rPr lang="en-US" b="1" dirty="0" smtClean="0"/>
              <a:t>true social science</a:t>
            </a:r>
            <a:r>
              <a:rPr lang="en-US" dirty="0" smtClean="0"/>
              <a:t>.</a:t>
            </a:r>
          </a:p>
          <a:p>
            <a:r>
              <a:rPr lang="en-US" dirty="0" smtClean="0"/>
              <a:t>Emphasis on </a:t>
            </a:r>
            <a:r>
              <a:rPr lang="en-US" b="1" dirty="0" smtClean="0"/>
              <a:t>objective analysis</a:t>
            </a:r>
            <a:r>
              <a:rPr lang="en-US" dirty="0" smtClean="0"/>
              <a:t>, </a:t>
            </a:r>
            <a:r>
              <a:rPr lang="en-US" b="1" dirty="0" smtClean="0"/>
              <a:t>observation</a:t>
            </a:r>
            <a:r>
              <a:rPr lang="en-US" dirty="0" smtClean="0"/>
              <a:t>, and </a:t>
            </a:r>
            <a:r>
              <a:rPr lang="en-US" b="1" dirty="0" smtClean="0"/>
              <a:t>quantifiable data</a:t>
            </a:r>
            <a:r>
              <a:rPr lang="en-US" dirty="0" smtClean="0"/>
              <a:t>.</a:t>
            </a:r>
          </a:p>
          <a:p>
            <a:r>
              <a:rPr lang="en-US" dirty="0" smtClean="0"/>
              <a:t>Rejection of the </a:t>
            </a:r>
            <a:r>
              <a:rPr lang="en-US" b="1" dirty="0" smtClean="0"/>
              <a:t>normative, idealistic</a:t>
            </a:r>
            <a:r>
              <a:rPr lang="en-US" dirty="0" smtClean="0"/>
              <a:t>, and </a:t>
            </a:r>
            <a:r>
              <a:rPr lang="en-US" b="1" dirty="0" smtClean="0"/>
              <a:t>value-laden</a:t>
            </a:r>
            <a:r>
              <a:rPr lang="en-US" dirty="0" smtClean="0"/>
              <a:t> approaches of earlier phases.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3. Key Thinkers and Contributions</a:t>
            </a:r>
          </a:p>
          <a:p>
            <a:r>
              <a:rPr lang="en-US" b="1" dirty="0" smtClean="0"/>
              <a:t>Herbert A. Simon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Authored </a:t>
            </a:r>
            <a:r>
              <a:rPr lang="en-US" i="1" dirty="0" smtClean="0"/>
              <a:t>Administrative Behavior</a:t>
            </a:r>
            <a:r>
              <a:rPr lang="en-US" dirty="0" smtClean="0"/>
              <a:t> (1947) — highly influential.</a:t>
            </a:r>
          </a:p>
          <a:p>
            <a:pPr lvl="1"/>
            <a:r>
              <a:rPr lang="en-US" dirty="0" smtClean="0"/>
              <a:t>Introduced the concept of </a:t>
            </a:r>
            <a:r>
              <a:rPr lang="en-US" b="1" dirty="0" smtClean="0"/>
              <a:t>“bounded rationality”</a:t>
            </a:r>
            <a:r>
              <a:rPr lang="en-US" dirty="0" smtClean="0"/>
              <a:t>: decision-makers operate under limitations of information, time, and cognitive ability.</a:t>
            </a:r>
          </a:p>
          <a:p>
            <a:pPr lvl="1"/>
            <a:r>
              <a:rPr lang="en-US" dirty="0" smtClean="0"/>
              <a:t>Criticized the </a:t>
            </a:r>
            <a:r>
              <a:rPr lang="en-US" b="1" dirty="0" smtClean="0"/>
              <a:t>"principles of administration"</a:t>
            </a:r>
            <a:r>
              <a:rPr lang="en-US" dirty="0" smtClean="0"/>
              <a:t> as vague proverbs.</a:t>
            </a:r>
          </a:p>
          <a:p>
            <a:pPr lvl="1"/>
            <a:r>
              <a:rPr lang="en-US" dirty="0" smtClean="0"/>
              <a:t>Advocated for </a:t>
            </a:r>
            <a:r>
              <a:rPr lang="en-US" b="1" dirty="0" smtClean="0"/>
              <a:t>scientific decision-making</a:t>
            </a:r>
            <a:r>
              <a:rPr lang="en-US" dirty="0" smtClean="0"/>
              <a:t> using </a:t>
            </a:r>
            <a:r>
              <a:rPr lang="en-US" b="1" dirty="0" smtClean="0"/>
              <a:t>empirical methods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Dwight Waldo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Provided a </a:t>
            </a:r>
            <a:r>
              <a:rPr lang="en-US" b="1" dirty="0" smtClean="0"/>
              <a:t>counter-perspective</a:t>
            </a:r>
            <a:r>
              <a:rPr lang="en-US" dirty="0" smtClean="0"/>
              <a:t> in his book </a:t>
            </a:r>
            <a:r>
              <a:rPr lang="en-US" i="1" dirty="0" smtClean="0"/>
              <a:t>The Administrative State</a:t>
            </a:r>
            <a:r>
              <a:rPr lang="en-US" dirty="0" smtClean="0"/>
              <a:t> (1948).</a:t>
            </a:r>
          </a:p>
          <a:p>
            <a:pPr lvl="1"/>
            <a:r>
              <a:rPr lang="en-US" dirty="0" smtClean="0"/>
              <a:t>Argued that </a:t>
            </a:r>
            <a:r>
              <a:rPr lang="en-US" b="1" dirty="0" smtClean="0"/>
              <a:t>values, ethics, and ideology</a:t>
            </a:r>
            <a:r>
              <a:rPr lang="en-US" dirty="0" smtClean="0"/>
              <a:t> cannot be separated from administration.</a:t>
            </a:r>
          </a:p>
          <a:p>
            <a:pPr lvl="1"/>
            <a:r>
              <a:rPr lang="en-US" dirty="0" smtClean="0"/>
              <a:t>Urged administrators to remain </a:t>
            </a:r>
            <a:r>
              <a:rPr lang="en-US" b="1" dirty="0" smtClean="0"/>
              <a:t>politically and socially conscious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Though part of the same period, he </a:t>
            </a:r>
            <a:r>
              <a:rPr lang="en-US" b="1" dirty="0" smtClean="0"/>
              <a:t>challenged the extreme </a:t>
            </a:r>
            <a:r>
              <a:rPr lang="en-US" b="1" dirty="0" err="1" smtClean="0"/>
              <a:t>behavioralist</a:t>
            </a:r>
            <a:r>
              <a:rPr lang="en-US" b="1" dirty="0" smtClean="0"/>
              <a:t> view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 smtClean="0"/>
              <a:t>4. Influence of Behavioral Science</a:t>
            </a:r>
          </a:p>
          <a:p>
            <a:r>
              <a:rPr lang="en-US" dirty="0" err="1" smtClean="0"/>
              <a:t>Behavioralists</a:t>
            </a:r>
            <a:r>
              <a:rPr lang="en-US" dirty="0" smtClean="0"/>
              <a:t> aimed to:</a:t>
            </a:r>
          </a:p>
          <a:p>
            <a:pPr lvl="1"/>
            <a:r>
              <a:rPr lang="en-US" dirty="0" smtClean="0"/>
              <a:t>Study </a:t>
            </a:r>
            <a:r>
              <a:rPr lang="en-US" b="1" dirty="0" smtClean="0"/>
              <a:t>actual behavior of administrators</a:t>
            </a:r>
            <a:r>
              <a:rPr lang="en-US" dirty="0" smtClean="0"/>
              <a:t> instead of prescribing principles.</a:t>
            </a:r>
          </a:p>
          <a:p>
            <a:pPr lvl="1"/>
            <a:r>
              <a:rPr lang="en-US" dirty="0" smtClean="0"/>
              <a:t>Focus on </a:t>
            </a:r>
            <a:r>
              <a:rPr lang="en-US" b="1" dirty="0" smtClean="0"/>
              <a:t>individual and group decision-making</a:t>
            </a:r>
            <a:r>
              <a:rPr lang="en-US" dirty="0" smtClean="0"/>
              <a:t>, </a:t>
            </a:r>
            <a:r>
              <a:rPr lang="en-US" b="1" dirty="0" smtClean="0"/>
              <a:t>leadership styles</a:t>
            </a:r>
            <a:r>
              <a:rPr lang="en-US" dirty="0" smtClean="0"/>
              <a:t>, and </a:t>
            </a:r>
            <a:r>
              <a:rPr lang="en-US" b="1" dirty="0" smtClean="0"/>
              <a:t>communication patterns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Use </a:t>
            </a:r>
            <a:r>
              <a:rPr lang="en-US" b="1" dirty="0" smtClean="0"/>
              <a:t>surveys, field studies, experiments</a:t>
            </a:r>
            <a:r>
              <a:rPr lang="en-US" dirty="0" smtClean="0"/>
              <a:t>, and </a:t>
            </a:r>
            <a:r>
              <a:rPr lang="en-US" b="1" dirty="0" smtClean="0"/>
              <a:t>statistical analysis</a:t>
            </a:r>
            <a:r>
              <a:rPr lang="en-US" dirty="0" smtClean="0"/>
              <a:t> to explain administrative phenomena.</a:t>
            </a:r>
          </a:p>
          <a:p>
            <a:r>
              <a:rPr lang="en-US" b="1" dirty="0" smtClean="0"/>
              <a:t> 5. Critique of the Normative Approach</a:t>
            </a:r>
          </a:p>
          <a:p>
            <a:r>
              <a:rPr lang="en-US" dirty="0" smtClean="0"/>
              <a:t>Classical theorists emphasized how things </a:t>
            </a:r>
            <a:r>
              <a:rPr lang="en-US" b="1" dirty="0" smtClean="0"/>
              <a:t>ought to be</a:t>
            </a:r>
            <a:r>
              <a:rPr lang="en-US" dirty="0" smtClean="0"/>
              <a:t> (ideal principles).</a:t>
            </a:r>
          </a:p>
          <a:p>
            <a:r>
              <a:rPr lang="en-US" dirty="0" err="1" smtClean="0"/>
              <a:t>Behavioralists</a:t>
            </a:r>
            <a:r>
              <a:rPr lang="en-US" dirty="0" smtClean="0"/>
              <a:t> emphasized how things </a:t>
            </a:r>
            <a:r>
              <a:rPr lang="en-US" b="1" dirty="0" smtClean="0"/>
              <a:t>actually are</a:t>
            </a:r>
            <a:r>
              <a:rPr lang="en-US" dirty="0" smtClean="0"/>
              <a:t> (real-world practices).</a:t>
            </a:r>
          </a:p>
          <a:p>
            <a:r>
              <a:rPr lang="en-US" dirty="0" smtClean="0"/>
              <a:t>Moved away from generalizations toward </a:t>
            </a:r>
            <a:r>
              <a:rPr lang="en-US" b="1" dirty="0" smtClean="0"/>
              <a:t>evidence-based conclusions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6. Legacy</a:t>
            </a:r>
          </a:p>
          <a:p>
            <a:r>
              <a:rPr lang="en-US" dirty="0" smtClean="0"/>
              <a:t>Deepened Public Administration’s academic rigor and legitimacy.</a:t>
            </a:r>
          </a:p>
          <a:p>
            <a:r>
              <a:rPr lang="en-US" dirty="0" smtClean="0"/>
              <a:t>Introduced </a:t>
            </a:r>
            <a:r>
              <a:rPr lang="en-US" b="1" dirty="0" smtClean="0"/>
              <a:t>analytical tools</a:t>
            </a:r>
            <a:r>
              <a:rPr lang="en-US" dirty="0" smtClean="0"/>
              <a:t> that are still in use today (e.g., cost-benefit analysis, decision theory).</a:t>
            </a:r>
          </a:p>
          <a:p>
            <a:r>
              <a:rPr lang="en-US" dirty="0" smtClean="0"/>
              <a:t>Paved the way for future paradigms like </a:t>
            </a:r>
            <a:r>
              <a:rPr lang="en-US" b="1" dirty="0" smtClean="0"/>
              <a:t>New Public Administration</a:t>
            </a:r>
            <a:r>
              <a:rPr lang="en-US" dirty="0" smtClean="0"/>
              <a:t> and </a:t>
            </a:r>
            <a:r>
              <a:rPr lang="en-US" b="1" dirty="0" smtClean="0"/>
              <a:t>Public Choice Theory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New </a:t>
            </a:r>
            <a:r>
              <a:rPr lang="en-US" b="1" dirty="0" smtClean="0"/>
              <a:t>Public Administration (Late 1960s – 1970s)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r>
              <a:rPr lang="en-US" dirty="0" smtClean="0"/>
              <a:t>Response </a:t>
            </a:r>
            <a:r>
              <a:rPr lang="en-US" dirty="0" smtClean="0"/>
              <a:t>to civil unrest, inequality, and Vietnam War.</a:t>
            </a:r>
          </a:p>
          <a:p>
            <a:r>
              <a:rPr lang="en-US" dirty="0" smtClean="0"/>
              <a:t>Called for relevance, social equity, and value-laden approach.</a:t>
            </a:r>
          </a:p>
          <a:p>
            <a:r>
              <a:rPr lang="en-US" dirty="0" smtClean="0"/>
              <a:t>Advocated innovation, flexibility, and decentralization.</a:t>
            </a:r>
          </a:p>
          <a:p>
            <a:r>
              <a:rPr lang="en-US" dirty="0" smtClean="0"/>
              <a:t>Key figures: Dwight Waldo, Frank Marini.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Preliminary Phase (Before 1887)</a:t>
            </a:r>
          </a:p>
          <a:p>
            <a:r>
              <a:rPr lang="en-US" dirty="0" smtClean="0"/>
              <a:t>Not recognized as an independent discipline.</a:t>
            </a:r>
          </a:p>
          <a:p>
            <a:r>
              <a:rPr lang="en-US" dirty="0" smtClean="0"/>
              <a:t>Considered a part of Political Science.</a:t>
            </a:r>
          </a:p>
          <a:p>
            <a:r>
              <a:rPr lang="en-US" dirty="0" smtClean="0"/>
              <a:t>Focus on philosophical and normative aspects of governance (Plato, Aristotle, Machiavelli).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1. Historical Context</a:t>
            </a:r>
          </a:p>
          <a:p>
            <a:r>
              <a:rPr lang="en-US" dirty="0" smtClean="0"/>
              <a:t>Emerged in the backdrop of:</a:t>
            </a:r>
          </a:p>
          <a:p>
            <a:pPr lvl="1"/>
            <a:r>
              <a:rPr lang="en-US" b="1" dirty="0" smtClean="0"/>
              <a:t>Civil rights movements</a:t>
            </a:r>
            <a:endParaRPr lang="en-US" dirty="0" smtClean="0"/>
          </a:p>
          <a:p>
            <a:pPr lvl="1"/>
            <a:r>
              <a:rPr lang="en-US" b="1" dirty="0" smtClean="0"/>
              <a:t>Urban unrest</a:t>
            </a:r>
            <a:endParaRPr lang="en-US" dirty="0" smtClean="0"/>
          </a:p>
          <a:p>
            <a:pPr lvl="1"/>
            <a:r>
              <a:rPr lang="en-US" b="1" dirty="0" smtClean="0"/>
              <a:t>Widespread poverty</a:t>
            </a:r>
            <a:endParaRPr lang="en-US" dirty="0" smtClean="0"/>
          </a:p>
          <a:p>
            <a:pPr lvl="1"/>
            <a:r>
              <a:rPr lang="en-US" b="1" dirty="0" smtClean="0"/>
              <a:t>Anti-Vietnam War protests</a:t>
            </a:r>
            <a:endParaRPr lang="en-US" dirty="0" smtClean="0"/>
          </a:p>
          <a:p>
            <a:r>
              <a:rPr lang="en-US" dirty="0" smtClean="0"/>
              <a:t>There was </a:t>
            </a:r>
            <a:r>
              <a:rPr lang="en-US" b="1" dirty="0" smtClean="0"/>
              <a:t>disillusionment with traditional public administration</a:t>
            </a:r>
            <a:r>
              <a:rPr lang="en-US" dirty="0" smtClean="0"/>
              <a:t> for being too focused on efficiency and ignoring social justice.</a:t>
            </a:r>
          </a:p>
          <a:p>
            <a:r>
              <a:rPr lang="en-US" b="1" dirty="0" smtClean="0"/>
              <a:t>2. Core Themes of NPA</a:t>
            </a:r>
          </a:p>
          <a:p>
            <a:r>
              <a:rPr lang="en-US" dirty="0" smtClean="0"/>
              <a:t>Called for Public Administration to be:</a:t>
            </a:r>
          </a:p>
          <a:p>
            <a:pPr lvl="1"/>
            <a:r>
              <a:rPr lang="en-US" b="1" dirty="0" smtClean="0"/>
              <a:t>Relevance-oriented</a:t>
            </a:r>
            <a:r>
              <a:rPr lang="en-US" dirty="0" smtClean="0"/>
              <a:t>: Address real societal problems.</a:t>
            </a:r>
          </a:p>
          <a:p>
            <a:pPr lvl="1"/>
            <a:r>
              <a:rPr lang="en-US" b="1" dirty="0" smtClean="0"/>
              <a:t>Client-centered</a:t>
            </a:r>
            <a:r>
              <a:rPr lang="en-US" dirty="0" smtClean="0"/>
              <a:t>: Serve citizens, especially marginalized groups.</a:t>
            </a:r>
          </a:p>
          <a:p>
            <a:pPr lvl="1"/>
            <a:r>
              <a:rPr lang="en-US" b="1" dirty="0" smtClean="0"/>
              <a:t>Social equity-focused</a:t>
            </a:r>
            <a:r>
              <a:rPr lang="en-US" dirty="0" smtClean="0"/>
              <a:t>: Ensure justice and fairness in public services.</a:t>
            </a:r>
          </a:p>
          <a:p>
            <a:pPr lvl="1"/>
            <a:r>
              <a:rPr lang="en-US" b="1" dirty="0" smtClean="0"/>
              <a:t>Value-laden</a:t>
            </a:r>
            <a:r>
              <a:rPr lang="en-US" dirty="0" smtClean="0"/>
              <a:t>: Recognize that administration is not neutral and involves ethical choices.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3. Key Figures</a:t>
            </a:r>
          </a:p>
          <a:p>
            <a:r>
              <a:rPr lang="en-US" b="1" dirty="0" smtClean="0"/>
              <a:t>Dwight Waldo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Advocated for a </a:t>
            </a:r>
            <a:r>
              <a:rPr lang="en-US" b="1" dirty="0" smtClean="0"/>
              <a:t>normative and ethical dimension</a:t>
            </a:r>
            <a:r>
              <a:rPr lang="en-US" dirty="0" smtClean="0"/>
              <a:t> in administration.</a:t>
            </a:r>
          </a:p>
          <a:p>
            <a:pPr lvl="1"/>
            <a:r>
              <a:rPr lang="en-US" dirty="0" smtClean="0"/>
              <a:t>Criticized </a:t>
            </a:r>
            <a:r>
              <a:rPr lang="en-US" dirty="0" err="1" smtClean="0"/>
              <a:t>behavioralism</a:t>
            </a:r>
            <a:r>
              <a:rPr lang="en-US" dirty="0" smtClean="0"/>
              <a:t> for being too value-neutral and detached from real problems.</a:t>
            </a:r>
          </a:p>
          <a:p>
            <a:r>
              <a:rPr lang="en-US" b="1" dirty="0" smtClean="0"/>
              <a:t>Frank Marini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Edited the influential 1971 book </a:t>
            </a:r>
            <a:r>
              <a:rPr lang="en-US" i="1" dirty="0" smtClean="0"/>
              <a:t>Toward a New Public Administration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Emphasized </a:t>
            </a:r>
            <a:r>
              <a:rPr lang="en-US" b="1" dirty="0" smtClean="0"/>
              <a:t>social change, activism, and equity</a:t>
            </a:r>
            <a:r>
              <a:rPr lang="en-US" dirty="0" smtClean="0"/>
              <a:t> as central to administration.</a:t>
            </a:r>
          </a:p>
          <a:p>
            <a:r>
              <a:rPr lang="en-US" b="1" dirty="0" smtClean="0"/>
              <a:t>4. Main Propositions of NPA</a:t>
            </a:r>
          </a:p>
          <a:p>
            <a:r>
              <a:rPr lang="en-US" b="1" dirty="0" smtClean="0"/>
              <a:t>Decentralization</a:t>
            </a:r>
            <a:r>
              <a:rPr lang="en-US" dirty="0" smtClean="0"/>
              <a:t>: Break down bureaucratic rigidity.</a:t>
            </a:r>
          </a:p>
          <a:p>
            <a:r>
              <a:rPr lang="en-US" b="1" dirty="0" smtClean="0"/>
              <a:t>Participation</a:t>
            </a:r>
            <a:r>
              <a:rPr lang="en-US" dirty="0" smtClean="0"/>
              <a:t>: Involve citizens in decision-making.</a:t>
            </a:r>
          </a:p>
          <a:p>
            <a:r>
              <a:rPr lang="en-US" b="1" dirty="0" smtClean="0"/>
              <a:t>Advocacy</a:t>
            </a:r>
            <a:r>
              <a:rPr lang="en-US" dirty="0" smtClean="0"/>
              <a:t>: Administrators should stand for disadvantaged groups.</a:t>
            </a:r>
          </a:p>
          <a:p>
            <a:r>
              <a:rPr lang="en-US" b="1" dirty="0" smtClean="0"/>
              <a:t>Innovation and Experimentation</a:t>
            </a:r>
            <a:r>
              <a:rPr lang="en-US" dirty="0" smtClean="0"/>
              <a:t>: Be flexible, dynamic, and adaptable in service delivery.</a:t>
            </a:r>
          </a:p>
          <a:p>
            <a:r>
              <a:rPr lang="en-US" b="1" dirty="0" smtClean="0"/>
              <a:t>Responsiveness over efficiency</a:t>
            </a:r>
            <a:r>
              <a:rPr lang="en-US" dirty="0" smtClean="0"/>
              <a:t>: Meeting people’s needs is more important than cost-saving.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5. Criticism and Limitations</a:t>
            </a:r>
          </a:p>
          <a:p>
            <a:r>
              <a:rPr lang="en-US" dirty="0" smtClean="0"/>
              <a:t>Criticized for being:</a:t>
            </a:r>
          </a:p>
          <a:p>
            <a:pPr lvl="1"/>
            <a:r>
              <a:rPr lang="en-US" dirty="0" smtClean="0"/>
              <a:t>Too </a:t>
            </a:r>
            <a:r>
              <a:rPr lang="en-US" b="1" dirty="0" smtClean="0"/>
              <a:t>idealistic</a:t>
            </a:r>
            <a:r>
              <a:rPr lang="en-US" dirty="0" smtClean="0"/>
              <a:t> and difficult to implement.</a:t>
            </a:r>
          </a:p>
          <a:p>
            <a:pPr lvl="1"/>
            <a:r>
              <a:rPr lang="en-US" dirty="0" smtClean="0"/>
              <a:t>Lacking in concrete administrative tools or models.</a:t>
            </a:r>
          </a:p>
          <a:p>
            <a:r>
              <a:rPr lang="en-US" dirty="0" smtClean="0"/>
              <a:t>However, it significantly </a:t>
            </a:r>
            <a:r>
              <a:rPr lang="en-US" b="1" dirty="0" smtClean="0"/>
              <a:t>broadened the scope</a:t>
            </a:r>
            <a:r>
              <a:rPr lang="en-US" dirty="0" smtClean="0"/>
              <a:t> of Public Administration and </a:t>
            </a:r>
            <a:r>
              <a:rPr lang="en-US" b="1" dirty="0" smtClean="0"/>
              <a:t>humanized</a:t>
            </a:r>
            <a:r>
              <a:rPr lang="en-US" dirty="0" smtClean="0"/>
              <a:t> it.</a:t>
            </a:r>
          </a:p>
          <a:p>
            <a:r>
              <a:rPr lang="en-US" b="1" dirty="0" smtClean="0"/>
              <a:t>6. Legacy</a:t>
            </a:r>
          </a:p>
          <a:p>
            <a:r>
              <a:rPr lang="en-US" dirty="0" smtClean="0"/>
              <a:t>NPA </a:t>
            </a:r>
            <a:r>
              <a:rPr lang="en-US" b="1" dirty="0" smtClean="0"/>
              <a:t>redefined the goals of public service</a:t>
            </a:r>
            <a:r>
              <a:rPr lang="en-US" dirty="0" smtClean="0"/>
              <a:t>—not just about doing things right, but doing the </a:t>
            </a:r>
            <a:r>
              <a:rPr lang="en-US" b="1" dirty="0" smtClean="0"/>
              <a:t>right things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Influenced later paradigms such as:</a:t>
            </a:r>
          </a:p>
          <a:p>
            <a:pPr lvl="1"/>
            <a:r>
              <a:rPr lang="en-US" b="1" dirty="0" smtClean="0"/>
              <a:t>New Public Management (NPM)</a:t>
            </a:r>
            <a:endParaRPr lang="en-US" dirty="0" smtClean="0"/>
          </a:p>
          <a:p>
            <a:pPr lvl="1"/>
            <a:r>
              <a:rPr lang="en-US" b="1" dirty="0" smtClean="0"/>
              <a:t>Public Governance</a:t>
            </a:r>
            <a:endParaRPr lang="en-US" dirty="0" smtClean="0"/>
          </a:p>
          <a:p>
            <a:pPr lvl="1"/>
            <a:r>
              <a:rPr lang="en-US" b="1" dirty="0" smtClean="0"/>
              <a:t>Equity-oriented policies</a:t>
            </a:r>
            <a:r>
              <a:rPr lang="en-US" dirty="0" smtClean="0"/>
              <a:t> in welfare states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000" b="1" dirty="0" smtClean="0"/>
              <a:t>Public </a:t>
            </a:r>
            <a:r>
              <a:rPr lang="en-US" sz="4000" b="1" dirty="0" smtClean="0"/>
              <a:t>Policy and Management Phase (1980s – 1990s)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Public </a:t>
            </a:r>
            <a:r>
              <a:rPr lang="en-US" dirty="0" smtClean="0"/>
              <a:t>Administration moved closer to policy analysis and management.</a:t>
            </a:r>
          </a:p>
          <a:p>
            <a:r>
              <a:rPr lang="en-US" dirty="0" smtClean="0"/>
              <a:t>Influence of economics and </a:t>
            </a:r>
            <a:r>
              <a:rPr lang="en-US" dirty="0" err="1" smtClean="0"/>
              <a:t>managerialism</a:t>
            </a:r>
            <a:r>
              <a:rPr lang="en-US" dirty="0" smtClean="0"/>
              <a:t>.</a:t>
            </a:r>
          </a:p>
          <a:p>
            <a:r>
              <a:rPr lang="en-US" dirty="0" smtClean="0"/>
              <a:t>Rise of </a:t>
            </a:r>
            <a:r>
              <a:rPr lang="en-US" b="1" dirty="0" smtClean="0"/>
              <a:t>New Public Management (NPM)</a:t>
            </a:r>
            <a:r>
              <a:rPr lang="en-US" dirty="0" smtClean="0"/>
              <a:t>: efficiency, privatization, customer orientation.</a:t>
            </a:r>
          </a:p>
          <a:p>
            <a:r>
              <a:rPr lang="en-US" dirty="0" smtClean="0"/>
              <a:t>Example: Margaret Thatcher, Ronald Reagan reforms.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5626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1. Context and Background</a:t>
            </a:r>
          </a:p>
          <a:p>
            <a:r>
              <a:rPr lang="en-US" dirty="0" smtClean="0"/>
              <a:t>This period witnessed:</a:t>
            </a:r>
          </a:p>
          <a:p>
            <a:pPr lvl="1"/>
            <a:r>
              <a:rPr lang="en-US" dirty="0" smtClean="0"/>
              <a:t>A </a:t>
            </a:r>
            <a:r>
              <a:rPr lang="en-US" b="1" dirty="0" smtClean="0"/>
              <a:t>crisis of confidence in government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Growing criticism of public bureaucracy as </a:t>
            </a:r>
            <a:r>
              <a:rPr lang="en-US" b="1" dirty="0" smtClean="0"/>
              <a:t>inefficient and unresponsive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 global shift towards </a:t>
            </a:r>
            <a:r>
              <a:rPr lang="en-US" b="1" dirty="0" smtClean="0"/>
              <a:t>market-oriented reforms</a:t>
            </a:r>
            <a:r>
              <a:rPr lang="en-US" dirty="0" smtClean="0"/>
              <a:t>.</a:t>
            </a:r>
          </a:p>
          <a:p>
            <a:r>
              <a:rPr lang="en-US" dirty="0" smtClean="0"/>
              <a:t>Public Administration became closely linked with </a:t>
            </a:r>
            <a:r>
              <a:rPr lang="en-US" b="1" dirty="0" smtClean="0"/>
              <a:t>policy science</a:t>
            </a:r>
            <a:r>
              <a:rPr lang="en-US" dirty="0" smtClean="0"/>
              <a:t> and </a:t>
            </a:r>
            <a:r>
              <a:rPr lang="en-US" b="1" dirty="0" smtClean="0"/>
              <a:t>management theory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2. Public Administration Meets Policy Analysis</a:t>
            </a:r>
          </a:p>
          <a:p>
            <a:r>
              <a:rPr lang="en-US" dirty="0" smtClean="0"/>
              <a:t>Shift from administration as mere implementation to </a:t>
            </a:r>
            <a:r>
              <a:rPr lang="en-US" b="1" dirty="0" smtClean="0"/>
              <a:t>active involvement in policy formulation</a:t>
            </a:r>
            <a:r>
              <a:rPr lang="en-US" dirty="0" smtClean="0"/>
              <a:t> and </a:t>
            </a:r>
            <a:r>
              <a:rPr lang="en-US" b="1" dirty="0" smtClean="0"/>
              <a:t>evaluation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Influence of political science and economics:</a:t>
            </a:r>
          </a:p>
          <a:p>
            <a:pPr lvl="1"/>
            <a:r>
              <a:rPr lang="en-US" b="1" dirty="0" smtClean="0"/>
              <a:t>Rational choice theory</a:t>
            </a:r>
            <a:r>
              <a:rPr lang="en-US" dirty="0" smtClean="0"/>
              <a:t>, </a:t>
            </a:r>
            <a:r>
              <a:rPr lang="en-US" b="1" dirty="0" smtClean="0"/>
              <a:t>cost-benefit analysis</a:t>
            </a:r>
            <a:r>
              <a:rPr lang="en-US" dirty="0" smtClean="0"/>
              <a:t>, and </a:t>
            </a:r>
            <a:r>
              <a:rPr lang="en-US" b="1" dirty="0" smtClean="0"/>
              <a:t>public choice theory</a:t>
            </a:r>
            <a:r>
              <a:rPr lang="en-US" dirty="0" smtClean="0"/>
              <a:t> became relevant.</a:t>
            </a:r>
          </a:p>
          <a:p>
            <a:r>
              <a:rPr lang="en-US" dirty="0" smtClean="0"/>
              <a:t>Administrators increasingly viewed as </a:t>
            </a:r>
            <a:r>
              <a:rPr lang="en-US" b="1" dirty="0" smtClean="0"/>
              <a:t>policy analysts and managers</a:t>
            </a:r>
            <a:r>
              <a:rPr lang="en-US" dirty="0" smtClean="0"/>
              <a:t> rather than just executors.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3246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3. Influence of </a:t>
            </a:r>
            <a:r>
              <a:rPr lang="en-US" b="1" dirty="0" err="1" smtClean="0"/>
              <a:t>Managerialism</a:t>
            </a:r>
            <a:endParaRPr lang="en-US" b="1" dirty="0" smtClean="0"/>
          </a:p>
          <a:p>
            <a:r>
              <a:rPr lang="en-US" dirty="0" err="1" smtClean="0"/>
              <a:t>Managerialism</a:t>
            </a:r>
            <a:r>
              <a:rPr lang="en-US" dirty="0" smtClean="0"/>
              <a:t> introduced </a:t>
            </a:r>
            <a:r>
              <a:rPr lang="en-US" b="1" dirty="0" smtClean="0"/>
              <a:t>business principles</a:t>
            </a:r>
            <a:r>
              <a:rPr lang="en-US" dirty="0" smtClean="0"/>
              <a:t> into public service:</a:t>
            </a:r>
          </a:p>
          <a:p>
            <a:pPr lvl="1"/>
            <a:r>
              <a:rPr lang="en-US" dirty="0" smtClean="0"/>
              <a:t>Performance targets</a:t>
            </a:r>
          </a:p>
          <a:p>
            <a:pPr lvl="1"/>
            <a:r>
              <a:rPr lang="en-US" dirty="0" smtClean="0"/>
              <a:t>Financial accountability</a:t>
            </a:r>
          </a:p>
          <a:p>
            <a:pPr lvl="1"/>
            <a:r>
              <a:rPr lang="en-US" dirty="0" smtClean="0"/>
              <a:t>Outcome-based evaluation</a:t>
            </a:r>
          </a:p>
          <a:p>
            <a:r>
              <a:rPr lang="en-US" dirty="0" smtClean="0"/>
              <a:t>It led to </a:t>
            </a:r>
            <a:r>
              <a:rPr lang="en-US" b="1" dirty="0" smtClean="0"/>
              <a:t>professionalization</a:t>
            </a:r>
            <a:r>
              <a:rPr lang="en-US" dirty="0" smtClean="0"/>
              <a:t>, </a:t>
            </a:r>
            <a:r>
              <a:rPr lang="en-US" b="1" dirty="0" smtClean="0"/>
              <a:t>strategic planning</a:t>
            </a:r>
            <a:r>
              <a:rPr lang="en-US" dirty="0" smtClean="0"/>
              <a:t>, and </a:t>
            </a:r>
            <a:r>
              <a:rPr lang="en-US" b="1" dirty="0" smtClean="0"/>
              <a:t>organizational restructuring</a:t>
            </a:r>
            <a:r>
              <a:rPr lang="en-US" dirty="0" smtClean="0"/>
              <a:t> in the public sector.</a:t>
            </a:r>
          </a:p>
          <a:p>
            <a:r>
              <a:rPr lang="en-US" b="1" dirty="0" smtClean="0"/>
              <a:t>4. New Public Management (NPM)</a:t>
            </a:r>
          </a:p>
          <a:p>
            <a:r>
              <a:rPr lang="en-US" b="1" dirty="0" smtClean="0"/>
              <a:t>Origin</a:t>
            </a:r>
            <a:r>
              <a:rPr lang="en-US" dirty="0" smtClean="0"/>
              <a:t>: Late 1970s in the UK and spread globally during the 1980s and 1990s.</a:t>
            </a:r>
          </a:p>
          <a:p>
            <a:r>
              <a:rPr lang="en-US" b="1" dirty="0" smtClean="0"/>
              <a:t>Core Elements</a:t>
            </a:r>
            <a:r>
              <a:rPr lang="en-US" dirty="0" smtClean="0"/>
              <a:t>:</a:t>
            </a:r>
          </a:p>
          <a:p>
            <a:pPr lvl="1"/>
            <a:r>
              <a:rPr lang="en-US" b="1" dirty="0" smtClean="0"/>
              <a:t>Efficiency</a:t>
            </a:r>
            <a:r>
              <a:rPr lang="en-US" dirty="0" smtClean="0"/>
              <a:t> over equity.</a:t>
            </a:r>
          </a:p>
          <a:p>
            <a:pPr lvl="1"/>
            <a:r>
              <a:rPr lang="en-US" b="1" dirty="0" smtClean="0"/>
              <a:t>Decentralization</a:t>
            </a:r>
            <a:r>
              <a:rPr lang="en-US" dirty="0" smtClean="0"/>
              <a:t> and </a:t>
            </a:r>
            <a:r>
              <a:rPr lang="en-US" b="1" dirty="0" smtClean="0"/>
              <a:t>delegation</a:t>
            </a:r>
            <a:r>
              <a:rPr lang="en-US" dirty="0" smtClean="0"/>
              <a:t> of authority.</a:t>
            </a:r>
          </a:p>
          <a:p>
            <a:pPr lvl="1"/>
            <a:r>
              <a:rPr lang="en-US" b="1" dirty="0" smtClean="0"/>
              <a:t>Privatization</a:t>
            </a:r>
            <a:r>
              <a:rPr lang="en-US" dirty="0" smtClean="0"/>
              <a:t> of public services.</a:t>
            </a:r>
          </a:p>
          <a:p>
            <a:pPr lvl="1"/>
            <a:r>
              <a:rPr lang="en-US" b="1" dirty="0" smtClean="0"/>
              <a:t>Competition and performance-based incentives</a:t>
            </a:r>
            <a:r>
              <a:rPr lang="en-US" dirty="0" smtClean="0"/>
              <a:t>.</a:t>
            </a:r>
          </a:p>
          <a:p>
            <a:pPr lvl="1"/>
            <a:r>
              <a:rPr lang="en-US" b="1" dirty="0" smtClean="0"/>
              <a:t>Customer orientation</a:t>
            </a:r>
            <a:r>
              <a:rPr lang="en-US" dirty="0" smtClean="0"/>
              <a:t>: citizens viewed as “clients” or “customers”.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5. Key Reformers and Examples</a:t>
            </a:r>
          </a:p>
          <a:p>
            <a:r>
              <a:rPr lang="en-US" b="1" dirty="0" smtClean="0"/>
              <a:t>Margaret Thatcher (UK)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Downsized government, promoted privatization of public enterprises.</a:t>
            </a:r>
          </a:p>
          <a:p>
            <a:pPr lvl="1"/>
            <a:r>
              <a:rPr lang="en-US" dirty="0" smtClean="0"/>
              <a:t>Introduced managerial accountability and performance standards.</a:t>
            </a:r>
          </a:p>
          <a:p>
            <a:r>
              <a:rPr lang="en-US" b="1" dirty="0" smtClean="0"/>
              <a:t>Ronald Reagan (USA)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Advocated for a smaller government, deregulation, and cost reduction.</a:t>
            </a:r>
          </a:p>
          <a:p>
            <a:pPr lvl="1"/>
            <a:r>
              <a:rPr lang="en-US" dirty="0" smtClean="0"/>
              <a:t>Promoted </a:t>
            </a:r>
            <a:r>
              <a:rPr lang="en-US" b="1" dirty="0" smtClean="0"/>
              <a:t>market-based approaches</a:t>
            </a:r>
            <a:r>
              <a:rPr lang="en-US" dirty="0" smtClean="0"/>
              <a:t> to welfare and public services.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6. Criticism of NPM</a:t>
            </a:r>
          </a:p>
          <a:p>
            <a:r>
              <a:rPr lang="en-US" dirty="0" smtClean="0"/>
              <a:t>Accused of:</a:t>
            </a:r>
          </a:p>
          <a:p>
            <a:pPr lvl="1"/>
            <a:r>
              <a:rPr lang="en-US" b="1" dirty="0" err="1" smtClean="0"/>
              <a:t>Commodifying</a:t>
            </a:r>
            <a:r>
              <a:rPr lang="en-US" b="1" dirty="0" smtClean="0"/>
              <a:t> public services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Undermining the </a:t>
            </a:r>
            <a:r>
              <a:rPr lang="en-US" b="1" dirty="0" smtClean="0"/>
              <a:t>democratic and social welfare role</a:t>
            </a:r>
            <a:r>
              <a:rPr lang="en-US" dirty="0" smtClean="0"/>
              <a:t> of the state.</a:t>
            </a:r>
          </a:p>
          <a:p>
            <a:pPr lvl="1"/>
            <a:r>
              <a:rPr lang="en-US" dirty="0" smtClean="0"/>
              <a:t>Ignoring </a:t>
            </a:r>
            <a:r>
              <a:rPr lang="en-US" b="1" dirty="0" smtClean="0"/>
              <a:t>equity</a:t>
            </a:r>
            <a:r>
              <a:rPr lang="en-US" dirty="0" smtClean="0"/>
              <a:t> and </a:t>
            </a:r>
            <a:r>
              <a:rPr lang="en-US" b="1" dirty="0" smtClean="0"/>
              <a:t>public accountability</a:t>
            </a:r>
            <a:r>
              <a:rPr lang="en-US" dirty="0" smtClean="0"/>
              <a:t> in favor of results.</a:t>
            </a:r>
          </a:p>
          <a:p>
            <a:r>
              <a:rPr lang="en-US" b="1" dirty="0" smtClean="0"/>
              <a:t>7. Legacy and Impact</a:t>
            </a:r>
          </a:p>
          <a:p>
            <a:r>
              <a:rPr lang="en-US" dirty="0" smtClean="0"/>
              <a:t>NPM significantly reshaped the public sector:</a:t>
            </a:r>
          </a:p>
          <a:p>
            <a:pPr lvl="1"/>
            <a:r>
              <a:rPr lang="en-US" dirty="0" smtClean="0"/>
              <a:t>Created leaner, more accountable institutions.</a:t>
            </a:r>
          </a:p>
          <a:p>
            <a:pPr lvl="1"/>
            <a:r>
              <a:rPr lang="en-US" dirty="0" smtClean="0"/>
              <a:t>Inspired reforms across </a:t>
            </a:r>
            <a:r>
              <a:rPr lang="en-US" b="1" dirty="0" smtClean="0"/>
              <a:t>developed and developing countries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Laid the groundwork for future shifts toward </a:t>
            </a:r>
            <a:r>
              <a:rPr lang="en-US" b="1" dirty="0" smtClean="0"/>
              <a:t>governance</a:t>
            </a:r>
            <a:r>
              <a:rPr lang="en-US" dirty="0" smtClean="0"/>
              <a:t>, </a:t>
            </a:r>
            <a:r>
              <a:rPr lang="en-US" b="1" dirty="0" smtClean="0"/>
              <a:t>e-government</a:t>
            </a:r>
            <a:r>
              <a:rPr lang="en-US" dirty="0" smtClean="0"/>
              <a:t>, and </a:t>
            </a:r>
            <a:r>
              <a:rPr lang="en-US" b="1" dirty="0" smtClean="0"/>
              <a:t>public value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000" b="1" dirty="0" smtClean="0"/>
              <a:t>Post-NPM </a:t>
            </a:r>
            <a:r>
              <a:rPr lang="en-US" sz="4000" b="1" dirty="0" smtClean="0"/>
              <a:t>and New Directions (2000s – Present)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r>
              <a:rPr lang="en-US" dirty="0" smtClean="0"/>
              <a:t>Focus </a:t>
            </a:r>
            <a:r>
              <a:rPr lang="en-US" dirty="0" smtClean="0"/>
              <a:t>on </a:t>
            </a:r>
            <a:r>
              <a:rPr lang="en-US" b="1" dirty="0" smtClean="0"/>
              <a:t>governance</a:t>
            </a:r>
            <a:r>
              <a:rPr lang="en-US" dirty="0" smtClean="0"/>
              <a:t>, collaboration, and networks.</a:t>
            </a:r>
          </a:p>
          <a:p>
            <a:r>
              <a:rPr lang="en-US" dirty="0" smtClean="0"/>
              <a:t>Rise of </a:t>
            </a:r>
            <a:r>
              <a:rPr lang="en-US" b="1" dirty="0" smtClean="0"/>
              <a:t>e-governance</a:t>
            </a:r>
            <a:r>
              <a:rPr lang="en-US" dirty="0" smtClean="0"/>
              <a:t>, </a:t>
            </a:r>
            <a:r>
              <a:rPr lang="en-US" b="1" dirty="0" smtClean="0"/>
              <a:t>digital government</a:t>
            </a:r>
            <a:r>
              <a:rPr lang="en-US" dirty="0" smtClean="0"/>
              <a:t>, </a:t>
            </a:r>
            <a:r>
              <a:rPr lang="en-US" b="1" dirty="0" smtClean="0"/>
              <a:t>participatory administration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Shift from government to </a:t>
            </a:r>
            <a:r>
              <a:rPr lang="en-US" b="1" dirty="0" smtClean="0"/>
              <a:t>governance</a:t>
            </a:r>
            <a:r>
              <a:rPr lang="en-US" dirty="0" smtClean="0"/>
              <a:t>.</a:t>
            </a:r>
          </a:p>
          <a:p>
            <a:r>
              <a:rPr lang="en-US" dirty="0" smtClean="0"/>
              <a:t>Sustainable development, transparency, and accountability emphasized.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7150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1. Background and Transition</a:t>
            </a:r>
          </a:p>
          <a:p>
            <a:r>
              <a:rPr lang="en-US" dirty="0" smtClean="0"/>
              <a:t>By the early 2000s, </a:t>
            </a:r>
            <a:r>
              <a:rPr lang="en-US" b="1" dirty="0" smtClean="0"/>
              <a:t>critiques of New Public Management (NPM)</a:t>
            </a:r>
            <a:r>
              <a:rPr lang="en-US" dirty="0" smtClean="0"/>
              <a:t> emerged:</a:t>
            </a:r>
          </a:p>
          <a:p>
            <a:pPr lvl="1"/>
            <a:r>
              <a:rPr lang="en-US" dirty="0" smtClean="0"/>
              <a:t>Overemphasis on efficiency and market models.</a:t>
            </a:r>
          </a:p>
          <a:p>
            <a:pPr lvl="1"/>
            <a:r>
              <a:rPr lang="en-US" dirty="0" smtClean="0"/>
              <a:t>Weakening of democratic accountability.</a:t>
            </a:r>
          </a:p>
          <a:p>
            <a:pPr lvl="1"/>
            <a:r>
              <a:rPr lang="en-US" dirty="0" smtClean="0"/>
              <a:t>Inadequate focus on social equity and collective responsibility.</a:t>
            </a:r>
          </a:p>
          <a:p>
            <a:r>
              <a:rPr lang="en-US" dirty="0" smtClean="0"/>
              <a:t>Led to the emergence of </a:t>
            </a:r>
            <a:r>
              <a:rPr lang="en-US" b="1" dirty="0" smtClean="0"/>
              <a:t>Post-NPM approaches</a:t>
            </a:r>
            <a:r>
              <a:rPr lang="en-US" dirty="0" smtClean="0"/>
              <a:t>, emphasizing governance, inclusion, and long-term public value.</a:t>
            </a:r>
          </a:p>
          <a:p>
            <a:r>
              <a:rPr lang="en-US" b="1" dirty="0" smtClean="0"/>
              <a:t> 2. From Government to Governance</a:t>
            </a:r>
          </a:p>
          <a:p>
            <a:r>
              <a:rPr lang="en-US" dirty="0" smtClean="0"/>
              <a:t>Traditional "government" implies </a:t>
            </a:r>
            <a:r>
              <a:rPr lang="en-US" b="1" dirty="0" smtClean="0"/>
              <a:t>hierarchical control</a:t>
            </a:r>
            <a:r>
              <a:rPr lang="en-US" dirty="0" smtClean="0"/>
              <a:t>.</a:t>
            </a:r>
          </a:p>
          <a:p>
            <a:r>
              <a:rPr lang="en-US" dirty="0" smtClean="0"/>
              <a:t>"Governance" emphasizes:</a:t>
            </a:r>
          </a:p>
          <a:p>
            <a:pPr lvl="1"/>
            <a:r>
              <a:rPr lang="en-US" b="1" dirty="0" smtClean="0"/>
              <a:t>Collaboration</a:t>
            </a:r>
            <a:r>
              <a:rPr lang="en-US" dirty="0" smtClean="0"/>
              <a:t> among public, private, and civil society actors.</a:t>
            </a:r>
          </a:p>
          <a:p>
            <a:pPr lvl="1"/>
            <a:r>
              <a:rPr lang="en-US" b="1" dirty="0" smtClean="0"/>
              <a:t>Networks</a:t>
            </a:r>
            <a:r>
              <a:rPr lang="en-US" dirty="0" smtClean="0"/>
              <a:t> of decision-making beyond formal government boundaries.</a:t>
            </a:r>
          </a:p>
          <a:p>
            <a:pPr lvl="1"/>
            <a:r>
              <a:rPr lang="en-US" b="1" dirty="0" smtClean="0"/>
              <a:t>Decentralized</a:t>
            </a:r>
            <a:r>
              <a:rPr lang="en-US" dirty="0" smtClean="0"/>
              <a:t> and </a:t>
            </a:r>
            <a:r>
              <a:rPr lang="en-US" b="1" dirty="0" smtClean="0"/>
              <a:t>adaptive management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Foundational Phase (1887 – 1926)</a:t>
            </a:r>
          </a:p>
          <a:p>
            <a:r>
              <a:rPr lang="en-US" dirty="0" smtClean="0"/>
              <a:t>1887: Woodrow Wilson’s essay “The Study of Administration” – marks the formal beginning.</a:t>
            </a:r>
          </a:p>
          <a:p>
            <a:r>
              <a:rPr lang="en-US" dirty="0" smtClean="0"/>
              <a:t>Emphasis on </a:t>
            </a:r>
            <a:r>
              <a:rPr lang="en-US" b="1" dirty="0" smtClean="0"/>
              <a:t>dichotomy between politics and administration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Administration seen as a science, distinct from politics.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3. Key Features of Post-NPM Era</a:t>
            </a:r>
          </a:p>
          <a:p>
            <a:r>
              <a:rPr lang="en-US" b="1" dirty="0" smtClean="0"/>
              <a:t>Citizen-Centric Approaches</a:t>
            </a:r>
            <a:r>
              <a:rPr lang="en-US" dirty="0" smtClean="0"/>
              <a:t>: People are seen as </a:t>
            </a:r>
            <a:r>
              <a:rPr lang="en-US" b="1" dirty="0" smtClean="0"/>
              <a:t>partners</a:t>
            </a:r>
            <a:r>
              <a:rPr lang="en-US" dirty="0" smtClean="0"/>
              <a:t>, not just service recipients.</a:t>
            </a:r>
          </a:p>
          <a:p>
            <a:r>
              <a:rPr lang="en-US" b="1" dirty="0" smtClean="0"/>
              <a:t>Transparency and Accountability</a:t>
            </a:r>
            <a:r>
              <a:rPr lang="en-US" dirty="0" smtClean="0"/>
              <a:t>: Focus on open data, right to information, anti-corruption measures.</a:t>
            </a:r>
          </a:p>
          <a:p>
            <a:r>
              <a:rPr lang="en-US" b="1" dirty="0" smtClean="0"/>
              <a:t>Public Value Management</a:t>
            </a:r>
            <a:r>
              <a:rPr lang="en-US" dirty="0" smtClean="0"/>
              <a:t>: Moving beyond profit-efficiency logic to prioritize societal well-being.</a:t>
            </a:r>
          </a:p>
          <a:p>
            <a:r>
              <a:rPr lang="en-US" b="1" dirty="0" err="1" smtClean="0"/>
              <a:t>Intersectoral</a:t>
            </a:r>
            <a:r>
              <a:rPr lang="en-US" b="1" dirty="0" smtClean="0"/>
              <a:t> Collaboration</a:t>
            </a:r>
            <a:r>
              <a:rPr lang="en-US" dirty="0" smtClean="0"/>
              <a:t>: Governments working with NGOs, international bodies, and businesses.</a:t>
            </a:r>
          </a:p>
          <a:p>
            <a:r>
              <a:rPr lang="en-US" b="1" dirty="0" smtClean="0"/>
              <a:t>4. Digital and E-Governance Innovations</a:t>
            </a:r>
          </a:p>
          <a:p>
            <a:r>
              <a:rPr lang="en-US" dirty="0" smtClean="0"/>
              <a:t>Use of </a:t>
            </a:r>
            <a:r>
              <a:rPr lang="en-US" b="1" dirty="0" smtClean="0"/>
              <a:t>Information and Communication Technology (ICT)</a:t>
            </a:r>
            <a:r>
              <a:rPr lang="en-US" dirty="0" smtClean="0"/>
              <a:t> to transform governance.</a:t>
            </a:r>
          </a:p>
          <a:p>
            <a:r>
              <a:rPr lang="en-US" dirty="0" smtClean="0"/>
              <a:t>Tools include:</a:t>
            </a:r>
          </a:p>
          <a:p>
            <a:pPr lvl="1"/>
            <a:r>
              <a:rPr lang="en-US" b="1" dirty="0" smtClean="0"/>
              <a:t>Online service delivery</a:t>
            </a:r>
            <a:endParaRPr lang="en-US" dirty="0" smtClean="0"/>
          </a:p>
          <a:p>
            <a:pPr lvl="1"/>
            <a:r>
              <a:rPr lang="en-US" b="1" dirty="0" smtClean="0"/>
              <a:t>Digital grievance </a:t>
            </a:r>
            <a:r>
              <a:rPr lang="en-US" b="1" dirty="0" err="1" smtClean="0"/>
              <a:t>redressal</a:t>
            </a:r>
            <a:endParaRPr lang="en-US" dirty="0" smtClean="0"/>
          </a:p>
          <a:p>
            <a:pPr lvl="1"/>
            <a:r>
              <a:rPr lang="en-US" b="1" dirty="0" smtClean="0"/>
              <a:t>RTI portals</a:t>
            </a:r>
            <a:r>
              <a:rPr lang="en-US" dirty="0" smtClean="0"/>
              <a:t>, </a:t>
            </a:r>
            <a:r>
              <a:rPr lang="en-US" b="1" dirty="0" smtClean="0"/>
              <a:t>e-portals</a:t>
            </a:r>
            <a:r>
              <a:rPr lang="en-US" dirty="0" smtClean="0"/>
              <a:t>, </a:t>
            </a:r>
            <a:r>
              <a:rPr lang="en-US" b="1" dirty="0" smtClean="0"/>
              <a:t>social media engagement</a:t>
            </a:r>
            <a:endParaRPr lang="en-US" dirty="0" smtClean="0"/>
          </a:p>
          <a:p>
            <a:r>
              <a:rPr lang="en-US" dirty="0" smtClean="0"/>
              <a:t>Encourages </a:t>
            </a:r>
            <a:r>
              <a:rPr lang="en-US" b="1" dirty="0" smtClean="0"/>
              <a:t>transparency, speed, and citizen participation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864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5. Participatory and Inclusive Administration</a:t>
            </a:r>
          </a:p>
          <a:p>
            <a:r>
              <a:rPr lang="en-US" dirty="0" smtClean="0"/>
              <a:t>Citizens involved in </a:t>
            </a:r>
            <a:r>
              <a:rPr lang="en-US" b="1" dirty="0" smtClean="0"/>
              <a:t>planning, budgeting, and implementation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Examples: Participatory budgeting (Brazil), Gram </a:t>
            </a:r>
            <a:r>
              <a:rPr lang="en-US" dirty="0" err="1" smtClean="0"/>
              <a:t>Sabhas</a:t>
            </a:r>
            <a:r>
              <a:rPr lang="en-US" dirty="0" smtClean="0"/>
              <a:t> (India), digital feedback loops.</a:t>
            </a:r>
          </a:p>
          <a:p>
            <a:r>
              <a:rPr lang="en-US" dirty="0" smtClean="0"/>
              <a:t>Promotes </a:t>
            </a:r>
            <a:r>
              <a:rPr lang="en-US" b="1" dirty="0" smtClean="0"/>
              <a:t>accountable, inclusive, and democratic governance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 </a:t>
            </a:r>
            <a:r>
              <a:rPr lang="en-US" b="1" dirty="0" smtClean="0"/>
              <a:t>6. Global Goals and Sustainable Development</a:t>
            </a:r>
          </a:p>
          <a:p>
            <a:r>
              <a:rPr lang="en-US" dirty="0" smtClean="0"/>
              <a:t>Public Administration is increasingly tied to global frameworks like:</a:t>
            </a:r>
          </a:p>
          <a:p>
            <a:pPr lvl="1"/>
            <a:r>
              <a:rPr lang="en-US" b="1" dirty="0" smtClean="0"/>
              <a:t>UN Sustainable Development Goals (SDGs)</a:t>
            </a:r>
            <a:endParaRPr lang="en-US" dirty="0" smtClean="0"/>
          </a:p>
          <a:p>
            <a:pPr lvl="1"/>
            <a:r>
              <a:rPr lang="en-US" b="1" dirty="0" smtClean="0"/>
              <a:t>Climate governance</a:t>
            </a:r>
            <a:endParaRPr lang="en-US" dirty="0" smtClean="0"/>
          </a:p>
          <a:p>
            <a:pPr lvl="1"/>
            <a:r>
              <a:rPr lang="en-US" b="1" dirty="0" smtClean="0"/>
              <a:t>Gender equity</a:t>
            </a:r>
            <a:r>
              <a:rPr lang="en-US" dirty="0" smtClean="0"/>
              <a:t>, </a:t>
            </a:r>
            <a:r>
              <a:rPr lang="en-US" b="1" dirty="0" smtClean="0"/>
              <a:t>education</a:t>
            </a:r>
            <a:r>
              <a:rPr lang="en-US" dirty="0" smtClean="0"/>
              <a:t>, </a:t>
            </a:r>
            <a:r>
              <a:rPr lang="en-US" b="1" dirty="0" smtClean="0"/>
              <a:t>public health</a:t>
            </a:r>
            <a:r>
              <a:rPr lang="en-US" dirty="0" smtClean="0"/>
              <a:t> reforms</a:t>
            </a:r>
          </a:p>
          <a:p>
            <a:r>
              <a:rPr lang="en-US" dirty="0" smtClean="0"/>
              <a:t>Emphasis on </a:t>
            </a:r>
            <a:r>
              <a:rPr lang="en-US" b="1" dirty="0" smtClean="0"/>
              <a:t>resilience</a:t>
            </a:r>
            <a:r>
              <a:rPr lang="en-US" dirty="0" smtClean="0"/>
              <a:t>, </a:t>
            </a:r>
            <a:r>
              <a:rPr lang="en-US" b="1" dirty="0" smtClean="0"/>
              <a:t>sustainability</a:t>
            </a:r>
            <a:r>
              <a:rPr lang="en-US" dirty="0" smtClean="0"/>
              <a:t>, and </a:t>
            </a:r>
            <a:r>
              <a:rPr lang="en-US" b="1" dirty="0" smtClean="0"/>
              <a:t>intergenerational equity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7. Ongoing Challenges</a:t>
            </a:r>
          </a:p>
          <a:p>
            <a:r>
              <a:rPr lang="en-US" dirty="0" smtClean="0"/>
              <a:t>Balancing </a:t>
            </a:r>
            <a:r>
              <a:rPr lang="en-US" b="1" dirty="0" smtClean="0"/>
              <a:t>technocratic efficiency</a:t>
            </a:r>
            <a:r>
              <a:rPr lang="en-US" dirty="0" smtClean="0"/>
              <a:t> with </a:t>
            </a:r>
            <a:r>
              <a:rPr lang="en-US" b="1" dirty="0" smtClean="0"/>
              <a:t>democratic legitimacy</a:t>
            </a:r>
            <a:r>
              <a:rPr lang="en-US" dirty="0" smtClean="0"/>
              <a:t>.</a:t>
            </a:r>
          </a:p>
          <a:p>
            <a:r>
              <a:rPr lang="en-US" dirty="0" smtClean="0"/>
              <a:t>Managing </a:t>
            </a:r>
            <a:r>
              <a:rPr lang="en-US" b="1" dirty="0" smtClean="0"/>
              <a:t>complex, wicked problems</a:t>
            </a:r>
            <a:r>
              <a:rPr lang="en-US" dirty="0" smtClean="0"/>
              <a:t> (e.g., climate change, pandemics).</a:t>
            </a:r>
          </a:p>
          <a:p>
            <a:r>
              <a:rPr lang="en-US" dirty="0" smtClean="0"/>
              <a:t>Ensuring </a:t>
            </a:r>
            <a:r>
              <a:rPr lang="en-US" b="1" dirty="0" smtClean="0"/>
              <a:t>digital inclusion</a:t>
            </a:r>
            <a:r>
              <a:rPr lang="en-US" dirty="0" smtClean="0"/>
              <a:t> and </a:t>
            </a:r>
            <a:r>
              <a:rPr lang="en-US" b="1" dirty="0" smtClean="0"/>
              <a:t>data privacy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Contemporary Challenges</a:t>
            </a:r>
          </a:p>
          <a:p>
            <a:r>
              <a:rPr lang="en-US" dirty="0" smtClean="0"/>
              <a:t>Globalization and technological change.</a:t>
            </a:r>
          </a:p>
          <a:p>
            <a:r>
              <a:rPr lang="en-US" dirty="0" smtClean="0"/>
              <a:t>Climate governance and sustainable development.</a:t>
            </a:r>
          </a:p>
          <a:p>
            <a:r>
              <a:rPr lang="en-US" dirty="0" smtClean="0"/>
              <a:t>Balancing efficiency with democratic accountability.</a:t>
            </a:r>
          </a:p>
          <a:p>
            <a:r>
              <a:rPr lang="en-US" dirty="0" smtClean="0"/>
              <a:t>Cross-sector collaboration (public, private, civil society).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1. Globalization and Technological Change</a:t>
            </a:r>
          </a:p>
          <a:p>
            <a:r>
              <a:rPr lang="en-US" dirty="0" smtClean="0"/>
              <a:t>Public Administration now operates in a </a:t>
            </a:r>
            <a:r>
              <a:rPr lang="en-US" b="1" dirty="0" smtClean="0"/>
              <a:t>borderless and interconnected world</a:t>
            </a:r>
            <a:r>
              <a:rPr lang="en-US" dirty="0" smtClean="0"/>
              <a:t>.</a:t>
            </a:r>
          </a:p>
          <a:p>
            <a:r>
              <a:rPr lang="en-US" dirty="0" smtClean="0"/>
              <a:t>Governments face:</a:t>
            </a:r>
          </a:p>
          <a:p>
            <a:pPr lvl="1"/>
            <a:r>
              <a:rPr lang="en-US" dirty="0" smtClean="0"/>
              <a:t>Rapid </a:t>
            </a:r>
            <a:r>
              <a:rPr lang="en-US" b="1" dirty="0" smtClean="0"/>
              <a:t>technological disruption</a:t>
            </a:r>
            <a:r>
              <a:rPr lang="en-US" dirty="0" smtClean="0"/>
              <a:t> (AI, automation, big data).</a:t>
            </a:r>
          </a:p>
          <a:p>
            <a:pPr lvl="1"/>
            <a:r>
              <a:rPr lang="en-US" dirty="0" smtClean="0"/>
              <a:t>The need for </a:t>
            </a:r>
            <a:r>
              <a:rPr lang="en-US" b="1" dirty="0" err="1" smtClean="0"/>
              <a:t>cybersecurity</a:t>
            </a:r>
            <a:r>
              <a:rPr lang="en-US" dirty="0" smtClean="0"/>
              <a:t>, </a:t>
            </a:r>
            <a:r>
              <a:rPr lang="en-US" b="1" dirty="0" smtClean="0"/>
              <a:t>data governance</a:t>
            </a:r>
            <a:r>
              <a:rPr lang="en-US" dirty="0" smtClean="0"/>
              <a:t>, and </a:t>
            </a:r>
            <a:r>
              <a:rPr lang="en-US" b="1" dirty="0" smtClean="0"/>
              <a:t>digital infrastructure</a:t>
            </a:r>
            <a:r>
              <a:rPr lang="en-US" dirty="0" smtClean="0"/>
              <a:t>.</a:t>
            </a:r>
          </a:p>
          <a:p>
            <a:r>
              <a:rPr lang="en-US" dirty="0" smtClean="0"/>
              <a:t>Public administrators must </a:t>
            </a:r>
            <a:r>
              <a:rPr lang="en-US" b="1" dirty="0" smtClean="0"/>
              <a:t>adapt quickly</a:t>
            </a:r>
            <a:r>
              <a:rPr lang="en-US" dirty="0" smtClean="0"/>
              <a:t>, build </a:t>
            </a:r>
            <a:r>
              <a:rPr lang="en-US" b="1" dirty="0" smtClean="0"/>
              <a:t>digital capacity</a:t>
            </a:r>
            <a:r>
              <a:rPr lang="en-US" dirty="0" smtClean="0"/>
              <a:t>, and manage global interdependence.</a:t>
            </a:r>
          </a:p>
          <a:p>
            <a:r>
              <a:rPr lang="en-US" b="1" dirty="0" smtClean="0"/>
              <a:t>2. Climate Governance and Sustainable Development</a:t>
            </a:r>
          </a:p>
          <a:p>
            <a:r>
              <a:rPr lang="en-US" b="1" dirty="0" smtClean="0"/>
              <a:t>Climate change</a:t>
            </a:r>
            <a:r>
              <a:rPr lang="en-US" dirty="0" smtClean="0"/>
              <a:t> is a transnational, multi-level governance issue.</a:t>
            </a:r>
          </a:p>
          <a:p>
            <a:r>
              <a:rPr lang="en-US" dirty="0" smtClean="0"/>
              <a:t>Public Administration must:</a:t>
            </a:r>
          </a:p>
          <a:p>
            <a:pPr lvl="1"/>
            <a:r>
              <a:rPr lang="en-US" dirty="0" smtClean="0"/>
              <a:t>Implement </a:t>
            </a:r>
            <a:r>
              <a:rPr lang="en-US" b="1" dirty="0" smtClean="0"/>
              <a:t>climate action policies</a:t>
            </a:r>
            <a:r>
              <a:rPr lang="en-US" dirty="0" smtClean="0"/>
              <a:t> and promote </a:t>
            </a:r>
            <a:r>
              <a:rPr lang="en-US" b="1" dirty="0" smtClean="0"/>
              <a:t>green public procurement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Align national efforts with </a:t>
            </a:r>
            <a:r>
              <a:rPr lang="en-US" b="1" dirty="0" smtClean="0"/>
              <a:t>UN Sustainable Development Goals (SDGs)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Balance </a:t>
            </a:r>
            <a:r>
              <a:rPr lang="en-US" b="1" dirty="0" smtClean="0"/>
              <a:t>economic growth</a:t>
            </a:r>
            <a:r>
              <a:rPr lang="en-US" dirty="0" smtClean="0"/>
              <a:t> with </a:t>
            </a:r>
            <a:r>
              <a:rPr lang="en-US" b="1" dirty="0" smtClean="0"/>
              <a:t>ecological responsibility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3. Balancing Efficiency with Democratic Accountability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NPM legacy</a:t>
            </a:r>
            <a:r>
              <a:rPr lang="en-US" dirty="0" smtClean="0"/>
              <a:t> emphasized performance and efficiency, often at the cost of </a:t>
            </a:r>
            <a:r>
              <a:rPr lang="en-US" b="1" dirty="0" smtClean="0"/>
              <a:t>citizen voice and transparency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challenge is to:</a:t>
            </a:r>
          </a:p>
          <a:p>
            <a:pPr lvl="1"/>
            <a:r>
              <a:rPr lang="en-US" b="1" dirty="0" smtClean="0"/>
              <a:t>Deliver quality services</a:t>
            </a:r>
            <a:r>
              <a:rPr lang="en-US" dirty="0" smtClean="0"/>
              <a:t> efficiently.</a:t>
            </a:r>
          </a:p>
          <a:p>
            <a:pPr lvl="1"/>
            <a:r>
              <a:rPr lang="en-US" dirty="0" smtClean="0"/>
              <a:t>Maintain </a:t>
            </a:r>
            <a:r>
              <a:rPr lang="en-US" b="1" dirty="0" smtClean="0"/>
              <a:t>citizen trust</a:t>
            </a:r>
            <a:r>
              <a:rPr lang="en-US" dirty="0" smtClean="0"/>
              <a:t>, </a:t>
            </a:r>
            <a:r>
              <a:rPr lang="en-US" b="1" dirty="0" smtClean="0"/>
              <a:t>equity</a:t>
            </a:r>
            <a:r>
              <a:rPr lang="en-US" dirty="0" smtClean="0"/>
              <a:t>, and </a:t>
            </a:r>
            <a:r>
              <a:rPr lang="en-US" b="1" dirty="0" smtClean="0"/>
              <a:t>participation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Ensure </a:t>
            </a:r>
            <a:r>
              <a:rPr lang="en-US" b="1" dirty="0" smtClean="0"/>
              <a:t>checks and balances</a:t>
            </a:r>
            <a:r>
              <a:rPr lang="en-US" dirty="0" smtClean="0"/>
              <a:t> in decision-making processes.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5626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4. Cross-Sector Collaboration</a:t>
            </a:r>
          </a:p>
          <a:p>
            <a:r>
              <a:rPr lang="en-US" dirty="0" smtClean="0"/>
              <a:t>Complex problems (e.g., health pandemics, education, urban planning) require joint efforts.</a:t>
            </a:r>
          </a:p>
          <a:p>
            <a:r>
              <a:rPr lang="en-US" dirty="0" smtClean="0"/>
              <a:t>Public Administration must collaborate with:</a:t>
            </a:r>
          </a:p>
          <a:p>
            <a:pPr lvl="1"/>
            <a:r>
              <a:rPr lang="en-US" b="1" dirty="0" smtClean="0"/>
              <a:t>Private sector</a:t>
            </a:r>
            <a:r>
              <a:rPr lang="en-US" dirty="0" smtClean="0"/>
              <a:t> (through PPPs, outsourcing, innovation).</a:t>
            </a:r>
          </a:p>
          <a:p>
            <a:pPr lvl="1"/>
            <a:r>
              <a:rPr lang="en-US" b="1" dirty="0" smtClean="0"/>
              <a:t>Civil society and NGOs</a:t>
            </a:r>
            <a:r>
              <a:rPr lang="en-US" dirty="0" smtClean="0"/>
              <a:t> (for ground-level insights and inclusion).</a:t>
            </a:r>
          </a:p>
          <a:p>
            <a:pPr lvl="1"/>
            <a:r>
              <a:rPr lang="en-US" b="1" dirty="0" smtClean="0"/>
              <a:t>International bodies</a:t>
            </a:r>
            <a:r>
              <a:rPr lang="en-US" dirty="0" smtClean="0"/>
              <a:t> (for funding, technical expertise, and standards).</a:t>
            </a:r>
          </a:p>
          <a:p>
            <a:r>
              <a:rPr lang="en-US" dirty="0" smtClean="0"/>
              <a:t>The challenge lies in </a:t>
            </a:r>
            <a:r>
              <a:rPr lang="en-US" b="1" dirty="0" smtClean="0"/>
              <a:t>coordination, accountability, and maintaining public interest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5. Other Emerging Issues</a:t>
            </a:r>
          </a:p>
          <a:p>
            <a:r>
              <a:rPr lang="en-US" b="1" dirty="0" smtClean="0"/>
              <a:t>Digital divide</a:t>
            </a:r>
            <a:r>
              <a:rPr lang="en-US" dirty="0" smtClean="0"/>
              <a:t> and </a:t>
            </a:r>
            <a:r>
              <a:rPr lang="en-US" b="1" dirty="0" smtClean="0"/>
              <a:t>inclusive access</a:t>
            </a:r>
            <a:r>
              <a:rPr lang="en-US" dirty="0" smtClean="0"/>
              <a:t> to public services.</a:t>
            </a:r>
          </a:p>
          <a:p>
            <a:r>
              <a:rPr lang="en-US" dirty="0" smtClean="0"/>
              <a:t>Rise of </a:t>
            </a:r>
            <a:r>
              <a:rPr lang="en-US" b="1" dirty="0" smtClean="0"/>
              <a:t>populism</a:t>
            </a:r>
            <a:r>
              <a:rPr lang="en-US" dirty="0" smtClean="0"/>
              <a:t>, </a:t>
            </a:r>
            <a:r>
              <a:rPr lang="en-US" b="1" dirty="0" smtClean="0"/>
              <a:t>misinformation</a:t>
            </a:r>
            <a:r>
              <a:rPr lang="en-US" dirty="0" smtClean="0"/>
              <a:t>, and </a:t>
            </a:r>
            <a:r>
              <a:rPr lang="en-US" b="1" dirty="0" smtClean="0"/>
              <a:t>declining trust in institutions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Need for </a:t>
            </a:r>
            <a:r>
              <a:rPr lang="en-US" b="1" dirty="0" smtClean="0"/>
              <a:t>resilient governance systems</a:t>
            </a:r>
            <a:r>
              <a:rPr lang="en-US" dirty="0" smtClean="0"/>
              <a:t> amid pandemics, conflicts, and disasters.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Conclusion</a:t>
            </a:r>
          </a:p>
          <a:p>
            <a:r>
              <a:rPr lang="en-US" dirty="0" smtClean="0"/>
              <a:t>Public Administration has evolved from a narrow managerial focus to a multidisciplinary, dynamic discipline.</a:t>
            </a:r>
          </a:p>
          <a:p>
            <a:r>
              <a:rPr lang="en-US" dirty="0" smtClean="0"/>
              <a:t>Continues to adapt to emerging social, economic, and political realities.</a:t>
            </a:r>
          </a:p>
          <a:p>
            <a:r>
              <a:rPr lang="en-US" dirty="0" smtClean="0"/>
              <a:t>Central to governance and development in the 21st century.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 smtClean="0"/>
              <a:t>1. Evolution of the Discipline</a:t>
            </a:r>
          </a:p>
          <a:p>
            <a:r>
              <a:rPr lang="en-US" dirty="0" smtClean="0"/>
              <a:t>Public Administration has transformed from a </a:t>
            </a:r>
            <a:r>
              <a:rPr lang="en-US" b="1" dirty="0" smtClean="0"/>
              <a:t>mechanical, rule-bound process</a:t>
            </a:r>
            <a:r>
              <a:rPr lang="en-US" dirty="0" smtClean="0"/>
              <a:t> to a </a:t>
            </a:r>
            <a:r>
              <a:rPr lang="en-US" b="1" dirty="0" smtClean="0"/>
              <a:t>multidisciplinary, adaptive field</a:t>
            </a:r>
            <a:r>
              <a:rPr lang="en-US" dirty="0" smtClean="0"/>
              <a:t>.</a:t>
            </a:r>
          </a:p>
          <a:p>
            <a:r>
              <a:rPr lang="en-US" dirty="0" smtClean="0"/>
              <a:t>It has incorporated perspectives from </a:t>
            </a:r>
            <a:r>
              <a:rPr lang="en-US" b="1" dirty="0" smtClean="0"/>
              <a:t>political science, economics, sociology, psychology, and management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Each phase—from </a:t>
            </a:r>
            <a:r>
              <a:rPr lang="en-US" b="1" dirty="0" smtClean="0"/>
              <a:t>Woodrow Wilson's foundational essay</a:t>
            </a:r>
            <a:r>
              <a:rPr lang="en-US" dirty="0" smtClean="0"/>
              <a:t> to </a:t>
            </a:r>
            <a:r>
              <a:rPr lang="en-US" b="1" dirty="0" smtClean="0"/>
              <a:t>Post-NPM governance</a:t>
            </a:r>
            <a:r>
              <a:rPr lang="en-US" dirty="0" smtClean="0"/>
              <a:t>—has added new depth and direction.</a:t>
            </a:r>
          </a:p>
          <a:p>
            <a:r>
              <a:rPr lang="en-US" b="1" dirty="0" smtClean="0"/>
              <a:t>2. Adaptability and Relevance</a:t>
            </a:r>
          </a:p>
          <a:p>
            <a:r>
              <a:rPr lang="en-US" dirty="0" smtClean="0"/>
              <a:t>The discipline continues to evolve in response to:</a:t>
            </a:r>
          </a:p>
          <a:p>
            <a:pPr lvl="1"/>
            <a:r>
              <a:rPr lang="en-US" b="1" dirty="0" smtClean="0"/>
              <a:t>Globalization</a:t>
            </a:r>
            <a:endParaRPr lang="en-US" dirty="0" smtClean="0"/>
          </a:p>
          <a:p>
            <a:pPr lvl="1"/>
            <a:r>
              <a:rPr lang="en-US" b="1" dirty="0" smtClean="0"/>
              <a:t>Technological change</a:t>
            </a:r>
            <a:endParaRPr lang="en-US" dirty="0" smtClean="0"/>
          </a:p>
          <a:p>
            <a:pPr lvl="1"/>
            <a:r>
              <a:rPr lang="en-US" b="1" dirty="0" smtClean="0"/>
              <a:t>Environmental concerns</a:t>
            </a:r>
            <a:endParaRPr lang="en-US" dirty="0" smtClean="0"/>
          </a:p>
          <a:p>
            <a:pPr lvl="1"/>
            <a:r>
              <a:rPr lang="en-US" b="1" dirty="0" smtClean="0"/>
              <a:t>Citizen expectations</a:t>
            </a:r>
            <a:endParaRPr lang="en-US" dirty="0" smtClean="0"/>
          </a:p>
          <a:p>
            <a:r>
              <a:rPr lang="en-US" dirty="0" smtClean="0"/>
              <a:t>Public administrators are no longer mere implementers; they are </a:t>
            </a:r>
            <a:r>
              <a:rPr lang="en-US" b="1" dirty="0" smtClean="0"/>
              <a:t>policy shapers, network facilitators, and change agents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3. Core Role in the 21st Century</a:t>
            </a:r>
          </a:p>
          <a:p>
            <a:r>
              <a:rPr lang="en-US" dirty="0" smtClean="0"/>
              <a:t>Public Administration is now </a:t>
            </a:r>
            <a:r>
              <a:rPr lang="en-US" b="1" dirty="0" smtClean="0"/>
              <a:t>central to effective governance</a:t>
            </a:r>
            <a:r>
              <a:rPr lang="en-US" dirty="0" smtClean="0"/>
              <a:t>, </a:t>
            </a:r>
            <a:r>
              <a:rPr lang="en-US" b="1" dirty="0" smtClean="0"/>
              <a:t>inclusive development</a:t>
            </a:r>
            <a:r>
              <a:rPr lang="en-US" dirty="0" smtClean="0"/>
              <a:t>, and </a:t>
            </a:r>
            <a:r>
              <a:rPr lang="en-US" b="1" dirty="0" smtClean="0"/>
              <a:t>democratic accountability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It plays a vital role in:</a:t>
            </a:r>
          </a:p>
          <a:p>
            <a:pPr lvl="1"/>
            <a:r>
              <a:rPr lang="en-US" dirty="0" smtClean="0"/>
              <a:t>Achieving </a:t>
            </a:r>
            <a:r>
              <a:rPr lang="en-US" b="1" dirty="0" smtClean="0"/>
              <a:t>Sustainable Development Goals (SDGs)</a:t>
            </a:r>
            <a:endParaRPr lang="en-US" dirty="0" smtClean="0"/>
          </a:p>
          <a:p>
            <a:pPr lvl="1"/>
            <a:r>
              <a:rPr lang="en-US" dirty="0" smtClean="0"/>
              <a:t>Managing </a:t>
            </a:r>
            <a:r>
              <a:rPr lang="en-US" b="1" dirty="0" smtClean="0"/>
              <a:t>public services efficiently and equitably</a:t>
            </a:r>
            <a:endParaRPr lang="en-US" dirty="0" smtClean="0"/>
          </a:p>
          <a:p>
            <a:pPr lvl="1"/>
            <a:r>
              <a:rPr lang="en-US" smtClean="0"/>
              <a:t>Promoting </a:t>
            </a:r>
            <a:r>
              <a:rPr lang="en-US" b="1" smtClean="0"/>
              <a:t>transparency, participation, and innovation</a:t>
            </a:r>
            <a:endParaRPr lang="en-US" smtClean="0"/>
          </a:p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1. Historical Context</a:t>
            </a:r>
          </a:p>
          <a:p>
            <a:r>
              <a:rPr lang="en-US" dirty="0" smtClean="0"/>
              <a:t>Industrial Revolution and growing complexities in governance demanded a more systematic approach to administration.</a:t>
            </a:r>
          </a:p>
          <a:p>
            <a:r>
              <a:rPr lang="en-US" dirty="0" smtClean="0"/>
              <a:t>Rise of large bureaucracies in the United States and Europe required efficient organization and management.</a:t>
            </a:r>
          </a:p>
          <a:p>
            <a:r>
              <a:rPr lang="en-US" b="1" dirty="0" smtClean="0"/>
              <a:t>2. Woodrow Wilson’s Essay (1887)</a:t>
            </a:r>
          </a:p>
          <a:p>
            <a:r>
              <a:rPr lang="en-US" b="1" dirty="0" smtClean="0"/>
              <a:t>Essay Title</a:t>
            </a:r>
            <a:r>
              <a:rPr lang="en-US" dirty="0" smtClean="0"/>
              <a:t>: </a:t>
            </a:r>
            <a:r>
              <a:rPr lang="en-US" i="1" dirty="0" smtClean="0"/>
              <a:t>“The Study of Administration”</a:t>
            </a:r>
            <a:r>
              <a:rPr lang="en-US" dirty="0" smtClean="0"/>
              <a:t>, published in the </a:t>
            </a:r>
            <a:r>
              <a:rPr lang="en-US" i="1" dirty="0" smtClean="0"/>
              <a:t>Political Science Quarterly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Key Argument</a:t>
            </a:r>
            <a:r>
              <a:rPr lang="en-US" dirty="0" smtClean="0"/>
              <a:t>: Administration should be treated as a distinct and scientific field of study, separate from politics.</a:t>
            </a:r>
          </a:p>
          <a:p>
            <a:r>
              <a:rPr lang="en-US" dirty="0" smtClean="0"/>
              <a:t>This essay is widely considered the </a:t>
            </a:r>
            <a:r>
              <a:rPr lang="en-US" b="1" dirty="0" smtClean="0"/>
              <a:t>birth of Public Administration</a:t>
            </a:r>
            <a:r>
              <a:rPr lang="en-US" dirty="0" smtClean="0"/>
              <a:t> as an academic discipline.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7912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3. Politics-Administration Dichotomy</a:t>
            </a:r>
          </a:p>
          <a:p>
            <a:r>
              <a:rPr lang="en-US" b="1" dirty="0" smtClean="0"/>
              <a:t>Core Idea</a:t>
            </a:r>
            <a:r>
              <a:rPr lang="en-US" dirty="0" smtClean="0"/>
              <a:t>: Politics is concerned with policy-making, while administration is about implementing policies.</a:t>
            </a:r>
          </a:p>
          <a:p>
            <a:r>
              <a:rPr lang="en-US" dirty="0" smtClean="0"/>
              <a:t>Administrators should be </a:t>
            </a:r>
            <a:r>
              <a:rPr lang="en-US" b="1" dirty="0" smtClean="0"/>
              <a:t>neutral</a:t>
            </a:r>
            <a:r>
              <a:rPr lang="en-US" dirty="0" smtClean="0"/>
              <a:t>, </a:t>
            </a:r>
            <a:r>
              <a:rPr lang="en-US" b="1" dirty="0" smtClean="0"/>
              <a:t>efficient</a:t>
            </a:r>
            <a:r>
              <a:rPr lang="en-US" dirty="0" smtClean="0"/>
              <a:t>, and </a:t>
            </a:r>
            <a:r>
              <a:rPr lang="en-US" b="1" dirty="0" smtClean="0"/>
              <a:t>professional</a:t>
            </a:r>
            <a:r>
              <a:rPr lang="en-US" dirty="0" smtClean="0"/>
              <a:t>—free from political interference.</a:t>
            </a:r>
          </a:p>
          <a:p>
            <a:r>
              <a:rPr lang="en-US" dirty="0" smtClean="0"/>
              <a:t>This dichotomy helped establish Public Administration as a </a:t>
            </a:r>
            <a:r>
              <a:rPr lang="en-US" b="1" dirty="0" smtClean="0"/>
              <a:t>technical and managerial</a:t>
            </a:r>
            <a:r>
              <a:rPr lang="en-US" dirty="0" smtClean="0"/>
              <a:t> function.</a:t>
            </a:r>
          </a:p>
          <a:p>
            <a:r>
              <a:rPr lang="en-US" b="1" dirty="0" smtClean="0"/>
              <a:t>4. Scientific Management Influence</a:t>
            </a:r>
          </a:p>
          <a:p>
            <a:r>
              <a:rPr lang="en-US" dirty="0" smtClean="0"/>
              <a:t>Administration began to be viewed in terms of </a:t>
            </a:r>
            <a:r>
              <a:rPr lang="en-US" b="1" dirty="0" smtClean="0"/>
              <a:t>rationality, hierarchy, efficiency</a:t>
            </a:r>
            <a:r>
              <a:rPr lang="en-US" dirty="0" smtClean="0"/>
              <a:t>, and </a:t>
            </a:r>
            <a:r>
              <a:rPr lang="en-US" b="1" dirty="0" smtClean="0"/>
              <a:t>standard operating procedures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idea was to make government function like a </a:t>
            </a:r>
            <a:r>
              <a:rPr lang="en-US" b="1" dirty="0" smtClean="0"/>
              <a:t>well-run business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5. Legacy and Criticism</a:t>
            </a:r>
          </a:p>
          <a:p>
            <a:r>
              <a:rPr lang="en-US" dirty="0" smtClean="0"/>
              <a:t>Helped </a:t>
            </a:r>
            <a:r>
              <a:rPr lang="en-US" b="1" dirty="0" smtClean="0"/>
              <a:t>differentiate</a:t>
            </a:r>
            <a:r>
              <a:rPr lang="en-US" dirty="0" smtClean="0"/>
              <a:t> Public Administration from Political Science.</a:t>
            </a:r>
          </a:p>
          <a:p>
            <a:r>
              <a:rPr lang="en-US" dirty="0" smtClean="0"/>
              <a:t>Provided the </a:t>
            </a:r>
            <a:r>
              <a:rPr lang="en-US" b="1" dirty="0" smtClean="0"/>
              <a:t>intellectual foundation</a:t>
            </a:r>
            <a:r>
              <a:rPr lang="en-US" dirty="0" smtClean="0"/>
              <a:t> for later theoretical developments.</a:t>
            </a:r>
          </a:p>
          <a:p>
            <a:r>
              <a:rPr lang="en-US" dirty="0" smtClean="0"/>
              <a:t>However, critics later argued that complete separation of politics and administration is neither possible nor desirable.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Phases of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endParaRPr lang="en-US" b="1" dirty="0" smtClean="0"/>
          </a:p>
          <a:p>
            <a:r>
              <a:rPr lang="en-US" b="1" dirty="0" smtClean="0"/>
              <a:t>Classical </a:t>
            </a:r>
            <a:r>
              <a:rPr lang="en-US" b="1" dirty="0" smtClean="0"/>
              <a:t>Phase (1927 – 1937)</a:t>
            </a:r>
          </a:p>
          <a:p>
            <a:r>
              <a:rPr lang="en-US" dirty="0" smtClean="0"/>
              <a:t>Scientific Management (Frederick Taylor) influenced the discipline.</a:t>
            </a:r>
          </a:p>
          <a:p>
            <a:r>
              <a:rPr lang="en-US" dirty="0" smtClean="0"/>
              <a:t>Focus on principles of administration: unity of command, hierarchy, division of work.</a:t>
            </a:r>
          </a:p>
          <a:p>
            <a:r>
              <a:rPr lang="en-US" dirty="0" smtClean="0"/>
              <a:t>Key contributors: Luther </a:t>
            </a:r>
            <a:r>
              <a:rPr lang="en-US" dirty="0" err="1" smtClean="0"/>
              <a:t>Gulick</a:t>
            </a:r>
            <a:r>
              <a:rPr lang="en-US" dirty="0" smtClean="0"/>
              <a:t>, </a:t>
            </a:r>
            <a:r>
              <a:rPr lang="en-US" dirty="0" err="1" smtClean="0"/>
              <a:t>Lyndall</a:t>
            </a:r>
            <a:r>
              <a:rPr lang="en-US" dirty="0" smtClean="0"/>
              <a:t> </a:t>
            </a:r>
            <a:r>
              <a:rPr lang="en-US" dirty="0" err="1" smtClean="0"/>
              <a:t>Urwick</a:t>
            </a:r>
            <a:r>
              <a:rPr lang="en-US" dirty="0" smtClean="0"/>
              <a:t>, Henri </a:t>
            </a:r>
            <a:r>
              <a:rPr lang="en-US" dirty="0" err="1" smtClean="0"/>
              <a:t>Fayol</a:t>
            </a:r>
            <a:r>
              <a:rPr lang="en-US" dirty="0" smtClean="0"/>
              <a:t>.</a:t>
            </a:r>
          </a:p>
          <a:p>
            <a:r>
              <a:rPr lang="en-US" dirty="0" smtClean="0"/>
              <a:t>POSDCORB model introduced.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1. Overview</a:t>
            </a:r>
          </a:p>
          <a:p>
            <a:r>
              <a:rPr lang="en-US" dirty="0" smtClean="0"/>
              <a:t>This phase is marked by the emergence of </a:t>
            </a:r>
            <a:r>
              <a:rPr lang="en-US" b="1" dirty="0" smtClean="0"/>
              <a:t>organizational and administrative theories</a:t>
            </a:r>
            <a:r>
              <a:rPr lang="en-US" dirty="0" smtClean="0"/>
              <a:t> that sought to bring structure, efficiency, and rationality to public administration.</a:t>
            </a:r>
          </a:p>
          <a:p>
            <a:r>
              <a:rPr lang="en-US" dirty="0" smtClean="0"/>
              <a:t>Heavily influenced by </a:t>
            </a:r>
            <a:r>
              <a:rPr lang="en-US" b="1" dirty="0" smtClean="0"/>
              <a:t>Scientific Management</a:t>
            </a:r>
            <a:r>
              <a:rPr lang="en-US" dirty="0" smtClean="0"/>
              <a:t> and the </a:t>
            </a:r>
            <a:r>
              <a:rPr lang="en-US" b="1" dirty="0" smtClean="0"/>
              <a:t>classical theory of organizations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2. Scientific Management (Frederick W. Taylor)</a:t>
            </a:r>
          </a:p>
          <a:p>
            <a:r>
              <a:rPr lang="en-US" dirty="0" smtClean="0"/>
              <a:t>Proposed </a:t>
            </a:r>
            <a:r>
              <a:rPr lang="en-US" b="1" dirty="0" smtClean="0"/>
              <a:t>time and motion studies</a:t>
            </a:r>
            <a:r>
              <a:rPr lang="en-US" dirty="0" smtClean="0"/>
              <a:t> to increase worker efficiency.</a:t>
            </a:r>
          </a:p>
          <a:p>
            <a:r>
              <a:rPr lang="en-US" dirty="0" smtClean="0"/>
              <a:t>Emphasized standardization, specialization, and clear task assignment.</a:t>
            </a:r>
          </a:p>
          <a:p>
            <a:r>
              <a:rPr lang="en-US" dirty="0" smtClean="0"/>
              <a:t>Though developed for industrial settings, these ideas influenced how governments began structuring administrative agencies.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3. Principles of Administration</a:t>
            </a:r>
          </a:p>
          <a:p>
            <a:r>
              <a:rPr lang="en-US" dirty="0" smtClean="0"/>
              <a:t>The Classical thinkers believed administration could be guided by </a:t>
            </a:r>
            <a:r>
              <a:rPr lang="en-US" b="1" dirty="0" smtClean="0"/>
              <a:t>universal principles</a:t>
            </a:r>
            <a:r>
              <a:rPr lang="en-US" dirty="0" smtClean="0"/>
              <a:t>, such as:</a:t>
            </a:r>
          </a:p>
          <a:p>
            <a:r>
              <a:rPr lang="en-US" b="1" dirty="0" smtClean="0"/>
              <a:t>Unity of Command</a:t>
            </a:r>
            <a:r>
              <a:rPr lang="en-US" dirty="0" smtClean="0"/>
              <a:t>: Each employee should receive orders from only one superior.</a:t>
            </a:r>
          </a:p>
          <a:p>
            <a:r>
              <a:rPr lang="en-US" b="1" dirty="0" smtClean="0"/>
              <a:t>Hierarchy</a:t>
            </a:r>
            <a:r>
              <a:rPr lang="en-US" dirty="0" smtClean="0"/>
              <a:t>: A clear chain of command within the organization.</a:t>
            </a:r>
          </a:p>
          <a:p>
            <a:r>
              <a:rPr lang="en-US" b="1" dirty="0" smtClean="0"/>
              <a:t>Division of Work</a:t>
            </a:r>
            <a:r>
              <a:rPr lang="en-US" dirty="0" smtClean="0"/>
              <a:t>: Tasks should be divided based on specialization.</a:t>
            </a:r>
          </a:p>
          <a:p>
            <a:r>
              <a:rPr lang="en-US" b="1" dirty="0" smtClean="0"/>
              <a:t>Span of Control</a:t>
            </a:r>
            <a:r>
              <a:rPr lang="en-US" dirty="0" smtClean="0"/>
              <a:t>: Limit to the number of subordinates a manager can effectively supervise.</a:t>
            </a:r>
          </a:p>
          <a:p>
            <a:r>
              <a:rPr lang="en-US" b="1" dirty="0" smtClean="0"/>
              <a:t>Centralization vs. Decentralization</a:t>
            </a:r>
            <a:r>
              <a:rPr lang="en-US" dirty="0" smtClean="0"/>
              <a:t>: Finding a balance between control and autonomy.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4. Key Contributors</a:t>
            </a:r>
          </a:p>
          <a:p>
            <a:r>
              <a:rPr lang="en-US" b="1" dirty="0" smtClean="0"/>
              <a:t>Henri </a:t>
            </a:r>
            <a:r>
              <a:rPr lang="en-US" b="1" dirty="0" err="1" smtClean="0"/>
              <a:t>Fayol</a:t>
            </a:r>
            <a:r>
              <a:rPr lang="en-US" dirty="0" smtClean="0"/>
              <a:t> (France):</a:t>
            </a:r>
          </a:p>
          <a:p>
            <a:pPr lvl="1"/>
            <a:r>
              <a:rPr lang="en-US" dirty="0" smtClean="0"/>
              <a:t>Developed 14 principles of management.</a:t>
            </a:r>
          </a:p>
          <a:p>
            <a:pPr lvl="1"/>
            <a:r>
              <a:rPr lang="en-US" dirty="0" smtClean="0"/>
              <a:t>Stressed planning, organizing, commanding, coordinating, and controlling.</a:t>
            </a:r>
          </a:p>
          <a:p>
            <a:r>
              <a:rPr lang="en-US" b="1" dirty="0" smtClean="0"/>
              <a:t>Luther </a:t>
            </a:r>
            <a:r>
              <a:rPr lang="en-US" b="1" dirty="0" err="1" smtClean="0"/>
              <a:t>Gulick</a:t>
            </a:r>
            <a:r>
              <a:rPr lang="en-US" dirty="0" smtClean="0"/>
              <a:t> (USA):</a:t>
            </a:r>
          </a:p>
          <a:p>
            <a:pPr lvl="1"/>
            <a:r>
              <a:rPr lang="en-US" dirty="0" smtClean="0"/>
              <a:t>A leading figure in administrative reform and theory.</a:t>
            </a:r>
          </a:p>
          <a:p>
            <a:pPr lvl="1"/>
            <a:r>
              <a:rPr lang="en-US" dirty="0" smtClean="0"/>
              <a:t>Co-authored </a:t>
            </a:r>
            <a:r>
              <a:rPr lang="en-US" i="1" dirty="0" smtClean="0"/>
              <a:t>Papers on the Science of Administration</a:t>
            </a:r>
            <a:r>
              <a:rPr lang="en-US" dirty="0" smtClean="0"/>
              <a:t> (1937).</a:t>
            </a:r>
          </a:p>
          <a:p>
            <a:r>
              <a:rPr lang="en-US" b="1" dirty="0" err="1" smtClean="0"/>
              <a:t>Lyndall</a:t>
            </a:r>
            <a:r>
              <a:rPr lang="en-US" b="1" dirty="0" smtClean="0"/>
              <a:t> </a:t>
            </a:r>
            <a:r>
              <a:rPr lang="en-US" b="1" dirty="0" err="1" smtClean="0"/>
              <a:t>Urwick</a:t>
            </a:r>
            <a:r>
              <a:rPr lang="en-US" dirty="0" smtClean="0"/>
              <a:t> (UK):</a:t>
            </a:r>
          </a:p>
          <a:p>
            <a:pPr lvl="1"/>
            <a:r>
              <a:rPr lang="en-US" dirty="0" smtClean="0"/>
              <a:t>Synthesized classical theories and helped integrate management science into administration.</a:t>
            </a:r>
          </a:p>
          <a:p>
            <a:pPr lvl="1"/>
            <a:r>
              <a:rPr lang="en-US" dirty="0" smtClean="0"/>
              <a:t>Advocated for administrative principles to be applied universally.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2973</Words>
  <Application>Microsoft Office PowerPoint</Application>
  <PresentationFormat>On-screen Show (4:3)</PresentationFormat>
  <Paragraphs>333</Paragraphs>
  <Slides>39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Office Theme</vt:lpstr>
      <vt:lpstr>Development of Public Administration as a Discipline </vt:lpstr>
      <vt:lpstr>Slide 2</vt:lpstr>
      <vt:lpstr>Slide 3</vt:lpstr>
      <vt:lpstr>Slide 4</vt:lpstr>
      <vt:lpstr>Slide 5</vt:lpstr>
      <vt:lpstr>  Phases of Development</vt:lpstr>
      <vt:lpstr>Slide 7</vt:lpstr>
      <vt:lpstr>Slide 8</vt:lpstr>
      <vt:lpstr>Slide 9</vt:lpstr>
      <vt:lpstr>Slide 10</vt:lpstr>
      <vt:lpstr>  Neo-Classical or Human Relations Phase (1938 – 1950s) </vt:lpstr>
      <vt:lpstr>Slide 12</vt:lpstr>
      <vt:lpstr>Slide 13</vt:lpstr>
      <vt:lpstr>Slide 14</vt:lpstr>
      <vt:lpstr>  Behavioral Phase (1950s – 1970s) </vt:lpstr>
      <vt:lpstr>Slide 16</vt:lpstr>
      <vt:lpstr>Slide 17</vt:lpstr>
      <vt:lpstr>Slide 18</vt:lpstr>
      <vt:lpstr>   New Public Administration (Late 1960s – 1970s) </vt:lpstr>
      <vt:lpstr>Slide 20</vt:lpstr>
      <vt:lpstr>Slide 21</vt:lpstr>
      <vt:lpstr>Slide 22</vt:lpstr>
      <vt:lpstr>  Public Policy and Management Phase (1980s – 1990s) </vt:lpstr>
      <vt:lpstr>Slide 24</vt:lpstr>
      <vt:lpstr>Slide 25</vt:lpstr>
      <vt:lpstr>Slide 26</vt:lpstr>
      <vt:lpstr>Slide 27</vt:lpstr>
      <vt:lpstr>  Post-NPM and New Directions (2000s – Present) 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 of Public Administration as a Discipline </dc:title>
  <dc:creator>Admin</dc:creator>
  <cp:lastModifiedBy>Admin</cp:lastModifiedBy>
  <cp:revision>18</cp:revision>
  <dcterms:created xsi:type="dcterms:W3CDTF">2006-08-16T00:00:00Z</dcterms:created>
  <dcterms:modified xsi:type="dcterms:W3CDTF">2025-08-12T01:21:15Z</dcterms:modified>
</cp:coreProperties>
</file>