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1" r:id="rId4"/>
    <p:sldId id="282" r:id="rId5"/>
    <p:sldId id="258" r:id="rId6"/>
    <p:sldId id="283" r:id="rId7"/>
    <p:sldId id="284" r:id="rId8"/>
    <p:sldId id="259" r:id="rId9"/>
    <p:sldId id="267" r:id="rId10"/>
    <p:sldId id="268" r:id="rId11"/>
    <p:sldId id="269" r:id="rId12"/>
    <p:sldId id="260" r:id="rId13"/>
    <p:sldId id="270" r:id="rId14"/>
    <p:sldId id="271" r:id="rId15"/>
    <p:sldId id="272" r:id="rId16"/>
    <p:sldId id="261" r:id="rId17"/>
    <p:sldId id="273" r:id="rId18"/>
    <p:sldId id="262" r:id="rId19"/>
    <p:sldId id="274" r:id="rId20"/>
    <p:sldId id="275" r:id="rId21"/>
    <p:sldId id="276" r:id="rId22"/>
    <p:sldId id="285" r:id="rId23"/>
    <p:sldId id="286" r:id="rId24"/>
    <p:sldId id="287" r:id="rId25"/>
    <p:sldId id="288" r:id="rId26"/>
    <p:sldId id="263" r:id="rId27"/>
    <p:sldId id="264" r:id="rId28"/>
    <p:sldId id="277" r:id="rId29"/>
    <p:sldId id="278" r:id="rId30"/>
    <p:sldId id="265" r:id="rId31"/>
    <p:sldId id="279" r:id="rId32"/>
    <p:sldId id="280" r:id="rId33"/>
    <p:sldId id="266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3" autoAdjust="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914399"/>
          </a:xfrm>
        </p:spPr>
        <p:txBody>
          <a:bodyPr>
            <a:normAutofit/>
          </a:bodyPr>
          <a:lstStyle/>
          <a:p>
            <a:r>
              <a:rPr lang="en-US" dirty="0" smtClean="0"/>
              <a:t>Concept of Public Administration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752600"/>
            <a:ext cx="7391400" cy="43434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Introduction to Public Administration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Public Administration is an essential function of the state, focusing on implementing government policies and programs.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It is both a field of study and a profession that ensures the delivery of public services.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It connects the government to the people and translates political decisions into practical outcomes.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b="1" dirty="0" smtClean="0"/>
              <a:t>Key Characteristics:</a:t>
            </a:r>
          </a:p>
          <a:p>
            <a:r>
              <a:rPr lang="en-US" b="1" dirty="0" smtClean="0"/>
              <a:t>Bureaucratic Structure:</a:t>
            </a:r>
            <a:r>
              <a:rPr lang="en-US" dirty="0" smtClean="0"/>
              <a:t> Operates through a formal hierarchy of roles.</a:t>
            </a:r>
          </a:p>
          <a:p>
            <a:r>
              <a:rPr lang="en-US" b="1" dirty="0" smtClean="0"/>
              <a:t>Rule-Based:</a:t>
            </a:r>
            <a:r>
              <a:rPr lang="en-US" dirty="0" smtClean="0"/>
              <a:t> Governed by laws, procedures, and accountability mechanisms.</a:t>
            </a:r>
          </a:p>
          <a:p>
            <a:r>
              <a:rPr lang="en-US" b="1" dirty="0" smtClean="0"/>
              <a:t>Public Accountability:</a:t>
            </a:r>
            <a:r>
              <a:rPr lang="en-US" dirty="0" smtClean="0"/>
              <a:t> Responsible to the public through elected representatives.</a:t>
            </a:r>
          </a:p>
          <a:p>
            <a:r>
              <a:rPr lang="en-US" b="1" dirty="0" smtClean="0"/>
              <a:t>Welfare-Oriented:</a:t>
            </a:r>
            <a:r>
              <a:rPr lang="en-US" dirty="0" smtClean="0"/>
              <a:t> Focused on public interest, equality, and social justice.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scope of public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scope of public administration</a:t>
            </a:r>
            <a:r>
              <a:rPr lang="en-US" dirty="0" smtClean="0"/>
              <a:t> refers to the breadth and range of activities it covers. It is a vast and evolving field that encompasses all those processes, institutions, and mechanisms involved in the </a:t>
            </a:r>
            <a:r>
              <a:rPr lang="en-US" b="1" dirty="0" smtClean="0"/>
              <a:t>formulation, implementation, and evaluation of public policies</a:t>
            </a:r>
            <a:r>
              <a:rPr lang="en-US" dirty="0" smtClean="0"/>
              <a:t> and </a:t>
            </a:r>
            <a:r>
              <a:rPr lang="en-US" b="1" dirty="0" smtClean="0"/>
              <a:t>delivery of public services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Two Broad Dimensions of Scope:</a:t>
            </a:r>
          </a:p>
          <a:p>
            <a:r>
              <a:rPr lang="en-US" b="1" dirty="0" smtClean="0"/>
              <a:t>1. Managerial Scope (as per POSDCORB by Luther </a:t>
            </a:r>
            <a:r>
              <a:rPr lang="en-US" b="1" dirty="0" err="1" smtClean="0"/>
              <a:t>Gulick</a:t>
            </a:r>
            <a:r>
              <a:rPr lang="en-US" b="1" dirty="0" smtClean="0"/>
              <a:t>)</a:t>
            </a:r>
          </a:p>
          <a:p>
            <a:r>
              <a:rPr lang="en-US" dirty="0" smtClean="0"/>
              <a:t>This approach emphasizes the </a:t>
            </a:r>
            <a:r>
              <a:rPr lang="en-US" b="1" dirty="0" smtClean="0"/>
              <a:t>internal functioning of administration</a:t>
            </a:r>
            <a:r>
              <a:rPr lang="en-US" dirty="0" smtClean="0"/>
              <a:t>, especially from a managerial perspective.</a:t>
            </a:r>
            <a:br>
              <a:rPr lang="en-US" dirty="0" smtClean="0"/>
            </a:br>
            <a:r>
              <a:rPr lang="en-US" b="1" dirty="0" smtClean="0"/>
              <a:t>POSDCORB</a:t>
            </a:r>
            <a:r>
              <a:rPr lang="en-US" dirty="0" smtClean="0"/>
              <a:t> stands for:</a:t>
            </a:r>
          </a:p>
          <a:p>
            <a:r>
              <a:rPr lang="en-US" b="1" dirty="0" smtClean="0"/>
              <a:t>P</a:t>
            </a:r>
            <a:r>
              <a:rPr lang="en-US" dirty="0" smtClean="0"/>
              <a:t>lanning – Determining objectives and strategies.</a:t>
            </a:r>
          </a:p>
          <a:p>
            <a:r>
              <a:rPr lang="en-US" b="1" dirty="0" smtClean="0"/>
              <a:t>O</a:t>
            </a:r>
            <a:r>
              <a:rPr lang="en-US" dirty="0" smtClean="0"/>
              <a:t>rganizing – Structuring resources and tasks.</a:t>
            </a:r>
          </a:p>
          <a:p>
            <a:r>
              <a:rPr lang="en-US" b="1" dirty="0" smtClean="0"/>
              <a:t>S</a:t>
            </a:r>
            <a:r>
              <a:rPr lang="en-US" dirty="0" smtClean="0"/>
              <a:t>taffing – Recruitment, training, and HR management.</a:t>
            </a:r>
          </a:p>
          <a:p>
            <a:r>
              <a:rPr lang="en-US" b="1" dirty="0" smtClean="0"/>
              <a:t>D</a:t>
            </a:r>
            <a:r>
              <a:rPr lang="en-US" dirty="0" smtClean="0"/>
              <a:t>irecting – Leading and guiding employees.</a:t>
            </a:r>
          </a:p>
          <a:p>
            <a:r>
              <a:rPr lang="en-US" b="1" dirty="0" err="1" smtClean="0"/>
              <a:t>CO</a:t>
            </a:r>
            <a:r>
              <a:rPr lang="en-US" dirty="0" err="1" smtClean="0"/>
              <a:t>ordinating</a:t>
            </a:r>
            <a:r>
              <a:rPr lang="en-US" dirty="0" smtClean="0"/>
              <a:t> – Synchronizing efforts and departments.</a:t>
            </a:r>
          </a:p>
          <a:p>
            <a:r>
              <a:rPr lang="en-US" b="1" dirty="0" smtClean="0"/>
              <a:t>R</a:t>
            </a:r>
            <a:r>
              <a:rPr lang="en-US" dirty="0" smtClean="0"/>
              <a:t>eporting – Keeping information flow and accountability.</a:t>
            </a:r>
          </a:p>
          <a:p>
            <a:r>
              <a:rPr lang="en-US" b="1" dirty="0" smtClean="0"/>
              <a:t>B</a:t>
            </a:r>
            <a:r>
              <a:rPr lang="en-US" dirty="0" smtClean="0"/>
              <a:t>udgeting – Financial planning and control.</a:t>
            </a:r>
          </a:p>
          <a:p>
            <a:r>
              <a:rPr lang="en-US" dirty="0" smtClean="0"/>
              <a:t>This view considers public administration mainly as </a:t>
            </a:r>
            <a:r>
              <a:rPr lang="en-US" b="1" dirty="0" smtClean="0"/>
              <a:t>a tool for efficiently managing government operations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2. Subject Matter Scope:</a:t>
            </a:r>
            <a:endParaRPr lang="en-US" dirty="0" smtClean="0"/>
          </a:p>
          <a:p>
            <a:r>
              <a:rPr lang="en-US" b="1" dirty="0" smtClean="0"/>
              <a:t>Subject-Matter or Functional Scope</a:t>
            </a:r>
          </a:p>
          <a:p>
            <a:r>
              <a:rPr lang="en-US" dirty="0" smtClean="0"/>
              <a:t>This approach considers public administration as </a:t>
            </a:r>
            <a:r>
              <a:rPr lang="en-US" b="1" dirty="0" smtClean="0"/>
              <a:t>a broad field of knowledge and activity</a:t>
            </a:r>
            <a:r>
              <a:rPr lang="en-US" dirty="0" smtClean="0"/>
              <a:t>, involving numerous sub-fields:</a:t>
            </a:r>
          </a:p>
          <a:p>
            <a:r>
              <a:rPr lang="en-US" b="1" dirty="0" smtClean="0"/>
              <a:t>Major Areas under Subject-Matter Scope:</a:t>
            </a:r>
          </a:p>
          <a:p>
            <a:r>
              <a:rPr lang="en-US" b="1" dirty="0" smtClean="0"/>
              <a:t>Administrative Theory</a:t>
            </a:r>
            <a:endParaRPr lang="en-US" dirty="0" smtClean="0"/>
          </a:p>
          <a:p>
            <a:pPr lvl="1"/>
            <a:r>
              <a:rPr lang="en-US" dirty="0" smtClean="0"/>
              <a:t>Principles, structures, and functioning of public organizations.</a:t>
            </a:r>
          </a:p>
          <a:p>
            <a:pPr lvl="1"/>
            <a:r>
              <a:rPr lang="en-US" dirty="0" smtClean="0"/>
              <a:t>Studies classical, behavioral, and modern theories of administration.</a:t>
            </a:r>
          </a:p>
          <a:p>
            <a:r>
              <a:rPr lang="en-US" b="1" dirty="0" smtClean="0"/>
              <a:t>Public Personnel Administration</a:t>
            </a:r>
            <a:endParaRPr lang="en-US" dirty="0" smtClean="0"/>
          </a:p>
          <a:p>
            <a:pPr lvl="1"/>
            <a:r>
              <a:rPr lang="en-US" dirty="0" smtClean="0"/>
              <a:t>Human resource management in the public sector.</a:t>
            </a:r>
          </a:p>
          <a:p>
            <a:pPr lvl="1"/>
            <a:r>
              <a:rPr lang="en-US" dirty="0" smtClean="0"/>
              <a:t>Recruitment, training, promotion, ethics, and employee welfare.</a:t>
            </a:r>
          </a:p>
          <a:p>
            <a:r>
              <a:rPr lang="en-US" b="1" dirty="0" smtClean="0"/>
              <a:t>Public Financial Administration</a:t>
            </a:r>
            <a:endParaRPr lang="en-US" dirty="0" smtClean="0"/>
          </a:p>
          <a:p>
            <a:pPr lvl="1"/>
            <a:r>
              <a:rPr lang="en-US" dirty="0" smtClean="0"/>
              <a:t>Budgeting, accounting, auditing, and financial control.</a:t>
            </a:r>
          </a:p>
          <a:p>
            <a:pPr lvl="1"/>
            <a:r>
              <a:rPr lang="en-US" dirty="0" smtClean="0"/>
              <a:t>Ensures proper use of public money.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Comparative Public Administration</a:t>
            </a:r>
            <a:endParaRPr lang="en-US" dirty="0" smtClean="0"/>
          </a:p>
          <a:p>
            <a:pPr lvl="1"/>
            <a:r>
              <a:rPr lang="en-US" dirty="0" smtClean="0"/>
              <a:t>Comparative study of administrative systems in different countries.</a:t>
            </a:r>
          </a:p>
          <a:p>
            <a:pPr lvl="1"/>
            <a:r>
              <a:rPr lang="en-US" dirty="0" smtClean="0"/>
              <a:t>Helps learn best practices and reform ideas.</a:t>
            </a:r>
          </a:p>
          <a:p>
            <a:r>
              <a:rPr lang="en-US" b="1" dirty="0" smtClean="0"/>
              <a:t>Development Administration</a:t>
            </a:r>
            <a:endParaRPr lang="en-US" dirty="0" smtClean="0"/>
          </a:p>
          <a:p>
            <a:pPr lvl="1"/>
            <a:r>
              <a:rPr lang="en-US" dirty="0" smtClean="0"/>
              <a:t>Administration aimed at socio-economic development, especially in developing countries.</a:t>
            </a:r>
          </a:p>
          <a:p>
            <a:pPr lvl="1"/>
            <a:r>
              <a:rPr lang="en-US" dirty="0" smtClean="0"/>
              <a:t>Focuses on capacity-building, participatory governance, and rural development.</a:t>
            </a:r>
          </a:p>
          <a:p>
            <a:r>
              <a:rPr lang="en-US" b="1" dirty="0" smtClean="0"/>
              <a:t>Policy Analysis and Implementation</a:t>
            </a:r>
            <a:endParaRPr lang="en-US" dirty="0" smtClean="0"/>
          </a:p>
          <a:p>
            <a:pPr lvl="1"/>
            <a:r>
              <a:rPr lang="en-US" dirty="0" smtClean="0"/>
              <a:t>Involves formulation, execution, and evaluation of public policies.</a:t>
            </a:r>
          </a:p>
          <a:p>
            <a:pPr lvl="1"/>
            <a:r>
              <a:rPr lang="en-US" dirty="0" smtClean="0"/>
              <a:t>Bridges politics and administration.</a:t>
            </a:r>
          </a:p>
          <a:p>
            <a:r>
              <a:rPr lang="en-US" b="1" dirty="0" smtClean="0"/>
              <a:t>Local Government and Urban Administration</a:t>
            </a:r>
            <a:endParaRPr lang="en-US" dirty="0" smtClean="0"/>
          </a:p>
          <a:p>
            <a:pPr lvl="1"/>
            <a:r>
              <a:rPr lang="en-US" dirty="0" smtClean="0"/>
              <a:t>Functioning of </a:t>
            </a:r>
            <a:r>
              <a:rPr lang="en-US" dirty="0" err="1" smtClean="0"/>
              <a:t>Panchayati</a:t>
            </a:r>
            <a:r>
              <a:rPr lang="en-US" dirty="0" smtClean="0"/>
              <a:t> Raj institutions, municipalities, and urban governance mechanisms.</a:t>
            </a:r>
          </a:p>
          <a:p>
            <a:r>
              <a:rPr lang="en-US" b="1" dirty="0" smtClean="0"/>
              <a:t>Administrative Law</a:t>
            </a:r>
            <a:endParaRPr lang="en-US" dirty="0" smtClean="0"/>
          </a:p>
          <a:p>
            <a:pPr lvl="1"/>
            <a:r>
              <a:rPr lang="en-US" dirty="0" smtClean="0"/>
              <a:t>Legal framework that governs the operations and control of administrative agencies.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Why Scope is Expanding Today?</a:t>
            </a:r>
          </a:p>
          <a:p>
            <a:r>
              <a:rPr lang="en-US" dirty="0" smtClean="0"/>
              <a:t>Globalization and interdependence</a:t>
            </a:r>
          </a:p>
          <a:p>
            <a:r>
              <a:rPr lang="en-US" dirty="0" smtClean="0"/>
              <a:t>Technology and e-governance</a:t>
            </a:r>
          </a:p>
          <a:p>
            <a:r>
              <a:rPr lang="en-US" dirty="0" smtClean="0"/>
              <a:t>Citizen-centric governance</a:t>
            </a:r>
          </a:p>
          <a:p>
            <a:r>
              <a:rPr lang="en-US" dirty="0" smtClean="0"/>
              <a:t>Environmental and sustainability concerns</a:t>
            </a:r>
          </a:p>
          <a:p>
            <a:r>
              <a:rPr lang="en-US" dirty="0" smtClean="0"/>
              <a:t>Rise of public-private partnerships (PPP)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Importance of Public Administration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	Basis of Government</a:t>
            </a:r>
          </a:p>
          <a:p>
            <a:pPr>
              <a:buNone/>
            </a:pPr>
            <a:r>
              <a:rPr lang="en-US" dirty="0" smtClean="0"/>
              <a:t>	Public Administration is the </a:t>
            </a:r>
            <a:r>
              <a:rPr lang="en-US" b="1" dirty="0" smtClean="0"/>
              <a:t>core machinery</a:t>
            </a:r>
            <a:r>
              <a:rPr lang="en-US" dirty="0" smtClean="0"/>
              <a:t> through which governments operate. It translates </a:t>
            </a:r>
            <a:r>
              <a:rPr lang="en-US" b="1" dirty="0" smtClean="0"/>
              <a:t>laws and policies</a:t>
            </a:r>
            <a:r>
              <a:rPr lang="en-US" dirty="0" smtClean="0"/>
              <a:t> made by the legislative and political bodies into </a:t>
            </a:r>
            <a:r>
              <a:rPr lang="en-US" b="1" dirty="0" smtClean="0"/>
              <a:t>practical actions</a:t>
            </a:r>
            <a:r>
              <a:rPr lang="en-US" dirty="0" smtClean="0"/>
              <a:t> and </a:t>
            </a:r>
            <a:r>
              <a:rPr lang="en-US" b="1" dirty="0" smtClean="0"/>
              <a:t>services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	An Instrument for Implementing Laws and Policies</a:t>
            </a:r>
          </a:p>
          <a:p>
            <a:pPr>
              <a:buNone/>
            </a:pPr>
            <a:r>
              <a:rPr lang="en-US" dirty="0" smtClean="0"/>
              <a:t>	It serves as the </a:t>
            </a:r>
            <a:r>
              <a:rPr lang="en-US" b="1" dirty="0" smtClean="0"/>
              <a:t>executive arm</a:t>
            </a:r>
            <a:r>
              <a:rPr lang="en-US" dirty="0" smtClean="0"/>
              <a:t> of the government, ensuring the enforcement of laws and implementation of developmental policies, welfare schemes, and administrative decisions.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 Instrument of Social Change and Economic Development</a:t>
            </a:r>
          </a:p>
          <a:p>
            <a:pPr>
              <a:buNone/>
            </a:pPr>
            <a:r>
              <a:rPr lang="en-US" dirty="0" smtClean="0"/>
              <a:t>	Through various programs (like poverty alleviation, education, healthcare), public administration becomes the </a:t>
            </a:r>
            <a:r>
              <a:rPr lang="en-US" b="1" dirty="0" smtClean="0"/>
              <a:t>driver of change</a:t>
            </a:r>
            <a:r>
              <a:rPr lang="en-US" dirty="0" smtClean="0"/>
              <a:t>, improving living standards and facilitating </a:t>
            </a:r>
            <a:r>
              <a:rPr lang="en-US" b="1" dirty="0" smtClean="0"/>
              <a:t>inclusive growth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388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Stabilizing Force in Society</a:t>
            </a:r>
          </a:p>
          <a:p>
            <a:r>
              <a:rPr lang="en-US" dirty="0" smtClean="0"/>
              <a:t>In times of </a:t>
            </a:r>
            <a:r>
              <a:rPr lang="en-US" b="1" dirty="0" smtClean="0"/>
              <a:t>crisis</a:t>
            </a:r>
            <a:r>
              <a:rPr lang="en-US" dirty="0" smtClean="0"/>
              <a:t> (natural disasters, conflicts, pandemics), it acts as a </a:t>
            </a:r>
            <a:r>
              <a:rPr lang="en-US" b="1" dirty="0" smtClean="0"/>
              <a:t>stabilizing agent</a:t>
            </a:r>
            <a:r>
              <a:rPr lang="en-US" dirty="0" smtClean="0"/>
              <a:t>, maintaining order, continuity of services, and </a:t>
            </a:r>
            <a:r>
              <a:rPr lang="en-US" b="1" dirty="0" smtClean="0"/>
              <a:t>rebuilding processes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Strengthens Democracy</a:t>
            </a:r>
          </a:p>
          <a:p>
            <a:r>
              <a:rPr lang="en-US" dirty="0" smtClean="0"/>
              <a:t>It ensures that </a:t>
            </a:r>
            <a:r>
              <a:rPr lang="en-US" b="1" dirty="0" smtClean="0"/>
              <a:t>democratic values</a:t>
            </a:r>
            <a:r>
              <a:rPr lang="en-US" dirty="0" smtClean="0"/>
              <a:t> like </a:t>
            </a:r>
            <a:r>
              <a:rPr lang="en-US" b="1" dirty="0" smtClean="0"/>
              <a:t>transparency, accountability, equity, and participation</a:t>
            </a:r>
            <a:r>
              <a:rPr lang="en-US" dirty="0" smtClean="0"/>
              <a:t> are embedded in governance. Bureaucrats serve as neutral executors of public will.</a:t>
            </a:r>
          </a:p>
          <a:p>
            <a:r>
              <a:rPr lang="en-US" b="1" dirty="0" smtClean="0"/>
              <a:t>Provides Continuity</a:t>
            </a:r>
          </a:p>
          <a:p>
            <a:r>
              <a:rPr lang="en-US" dirty="0" smtClean="0"/>
              <a:t>While political leadership may change with elections, </a:t>
            </a:r>
            <a:r>
              <a:rPr lang="en-US" b="1" dirty="0" smtClean="0"/>
              <a:t>administrative institutions remain stable</a:t>
            </a:r>
            <a:r>
              <a:rPr lang="en-US" dirty="0" smtClean="0"/>
              <a:t>, providing </a:t>
            </a:r>
            <a:r>
              <a:rPr lang="en-US" b="1" dirty="0" smtClean="0"/>
              <a:t>continuity in governance</a:t>
            </a:r>
            <a:r>
              <a:rPr lang="en-US" dirty="0" smtClean="0"/>
              <a:t>, policy execution, and institutional memory.</a:t>
            </a:r>
          </a:p>
          <a:p>
            <a:r>
              <a:rPr lang="en-US" b="1" dirty="0" smtClean="0"/>
              <a:t>Promotes Welfare of People</a:t>
            </a:r>
          </a:p>
          <a:p>
            <a:r>
              <a:rPr lang="en-US" dirty="0" smtClean="0"/>
              <a:t>Public administration ensures </a:t>
            </a:r>
            <a:r>
              <a:rPr lang="en-US" b="1" dirty="0" smtClean="0"/>
              <a:t>delivery of public goods and services</a:t>
            </a:r>
            <a:r>
              <a:rPr lang="en-US" dirty="0" smtClean="0"/>
              <a:t> such as education, health, housing, and social security, thereby improving the quality of life.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Evolution of Public Administration</a:t>
            </a:r>
            <a:endParaRPr lang="en-US" dirty="0" smtClean="0"/>
          </a:p>
          <a:p>
            <a:r>
              <a:rPr lang="en-US" b="1" dirty="0" smtClean="0"/>
              <a:t>Classical Era (1887–1930):</a:t>
            </a:r>
            <a:r>
              <a:rPr lang="en-US" dirty="0" smtClean="0"/>
              <a:t> Focus on structure, efficiency, and hierarchy (e.g., Max Weber’s bureaucracy).</a:t>
            </a:r>
          </a:p>
          <a:p>
            <a:r>
              <a:rPr lang="en-US" b="1" dirty="0" smtClean="0"/>
              <a:t>Neo-Classical Era (1930–1950):</a:t>
            </a:r>
            <a:r>
              <a:rPr lang="en-US" dirty="0" smtClean="0"/>
              <a:t> Human relations and behavioral approach (e.g., Elton Mayo).</a:t>
            </a:r>
          </a:p>
          <a:p>
            <a:r>
              <a:rPr lang="en-US" b="1" dirty="0" smtClean="0"/>
              <a:t>Modern Era (1950–1970):</a:t>
            </a:r>
            <a:r>
              <a:rPr lang="en-US" dirty="0" smtClean="0"/>
              <a:t> Emphasis on policy science, development administration.</a:t>
            </a:r>
          </a:p>
          <a:p>
            <a:r>
              <a:rPr lang="en-US" b="1" dirty="0" smtClean="0"/>
              <a:t>New Public Administration (1970s):</a:t>
            </a:r>
            <a:r>
              <a:rPr lang="en-US" dirty="0" smtClean="0"/>
              <a:t> Responsive, client-oriented approach.</a:t>
            </a:r>
          </a:p>
          <a:p>
            <a:r>
              <a:rPr lang="en-US" b="1" dirty="0" smtClean="0"/>
              <a:t>New Public Management (1990s onward):</a:t>
            </a:r>
            <a:r>
              <a:rPr lang="en-US" dirty="0" smtClean="0"/>
              <a:t> Market-based reforms, performance measurement, decentralization.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Public Administration</a:t>
            </a:r>
            <a:r>
              <a:rPr lang="en-US" dirty="0" smtClean="0"/>
              <a:t> and </a:t>
            </a:r>
            <a:r>
              <a:rPr lang="en-US" b="1" dirty="0" smtClean="0"/>
              <a:t>Private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While </a:t>
            </a:r>
            <a:r>
              <a:rPr lang="en-US" b="1" dirty="0" smtClean="0"/>
              <a:t>Public Administration</a:t>
            </a:r>
            <a:r>
              <a:rPr lang="en-US" dirty="0" smtClean="0"/>
              <a:t> and </a:t>
            </a:r>
            <a:r>
              <a:rPr lang="en-US" b="1" dirty="0" smtClean="0"/>
              <a:t>Private Administration</a:t>
            </a:r>
            <a:r>
              <a:rPr lang="en-US" dirty="0" smtClean="0"/>
              <a:t> share some common managerial features (like planning, organizing, and directing), they differ significantly in </a:t>
            </a:r>
            <a:r>
              <a:rPr lang="en-US" b="1" dirty="0" smtClean="0"/>
              <a:t>purpose, accountability, and operations</a:t>
            </a:r>
            <a:r>
              <a:rPr lang="en-US" dirty="0" smtClean="0"/>
              <a:t>. Here’s a detailed explanation:</a:t>
            </a:r>
          </a:p>
          <a:p>
            <a:r>
              <a:rPr lang="en-US" b="1" dirty="0" smtClean="0"/>
              <a:t>Definition</a:t>
            </a:r>
          </a:p>
          <a:p>
            <a:r>
              <a:rPr lang="en-US" b="1" dirty="0" smtClean="0"/>
              <a:t>Public Administration</a:t>
            </a:r>
            <a:r>
              <a:rPr lang="en-US" dirty="0" smtClean="0"/>
              <a:t> refers to the </a:t>
            </a:r>
            <a:r>
              <a:rPr lang="en-US" b="1" dirty="0" smtClean="0"/>
              <a:t>management of governmental affairs</a:t>
            </a:r>
            <a:r>
              <a:rPr lang="en-US" dirty="0" smtClean="0"/>
              <a:t> at local, state, or national levels. It involves implementing laws, delivering public services, and ensuring the welfare of citizens.</a:t>
            </a:r>
            <a:r>
              <a:rPr lang="en-US" b="1" dirty="0" smtClean="0"/>
              <a:t> </a:t>
            </a:r>
          </a:p>
          <a:p>
            <a:r>
              <a:rPr lang="en-US" b="1" dirty="0" smtClean="0"/>
              <a:t>Private Administration</a:t>
            </a:r>
            <a:r>
              <a:rPr lang="en-US" dirty="0" smtClean="0"/>
              <a:t> is concerned with the </a:t>
            </a:r>
            <a:r>
              <a:rPr lang="en-US" b="1" dirty="0" smtClean="0"/>
              <a:t>management of private enterprises</a:t>
            </a:r>
            <a:r>
              <a:rPr lang="en-US" dirty="0" smtClean="0"/>
              <a:t> and business organizations. The main goal is </a:t>
            </a:r>
            <a:r>
              <a:rPr lang="en-US" b="1" dirty="0" smtClean="0"/>
              <a:t>profit-making</a:t>
            </a:r>
            <a:r>
              <a:rPr lang="en-US" dirty="0" smtClean="0"/>
              <a:t> and increasing shareholder value.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Meaning of Public Administration</a:t>
            </a:r>
            <a:endParaRPr lang="en-US" dirty="0" smtClean="0"/>
          </a:p>
          <a:p>
            <a:r>
              <a:rPr lang="en-US" dirty="0" smtClean="0"/>
              <a:t>Derived from Latin: '</a:t>
            </a:r>
            <a:r>
              <a:rPr lang="en-US" dirty="0" err="1" smtClean="0"/>
              <a:t>Publicus</a:t>
            </a:r>
            <a:r>
              <a:rPr lang="en-US" dirty="0" smtClean="0"/>
              <a:t>' meaning people and '</a:t>
            </a:r>
            <a:r>
              <a:rPr lang="en-US" dirty="0" err="1" smtClean="0"/>
              <a:t>Administrare</a:t>
            </a:r>
            <a:r>
              <a:rPr lang="en-US" dirty="0" smtClean="0"/>
              <a:t>' meaning to serve.</a:t>
            </a:r>
          </a:p>
          <a:p>
            <a:r>
              <a:rPr lang="en-US" dirty="0" smtClean="0"/>
              <a:t>Refers to the collective machinery and processes through which public policy is executed.</a:t>
            </a:r>
          </a:p>
          <a:p>
            <a:r>
              <a:rPr lang="en-US" dirty="0" smtClean="0"/>
              <a:t>Involves activities like rule enforcement, service delivery, regulation, and development.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Accountability</a:t>
            </a:r>
          </a:p>
          <a:p>
            <a:r>
              <a:rPr lang="en-US" b="1" dirty="0" smtClean="0"/>
              <a:t>Public Administration</a:t>
            </a:r>
            <a:r>
              <a:rPr lang="en-US" dirty="0" smtClean="0"/>
              <a:t> is accountable to the </a:t>
            </a:r>
            <a:r>
              <a:rPr lang="en-US" b="1" dirty="0" smtClean="0"/>
              <a:t>public, legislature, judiciary, and media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Private Administration</a:t>
            </a:r>
            <a:r>
              <a:rPr lang="en-US" dirty="0" smtClean="0"/>
              <a:t> is primarily accountable to </a:t>
            </a:r>
            <a:r>
              <a:rPr lang="en-US" b="1" dirty="0" smtClean="0"/>
              <a:t>owners, shareholders, and boards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Transparency</a:t>
            </a:r>
          </a:p>
          <a:p>
            <a:r>
              <a:rPr lang="en-US" b="1" dirty="0" smtClean="0"/>
              <a:t>Public:</a:t>
            </a:r>
            <a:r>
              <a:rPr lang="en-US" dirty="0" smtClean="0"/>
              <a:t> Subject to </a:t>
            </a:r>
            <a:r>
              <a:rPr lang="en-US" b="1" dirty="0" smtClean="0"/>
              <a:t>public scrutiny</a:t>
            </a:r>
            <a:r>
              <a:rPr lang="en-US" dirty="0" smtClean="0"/>
              <a:t>, </a:t>
            </a:r>
            <a:r>
              <a:rPr lang="en-US" b="1" dirty="0" smtClean="0"/>
              <a:t>Right to Information (RTI)</a:t>
            </a:r>
            <a:r>
              <a:rPr lang="en-US" dirty="0" smtClean="0"/>
              <a:t>, and </a:t>
            </a:r>
            <a:r>
              <a:rPr lang="en-US" b="1" dirty="0" smtClean="0"/>
              <a:t>audits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Private:</a:t>
            </a:r>
            <a:r>
              <a:rPr lang="en-US" dirty="0" smtClean="0"/>
              <a:t> Less transparent; operations are considered </a:t>
            </a:r>
            <a:r>
              <a:rPr lang="en-US" b="1" dirty="0" smtClean="0"/>
              <a:t>proprietary</a:t>
            </a:r>
            <a:r>
              <a:rPr lang="en-US" dirty="0" smtClean="0"/>
              <a:t> and confidential.</a:t>
            </a:r>
          </a:p>
          <a:p>
            <a:endParaRPr lang="en-US" dirty="0" smtClean="0"/>
          </a:p>
          <a:p>
            <a:r>
              <a:rPr lang="en-US" b="1" dirty="0" smtClean="0"/>
              <a:t>Legal Framework</a:t>
            </a:r>
          </a:p>
          <a:p>
            <a:r>
              <a:rPr lang="en-US" b="1" dirty="0" smtClean="0"/>
              <a:t>Public:</a:t>
            </a:r>
            <a:r>
              <a:rPr lang="en-US" dirty="0" smtClean="0"/>
              <a:t> Operates strictly under </a:t>
            </a:r>
            <a:r>
              <a:rPr lang="en-US" b="1" dirty="0" smtClean="0"/>
              <a:t>constitutional and legal provisions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Private:</a:t>
            </a:r>
            <a:r>
              <a:rPr lang="en-US" dirty="0" smtClean="0"/>
              <a:t> Governed by </a:t>
            </a:r>
            <a:r>
              <a:rPr lang="en-US" b="1" dirty="0" smtClean="0"/>
              <a:t>corporate laws</a:t>
            </a:r>
            <a:r>
              <a:rPr lang="en-US" dirty="0" smtClean="0"/>
              <a:t> and internal company policies.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674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Scope and Flexibility</a:t>
            </a:r>
          </a:p>
          <a:p>
            <a:r>
              <a:rPr lang="en-US" b="1" dirty="0" smtClean="0"/>
              <a:t>Public Administration</a:t>
            </a:r>
            <a:r>
              <a:rPr lang="en-US" dirty="0" smtClean="0"/>
              <a:t> tends to be </a:t>
            </a:r>
            <a:r>
              <a:rPr lang="en-US" b="1" dirty="0" smtClean="0"/>
              <a:t>more rigid</a:t>
            </a:r>
            <a:r>
              <a:rPr lang="en-US" dirty="0" smtClean="0"/>
              <a:t> due to laws, rules, and political oversight.</a:t>
            </a:r>
          </a:p>
          <a:p>
            <a:r>
              <a:rPr lang="en-US" b="1" dirty="0" smtClean="0"/>
              <a:t>Private Administration</a:t>
            </a:r>
            <a:r>
              <a:rPr lang="en-US" dirty="0" smtClean="0"/>
              <a:t> is often </a:t>
            </a:r>
            <a:r>
              <a:rPr lang="en-US" b="1" dirty="0" smtClean="0"/>
              <a:t>more flexible</a:t>
            </a:r>
            <a:r>
              <a:rPr lang="en-US" dirty="0" smtClean="0"/>
              <a:t>, adaptable, and quick in decision-making.</a:t>
            </a:r>
          </a:p>
          <a:p>
            <a:endParaRPr lang="en-US" dirty="0" smtClean="0"/>
          </a:p>
          <a:p>
            <a:r>
              <a:rPr lang="en-US" b="1" dirty="0" smtClean="0"/>
              <a:t>Decision-Making Process</a:t>
            </a:r>
          </a:p>
          <a:p>
            <a:r>
              <a:rPr lang="en-US" b="1" dirty="0" smtClean="0"/>
              <a:t>Public:</a:t>
            </a:r>
            <a:r>
              <a:rPr lang="en-US" dirty="0" smtClean="0"/>
              <a:t> Slower, involves multiple layers and is influenced by </a:t>
            </a:r>
            <a:r>
              <a:rPr lang="en-US" b="1" dirty="0" smtClean="0"/>
              <a:t>political considerations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Private:</a:t>
            </a:r>
            <a:r>
              <a:rPr lang="en-US" dirty="0" smtClean="0"/>
              <a:t> Faster, influenced by </a:t>
            </a:r>
            <a:r>
              <a:rPr lang="en-US" b="1" dirty="0" smtClean="0"/>
              <a:t>market logic</a:t>
            </a:r>
            <a:r>
              <a:rPr lang="en-US" dirty="0" smtClean="0"/>
              <a:t> and profit calculations.</a:t>
            </a:r>
          </a:p>
          <a:p>
            <a:endParaRPr lang="en-US" dirty="0" smtClean="0"/>
          </a:p>
          <a:p>
            <a:r>
              <a:rPr lang="en-US" b="1" dirty="0" smtClean="0"/>
              <a:t>Leadership and Recruitment</a:t>
            </a:r>
          </a:p>
          <a:p>
            <a:r>
              <a:rPr lang="en-US" b="1" dirty="0" smtClean="0"/>
              <a:t>Public:</a:t>
            </a:r>
            <a:r>
              <a:rPr lang="en-US" dirty="0" smtClean="0"/>
              <a:t> Recruitment is usually through </a:t>
            </a:r>
            <a:r>
              <a:rPr lang="en-US" b="1" dirty="0" smtClean="0"/>
              <a:t>competitive exams</a:t>
            </a:r>
            <a:r>
              <a:rPr lang="en-US" dirty="0" smtClean="0"/>
              <a:t> (e.g., UPSC, State PSCs).</a:t>
            </a:r>
          </a:p>
          <a:p>
            <a:r>
              <a:rPr lang="en-US" b="1" dirty="0" smtClean="0"/>
              <a:t>Private:</a:t>
            </a:r>
            <a:r>
              <a:rPr lang="en-US" dirty="0" smtClean="0"/>
              <a:t> Based on </a:t>
            </a:r>
            <a:r>
              <a:rPr lang="en-US" b="1" dirty="0" smtClean="0"/>
              <a:t>qualifications, experience</a:t>
            </a:r>
            <a:r>
              <a:rPr lang="en-US" dirty="0" smtClean="0"/>
              <a:t>, and </a:t>
            </a:r>
            <a:r>
              <a:rPr lang="en-US" b="1" dirty="0" smtClean="0"/>
              <a:t>market demand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Public </a:t>
            </a:r>
            <a:r>
              <a:rPr lang="en-US" b="1" dirty="0" smtClean="0"/>
              <a:t>vs. Private Administration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1. Meaning of the Two</a:t>
            </a:r>
          </a:p>
          <a:p>
            <a:r>
              <a:rPr lang="en-US" b="1" dirty="0" smtClean="0"/>
              <a:t>Public Administration</a:t>
            </a:r>
            <a:r>
              <a:rPr lang="en-US" dirty="0" smtClean="0"/>
              <a:t> – Management and implementation of government policies and programs for the welfare of the public. Operates in the public sector and is accountable to citizens through political and legal channels.</a:t>
            </a:r>
          </a:p>
          <a:p>
            <a:r>
              <a:rPr lang="en-US" b="1" dirty="0" smtClean="0"/>
              <a:t>Private Administration</a:t>
            </a:r>
            <a:r>
              <a:rPr lang="en-US" dirty="0" smtClean="0"/>
              <a:t> – Management of private organizations or enterprises with the aim of earning profit or fulfilling specific corporate objectives. Operates in the private sector and is accountable to owners, shareholders, or boards.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2. Points of Relationship</a:t>
            </a:r>
          </a:p>
          <a:p>
            <a:r>
              <a:rPr lang="en-US" b="1" dirty="0" smtClean="0"/>
              <a:t>a. Common Principles of Management</a:t>
            </a:r>
          </a:p>
          <a:p>
            <a:r>
              <a:rPr lang="en-US" dirty="0" smtClean="0"/>
              <a:t>Both apply </a:t>
            </a:r>
            <a:r>
              <a:rPr lang="en-US" b="1" dirty="0" smtClean="0"/>
              <a:t>management principles</a:t>
            </a:r>
            <a:r>
              <a:rPr lang="en-US" dirty="0" smtClean="0"/>
              <a:t> such as planning, organizing, staffing, directing, coordinating, reporting, and budgeting (POSDCORB).</a:t>
            </a:r>
          </a:p>
          <a:p>
            <a:r>
              <a:rPr lang="en-US" dirty="0" smtClean="0"/>
              <a:t>For example, both a government department and a private company need </a:t>
            </a:r>
            <a:r>
              <a:rPr lang="en-US" b="1" dirty="0" smtClean="0"/>
              <a:t>human resource management</a:t>
            </a:r>
            <a:r>
              <a:rPr lang="en-US" dirty="0" smtClean="0"/>
              <a:t>, financial control, and strategic planning.</a:t>
            </a:r>
          </a:p>
          <a:p>
            <a:r>
              <a:rPr lang="en-US" b="1" dirty="0" smtClean="0"/>
              <a:t>b. Interdependence</a:t>
            </a:r>
          </a:p>
          <a:p>
            <a:r>
              <a:rPr lang="en-US" dirty="0" smtClean="0"/>
              <a:t>Public administration often works </a:t>
            </a:r>
            <a:r>
              <a:rPr lang="en-US" b="1" dirty="0" smtClean="0"/>
              <a:t>in partnership</a:t>
            </a:r>
            <a:r>
              <a:rPr lang="en-US" dirty="0" smtClean="0"/>
              <a:t> with private administration for service delivery (e.g., public–private partnerships in infrastructure, health, and education).</a:t>
            </a:r>
          </a:p>
          <a:p>
            <a:r>
              <a:rPr lang="en-US" dirty="0" smtClean="0"/>
              <a:t>Private companies depend on </a:t>
            </a:r>
            <a:r>
              <a:rPr lang="en-US" b="1" dirty="0" smtClean="0"/>
              <a:t>public policies, regulations, and infrastructure</a:t>
            </a:r>
            <a:r>
              <a:rPr lang="en-US" dirty="0" smtClean="0"/>
              <a:t> provided by the state.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c. Similar Challenges</a:t>
            </a:r>
          </a:p>
          <a:p>
            <a:r>
              <a:rPr lang="en-US" dirty="0" smtClean="0"/>
              <a:t>Both face issues like resource constraints, efficiency demands, human resource development, technological adaptation, and accountability pressures.</a:t>
            </a:r>
          </a:p>
          <a:p>
            <a:r>
              <a:rPr lang="en-US" dirty="0" smtClean="0"/>
              <a:t>Example: Both must adapt to </a:t>
            </a:r>
            <a:r>
              <a:rPr lang="en-US" b="1" dirty="0" smtClean="0"/>
              <a:t>digital governance</a:t>
            </a:r>
            <a:r>
              <a:rPr lang="en-US" dirty="0" smtClean="0"/>
              <a:t> and </a:t>
            </a:r>
            <a:r>
              <a:rPr lang="en-US" b="1" dirty="0" smtClean="0"/>
              <a:t>data-driven decision-making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d. Mutual Influence</a:t>
            </a:r>
          </a:p>
          <a:p>
            <a:r>
              <a:rPr lang="en-US" dirty="0" smtClean="0"/>
              <a:t>Private administration influences public administration by introducing </a:t>
            </a:r>
            <a:r>
              <a:rPr lang="en-US" b="1" dirty="0" smtClean="0"/>
              <a:t>innovations and efficiency models</a:t>
            </a:r>
            <a:r>
              <a:rPr lang="en-US" dirty="0" smtClean="0"/>
              <a:t> (e.g., Total Quality Management, performance appraisal systems).</a:t>
            </a:r>
          </a:p>
          <a:p>
            <a:r>
              <a:rPr lang="en-US" dirty="0" smtClean="0"/>
              <a:t>Public administration influences private administration through </a:t>
            </a:r>
            <a:r>
              <a:rPr lang="en-US" b="1" dirty="0" smtClean="0"/>
              <a:t>regulations, taxation policies, and legal frameworks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b="1" dirty="0" smtClean="0"/>
              <a:t>e. Convergence Trends</a:t>
            </a:r>
          </a:p>
          <a:p>
            <a:r>
              <a:rPr lang="en-US" dirty="0" smtClean="0"/>
              <a:t>New Public Management (NPM) and governance models have blurred the distinction by adopting </a:t>
            </a:r>
            <a:r>
              <a:rPr lang="en-US" b="1" dirty="0" smtClean="0"/>
              <a:t>private-sector techniques</a:t>
            </a:r>
            <a:r>
              <a:rPr lang="en-US" dirty="0" smtClean="0"/>
              <a:t> in government administration.</a:t>
            </a:r>
          </a:p>
          <a:p>
            <a:r>
              <a:rPr lang="en-US" dirty="0" smtClean="0"/>
              <a:t>Many private corporations adopt </a:t>
            </a:r>
            <a:r>
              <a:rPr lang="en-US" b="1" dirty="0" smtClean="0"/>
              <a:t>corporate social responsibility (CSR)</a:t>
            </a:r>
            <a:r>
              <a:rPr lang="en-US" dirty="0" smtClean="0"/>
              <a:t> which aligns with public interest goals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Public vs. Private </a:t>
            </a:r>
            <a:r>
              <a:rPr lang="en-US" b="1" dirty="0" smtClean="0"/>
              <a:t>Administration-Differences:</a:t>
            </a:r>
            <a:endParaRPr lang="en-US" dirty="0" smtClean="0"/>
          </a:p>
          <a:p>
            <a:r>
              <a:rPr lang="en-US" dirty="0" smtClean="0"/>
              <a:t>Objective-</a:t>
            </a:r>
            <a:r>
              <a:rPr lang="en-US" b="1" dirty="0" smtClean="0"/>
              <a:t> Public Administration -</a:t>
            </a:r>
            <a:r>
              <a:rPr lang="en-US" dirty="0" smtClean="0"/>
              <a:t>Public welfare-</a:t>
            </a:r>
            <a:r>
              <a:rPr lang="en-US" b="1" dirty="0" smtClean="0"/>
              <a:t> Private Administration -</a:t>
            </a:r>
            <a:r>
              <a:rPr lang="en-US" dirty="0" smtClean="0"/>
              <a:t>Profit maximization</a:t>
            </a:r>
          </a:p>
          <a:p>
            <a:r>
              <a:rPr lang="en-US" b="1" dirty="0" smtClean="0"/>
              <a:t>Accountability- Public Administration -</a:t>
            </a:r>
            <a:r>
              <a:rPr lang="en-US" dirty="0" smtClean="0"/>
              <a:t>To the public and legislature</a:t>
            </a:r>
            <a:r>
              <a:rPr lang="en-US" b="1" dirty="0" smtClean="0"/>
              <a:t> Private Administration - </a:t>
            </a:r>
            <a:r>
              <a:rPr lang="en-US" dirty="0" smtClean="0"/>
              <a:t>To shareholders/ owners</a:t>
            </a:r>
          </a:p>
          <a:p>
            <a:r>
              <a:rPr lang="en-US" b="1" dirty="0" smtClean="0"/>
              <a:t>Transparency</a:t>
            </a:r>
            <a:r>
              <a:rPr lang="en-US" dirty="0" smtClean="0"/>
              <a:t>-</a:t>
            </a:r>
            <a:r>
              <a:rPr lang="en-US" b="1" dirty="0" smtClean="0"/>
              <a:t> Public Administration - </a:t>
            </a:r>
            <a:r>
              <a:rPr lang="en-US" dirty="0" smtClean="0"/>
              <a:t>High (democratic oversight)</a:t>
            </a:r>
            <a:r>
              <a:rPr lang="en-US" b="1" dirty="0" smtClean="0"/>
              <a:t> Private Administration - </a:t>
            </a:r>
            <a:r>
              <a:rPr lang="en-US" dirty="0" smtClean="0"/>
              <a:t>Lower (proprietary concerns)</a:t>
            </a:r>
          </a:p>
          <a:p>
            <a:r>
              <a:rPr lang="en-US" b="1" dirty="0" smtClean="0"/>
              <a:t>Flexibility</a:t>
            </a:r>
            <a:r>
              <a:rPr lang="en-US" dirty="0" smtClean="0"/>
              <a:t>-</a:t>
            </a:r>
            <a:r>
              <a:rPr lang="en-US" b="1" dirty="0" smtClean="0"/>
              <a:t> Public Administration - </a:t>
            </a:r>
            <a:r>
              <a:rPr lang="en-US" dirty="0" smtClean="0"/>
              <a:t>Limited by law and procedure</a:t>
            </a:r>
            <a:r>
              <a:rPr lang="en-US" b="1" dirty="0" smtClean="0"/>
              <a:t> Private Administration - </a:t>
            </a:r>
            <a:r>
              <a:rPr lang="en-US" dirty="0" smtClean="0"/>
              <a:t>More flexible</a:t>
            </a:r>
          </a:p>
          <a:p>
            <a:r>
              <a:rPr lang="en-US" b="1" dirty="0" smtClean="0"/>
              <a:t>Motivation</a:t>
            </a:r>
            <a:r>
              <a:rPr lang="en-US" dirty="0" smtClean="0"/>
              <a:t>-</a:t>
            </a:r>
            <a:r>
              <a:rPr lang="en-US" b="1" dirty="0" smtClean="0"/>
              <a:t> Public Administration - </a:t>
            </a:r>
            <a:r>
              <a:rPr lang="en-US" dirty="0" smtClean="0"/>
              <a:t>Service-oriented-</a:t>
            </a:r>
            <a:r>
              <a:rPr lang="en-US" b="1" dirty="0" smtClean="0"/>
              <a:t> Private Administration - </a:t>
            </a:r>
            <a:r>
              <a:rPr lang="en-US" dirty="0" smtClean="0"/>
              <a:t>Profit-driven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Contemporary Challenges in Public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55000" lnSpcReduction="20000"/>
          </a:bodyPr>
          <a:lstStyle/>
          <a:p>
            <a:endParaRPr lang="en-US" sz="4000" dirty="0" smtClean="0"/>
          </a:p>
          <a:p>
            <a:r>
              <a:rPr lang="en-US" sz="4000" b="1" dirty="0" smtClean="0"/>
              <a:t> 1. Corruption</a:t>
            </a:r>
          </a:p>
          <a:p>
            <a:r>
              <a:rPr lang="en-US" sz="4000" dirty="0" smtClean="0"/>
              <a:t>Corruption erodes </a:t>
            </a:r>
            <a:r>
              <a:rPr lang="en-US" sz="4000" b="1" dirty="0" smtClean="0"/>
              <a:t>public trust</a:t>
            </a:r>
            <a:r>
              <a:rPr lang="en-US" sz="4000" dirty="0" smtClean="0"/>
              <a:t> and leads to </a:t>
            </a:r>
            <a:r>
              <a:rPr lang="en-US" sz="4000" b="1" dirty="0" smtClean="0"/>
              <a:t>inefficiency</a:t>
            </a:r>
            <a:r>
              <a:rPr lang="en-US" sz="4000" dirty="0" smtClean="0"/>
              <a:t> and </a:t>
            </a:r>
            <a:r>
              <a:rPr lang="en-US" sz="4000" b="1" dirty="0" smtClean="0"/>
              <a:t>misuse of public funds</a:t>
            </a:r>
            <a:r>
              <a:rPr lang="en-US" sz="4000" dirty="0" smtClean="0"/>
              <a:t>.</a:t>
            </a:r>
          </a:p>
          <a:p>
            <a:r>
              <a:rPr lang="en-US" sz="4000" dirty="0" smtClean="0"/>
              <a:t>Bribery, nepotism, and favoritism weaken the integrity of the system.</a:t>
            </a:r>
          </a:p>
          <a:p>
            <a:r>
              <a:rPr lang="en-US" sz="4000" dirty="0" err="1" smtClean="0"/>
              <a:t>Combatting</a:t>
            </a:r>
            <a:r>
              <a:rPr lang="en-US" sz="4000" dirty="0" smtClean="0"/>
              <a:t> corruption requires </a:t>
            </a:r>
            <a:r>
              <a:rPr lang="en-US" sz="4000" b="1" dirty="0" smtClean="0"/>
              <a:t>strong institutions</a:t>
            </a:r>
            <a:r>
              <a:rPr lang="en-US" sz="4000" dirty="0" smtClean="0"/>
              <a:t>, </a:t>
            </a:r>
            <a:r>
              <a:rPr lang="en-US" sz="4000" b="1" dirty="0" smtClean="0"/>
              <a:t>transparency</a:t>
            </a:r>
            <a:r>
              <a:rPr lang="en-US" sz="4000" dirty="0" smtClean="0"/>
              <a:t>, and </a:t>
            </a:r>
            <a:r>
              <a:rPr lang="en-US" sz="4000" b="1" dirty="0" smtClean="0"/>
              <a:t>accountability mechanisms</a:t>
            </a:r>
            <a:r>
              <a:rPr lang="en-US" sz="4000" dirty="0" smtClean="0"/>
              <a:t> (e.g., </a:t>
            </a:r>
            <a:r>
              <a:rPr lang="en-US" sz="4000" dirty="0" err="1" smtClean="0"/>
              <a:t>Lokpal</a:t>
            </a:r>
            <a:r>
              <a:rPr lang="en-US" sz="4000" dirty="0" smtClean="0"/>
              <a:t>, CVC).</a:t>
            </a:r>
          </a:p>
          <a:p>
            <a:r>
              <a:rPr lang="en-US" sz="4000" b="1" dirty="0" smtClean="0"/>
              <a:t> 2. Red </a:t>
            </a:r>
            <a:r>
              <a:rPr lang="en-US" sz="4000" b="1" dirty="0" err="1" smtClean="0"/>
              <a:t>Tapism</a:t>
            </a:r>
            <a:endParaRPr lang="en-US" sz="4000" b="1" dirty="0" smtClean="0"/>
          </a:p>
          <a:p>
            <a:r>
              <a:rPr lang="en-US" sz="4000" dirty="0" smtClean="0"/>
              <a:t>Refers to excessive </a:t>
            </a:r>
            <a:r>
              <a:rPr lang="en-US" sz="4000" b="1" dirty="0" smtClean="0"/>
              <a:t>bureaucratic procedures</a:t>
            </a:r>
            <a:r>
              <a:rPr lang="en-US" sz="4000" dirty="0" smtClean="0"/>
              <a:t>, formalities, and paperwork.</a:t>
            </a:r>
          </a:p>
          <a:p>
            <a:r>
              <a:rPr lang="en-US" sz="4000" dirty="0" smtClean="0"/>
              <a:t>Leads to </a:t>
            </a:r>
            <a:r>
              <a:rPr lang="en-US" sz="4000" b="1" dirty="0" smtClean="0"/>
              <a:t>delays</a:t>
            </a:r>
            <a:r>
              <a:rPr lang="en-US" sz="4000" dirty="0" smtClean="0"/>
              <a:t> in decision-making, inefficiency, and frustration among citizens.</a:t>
            </a:r>
          </a:p>
          <a:p>
            <a:r>
              <a:rPr lang="en-US" sz="4000" dirty="0" smtClean="0"/>
              <a:t>Solutions include </a:t>
            </a:r>
            <a:r>
              <a:rPr lang="en-US" sz="4000" b="1" dirty="0" smtClean="0"/>
              <a:t>simplifying procedures</a:t>
            </a:r>
            <a:r>
              <a:rPr lang="en-US" sz="4000" dirty="0" smtClean="0"/>
              <a:t>, </a:t>
            </a:r>
            <a:r>
              <a:rPr lang="en-US" sz="4000" b="1" dirty="0" smtClean="0"/>
              <a:t>digital governance</a:t>
            </a:r>
            <a:r>
              <a:rPr lang="en-US" sz="4000" dirty="0" smtClean="0"/>
              <a:t>, and </a:t>
            </a:r>
            <a:r>
              <a:rPr lang="en-US" sz="4000" b="1" dirty="0" smtClean="0"/>
              <a:t>cutting down unnecessary regulations</a:t>
            </a:r>
            <a:r>
              <a:rPr lang="en-US" sz="40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3. Political Interference</a:t>
            </a:r>
          </a:p>
          <a:p>
            <a:r>
              <a:rPr lang="en-US" dirty="0" smtClean="0"/>
              <a:t>Excessive intervention by politicians in administrative decisions undermines </a:t>
            </a:r>
            <a:r>
              <a:rPr lang="en-US" b="1" dirty="0" smtClean="0"/>
              <a:t>neutrality</a:t>
            </a:r>
            <a:r>
              <a:rPr lang="en-US" dirty="0" smtClean="0"/>
              <a:t> and </a:t>
            </a:r>
            <a:r>
              <a:rPr lang="en-US" b="1" dirty="0" smtClean="0"/>
              <a:t>professionalism</a:t>
            </a:r>
            <a:r>
              <a:rPr lang="en-US" dirty="0" smtClean="0"/>
              <a:t>.</a:t>
            </a:r>
          </a:p>
          <a:p>
            <a:r>
              <a:rPr lang="en-US" dirty="0" smtClean="0"/>
              <a:t>Appointments, transfers, and resource allocations often become politically influenced.</a:t>
            </a:r>
          </a:p>
          <a:p>
            <a:r>
              <a:rPr lang="en-US" b="1" dirty="0" smtClean="0"/>
              <a:t>Civil service reforms</a:t>
            </a:r>
            <a:r>
              <a:rPr lang="en-US" dirty="0" smtClean="0"/>
              <a:t> and ensuring </a:t>
            </a:r>
            <a:r>
              <a:rPr lang="en-US" b="1" dirty="0" smtClean="0"/>
              <a:t>autonomy</a:t>
            </a:r>
            <a:r>
              <a:rPr lang="en-US" dirty="0" smtClean="0"/>
              <a:t> in administrative functioning are key remedies.</a:t>
            </a:r>
          </a:p>
          <a:p>
            <a:r>
              <a:rPr lang="en-US" b="1" dirty="0" smtClean="0"/>
              <a:t>4. Lack of Accountability</a:t>
            </a:r>
          </a:p>
          <a:p>
            <a:r>
              <a:rPr lang="en-US" dirty="0" smtClean="0"/>
              <a:t>Absence of strong accountability mechanisms allows </a:t>
            </a:r>
            <a:r>
              <a:rPr lang="en-US" b="1" dirty="0" smtClean="0"/>
              <a:t>inefficiency and misconduct</a:t>
            </a:r>
            <a:r>
              <a:rPr lang="en-US" dirty="0" smtClean="0"/>
              <a:t> to go unchecked.</a:t>
            </a:r>
          </a:p>
          <a:p>
            <a:r>
              <a:rPr lang="en-US" dirty="0" smtClean="0"/>
              <a:t>Citizens often don’t know whom to approach or how to file complaints.</a:t>
            </a:r>
          </a:p>
          <a:p>
            <a:r>
              <a:rPr lang="en-US" dirty="0" smtClean="0"/>
              <a:t>Need for </a:t>
            </a:r>
            <a:r>
              <a:rPr lang="en-US" b="1" dirty="0" smtClean="0"/>
              <a:t>performance audits</a:t>
            </a:r>
            <a:r>
              <a:rPr lang="en-US" dirty="0" smtClean="0"/>
              <a:t>, </a:t>
            </a:r>
            <a:r>
              <a:rPr lang="en-US" b="1" dirty="0" smtClean="0"/>
              <a:t>citizen charters</a:t>
            </a:r>
            <a:r>
              <a:rPr lang="en-US" dirty="0" smtClean="0"/>
              <a:t>, </a:t>
            </a:r>
            <a:r>
              <a:rPr lang="en-US" b="1" dirty="0" smtClean="0"/>
              <a:t>RTI</a:t>
            </a:r>
            <a:r>
              <a:rPr lang="en-US" dirty="0" smtClean="0"/>
              <a:t>, and </a:t>
            </a:r>
            <a:r>
              <a:rPr lang="en-US" b="1" dirty="0" smtClean="0"/>
              <a:t>public grievance </a:t>
            </a:r>
            <a:r>
              <a:rPr lang="en-US" b="1" dirty="0" err="1" smtClean="0"/>
              <a:t>redressal</a:t>
            </a:r>
            <a:r>
              <a:rPr lang="en-US" b="1" dirty="0" smtClean="0"/>
              <a:t> systems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5. Low Citizen Trust</a:t>
            </a:r>
          </a:p>
          <a:p>
            <a:r>
              <a:rPr lang="en-US" dirty="0" smtClean="0"/>
              <a:t>Due to inefficiency, corruption, and lack of responsiveness, public confidence in administration is declining.</a:t>
            </a:r>
          </a:p>
          <a:p>
            <a:r>
              <a:rPr lang="en-US" dirty="0" smtClean="0"/>
              <a:t>Trust can be rebuilt through </a:t>
            </a:r>
            <a:r>
              <a:rPr lang="en-US" b="1" dirty="0" smtClean="0"/>
              <a:t>citizen-centric governance</a:t>
            </a:r>
            <a:r>
              <a:rPr lang="en-US" dirty="0" smtClean="0"/>
              <a:t>, </a:t>
            </a:r>
            <a:r>
              <a:rPr lang="en-US" b="1" dirty="0" smtClean="0"/>
              <a:t>transparency</a:t>
            </a:r>
            <a:r>
              <a:rPr lang="en-US" dirty="0" smtClean="0"/>
              <a:t>, and </a:t>
            </a:r>
            <a:r>
              <a:rPr lang="en-US" b="1" dirty="0" smtClean="0"/>
              <a:t>service quality improvement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6. Technological Lag</a:t>
            </a:r>
          </a:p>
          <a:p>
            <a:r>
              <a:rPr lang="en-US" dirty="0" smtClean="0"/>
              <a:t>Many public agencies lag in adopting </a:t>
            </a:r>
            <a:r>
              <a:rPr lang="en-US" b="1" dirty="0" smtClean="0"/>
              <a:t>modern technology</a:t>
            </a:r>
            <a:r>
              <a:rPr lang="en-US" dirty="0" smtClean="0"/>
              <a:t>, causing delays and service gaps.</a:t>
            </a:r>
          </a:p>
          <a:p>
            <a:r>
              <a:rPr lang="en-US" dirty="0" smtClean="0"/>
              <a:t>Issues include poor infrastructure, digital divide, lack of training, and resistance to change.</a:t>
            </a:r>
          </a:p>
          <a:p>
            <a:r>
              <a:rPr lang="en-US" dirty="0" smtClean="0"/>
              <a:t>Emphasis on </a:t>
            </a:r>
            <a:r>
              <a:rPr lang="en-US" b="1" dirty="0" smtClean="0"/>
              <a:t>e-governance</a:t>
            </a:r>
            <a:r>
              <a:rPr lang="en-US" dirty="0" smtClean="0"/>
              <a:t>, </a:t>
            </a:r>
            <a:r>
              <a:rPr lang="en-US" b="1" dirty="0" smtClean="0"/>
              <a:t>digital literacy</a:t>
            </a:r>
            <a:r>
              <a:rPr lang="en-US" dirty="0" smtClean="0"/>
              <a:t>, and </a:t>
            </a:r>
            <a:r>
              <a:rPr lang="en-US" b="1" dirty="0" smtClean="0"/>
              <a:t>capacity building</a:t>
            </a:r>
            <a:r>
              <a:rPr lang="en-US" dirty="0" smtClean="0"/>
              <a:t> is needed.</a:t>
            </a:r>
          </a:p>
          <a:p>
            <a:r>
              <a:rPr lang="en-US" b="1" dirty="0" smtClean="0"/>
              <a:t>7. Resource Constraints</a:t>
            </a:r>
          </a:p>
          <a:p>
            <a:r>
              <a:rPr lang="en-US" dirty="0" smtClean="0"/>
              <a:t>Many public departments face </a:t>
            </a:r>
            <a:r>
              <a:rPr lang="en-US" b="1" dirty="0" smtClean="0"/>
              <a:t>shortages of manpower, funds, and infrastructure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affects their ability to function effectively and deliver quality services.</a:t>
            </a:r>
          </a:p>
          <a:p>
            <a:r>
              <a:rPr lang="en-US" dirty="0" smtClean="0"/>
              <a:t>Solutions include </a:t>
            </a:r>
            <a:r>
              <a:rPr lang="en-US" b="1" dirty="0" smtClean="0"/>
              <a:t>rational resource allocation</a:t>
            </a:r>
            <a:r>
              <a:rPr lang="en-US" dirty="0" smtClean="0"/>
              <a:t>, </a:t>
            </a:r>
            <a:r>
              <a:rPr lang="en-US" b="1" dirty="0" smtClean="0"/>
              <a:t>budget reforms</a:t>
            </a:r>
            <a:r>
              <a:rPr lang="en-US" dirty="0" smtClean="0"/>
              <a:t>, and </a:t>
            </a:r>
            <a:r>
              <a:rPr lang="en-US" b="1" dirty="0" smtClean="0"/>
              <a:t>public-private partnerships (PPP)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1. Literal Meaning</a:t>
            </a:r>
          </a:p>
          <a:p>
            <a:r>
              <a:rPr lang="en-US" dirty="0" smtClean="0"/>
              <a:t>The term </a:t>
            </a:r>
            <a:r>
              <a:rPr lang="en-US" b="1" dirty="0" smtClean="0"/>
              <a:t>“Public”</a:t>
            </a:r>
            <a:r>
              <a:rPr lang="en-US" dirty="0" smtClean="0"/>
              <a:t> refers to the </a:t>
            </a:r>
            <a:r>
              <a:rPr lang="en-US" b="1" dirty="0" smtClean="0"/>
              <a:t>government or the state</a:t>
            </a:r>
            <a:r>
              <a:rPr lang="en-US" dirty="0" smtClean="0"/>
              <a:t>, and</a:t>
            </a:r>
          </a:p>
          <a:p>
            <a:r>
              <a:rPr lang="en-US" b="1" dirty="0" smtClean="0"/>
              <a:t>“Administration”</a:t>
            </a:r>
            <a:r>
              <a:rPr lang="en-US" dirty="0" smtClean="0"/>
              <a:t> means </a:t>
            </a:r>
            <a:r>
              <a:rPr lang="en-US" b="1" dirty="0" smtClean="0"/>
              <a:t>management, direction, and organization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So, </a:t>
            </a:r>
            <a:r>
              <a:rPr lang="en-US" b="1" dirty="0" smtClean="0"/>
              <a:t>Public Administration</a:t>
            </a:r>
            <a:r>
              <a:rPr lang="en-US" dirty="0" smtClean="0"/>
              <a:t> literally means </a:t>
            </a:r>
            <a:r>
              <a:rPr lang="en-US" b="1" dirty="0" smtClean="0"/>
              <a:t>“Government Management”</a:t>
            </a:r>
            <a:r>
              <a:rPr lang="en-US" dirty="0" smtClean="0"/>
              <a:t> or the </a:t>
            </a:r>
            <a:r>
              <a:rPr lang="en-US" b="1" dirty="0" smtClean="0"/>
              <a:t>administration of public affairs</a:t>
            </a:r>
            <a:r>
              <a:rPr lang="en-US" dirty="0" smtClean="0"/>
              <a:t>.</a:t>
            </a:r>
          </a:p>
          <a:p>
            <a:endParaRPr lang="en-US" b="1" dirty="0" smtClean="0"/>
          </a:p>
          <a:p>
            <a:r>
              <a:rPr lang="en-US" b="1" dirty="0" smtClean="0"/>
              <a:t> 2. As a Process and Practice</a:t>
            </a:r>
          </a:p>
          <a:p>
            <a:r>
              <a:rPr lang="en-US" dirty="0" smtClean="0"/>
              <a:t>Public Administration is concerned with: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implementation of laws and policies</a:t>
            </a:r>
            <a:r>
              <a:rPr lang="en-US" dirty="0" smtClean="0"/>
              <a:t> made by the legislature and executives.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operation of government departments and agencies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provision of services</a:t>
            </a:r>
            <a:r>
              <a:rPr lang="en-US" dirty="0" smtClean="0"/>
              <a:t> like education, health, welfare, transport, public safety, etc.</a:t>
            </a:r>
          </a:p>
          <a:p>
            <a:r>
              <a:rPr lang="en-US" dirty="0" smtClean="0"/>
              <a:t>It involves </a:t>
            </a:r>
            <a:r>
              <a:rPr lang="en-US" b="1" dirty="0" smtClean="0"/>
              <a:t>planning, organizing, directing, coordinating, and controlling</a:t>
            </a:r>
            <a:r>
              <a:rPr lang="en-US" dirty="0" smtClean="0"/>
              <a:t> public resources to achieve governmental objectives.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Role of Public Administration in a Democratic 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1. Strengthening Institutions and the Rule of Law</a:t>
            </a:r>
          </a:p>
          <a:p>
            <a:r>
              <a:rPr lang="en-US" dirty="0" smtClean="0"/>
              <a:t>Public administration ensures the </a:t>
            </a:r>
            <a:r>
              <a:rPr lang="en-US" b="1" dirty="0" smtClean="0"/>
              <a:t>implementation of laws</a:t>
            </a:r>
            <a:r>
              <a:rPr lang="en-US" dirty="0" smtClean="0"/>
              <a:t> fairly and uniformly.</a:t>
            </a:r>
          </a:p>
          <a:p>
            <a:r>
              <a:rPr lang="en-US" dirty="0" smtClean="0"/>
              <a:t>It supports institutions like the </a:t>
            </a:r>
            <a:r>
              <a:rPr lang="en-US" b="1" dirty="0" smtClean="0"/>
              <a:t>judiciary, legislature, and election commissions</a:t>
            </a:r>
            <a:r>
              <a:rPr lang="en-US" dirty="0" smtClean="0"/>
              <a:t> by providing administrative services.</a:t>
            </a:r>
          </a:p>
          <a:p>
            <a:r>
              <a:rPr lang="en-US" dirty="0" smtClean="0"/>
              <a:t>Maintains </a:t>
            </a:r>
            <a:r>
              <a:rPr lang="en-US" b="1" dirty="0" smtClean="0"/>
              <a:t>legal order</a:t>
            </a:r>
            <a:r>
              <a:rPr lang="en-US" dirty="0" smtClean="0"/>
              <a:t>, protects rights, and upholds the </a:t>
            </a:r>
            <a:r>
              <a:rPr lang="en-US" b="1" dirty="0" smtClean="0"/>
              <a:t>Constitution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2. Facilitating Citizen Participation</a:t>
            </a:r>
          </a:p>
          <a:p>
            <a:r>
              <a:rPr lang="en-US" dirty="0" smtClean="0"/>
              <a:t>It plays a crucial role in involving people in governance through </a:t>
            </a:r>
            <a:r>
              <a:rPr lang="en-US" b="1" dirty="0" smtClean="0"/>
              <a:t>decentralization</a:t>
            </a:r>
            <a:r>
              <a:rPr lang="en-US" dirty="0" smtClean="0"/>
              <a:t>, </a:t>
            </a:r>
            <a:r>
              <a:rPr lang="en-US" b="1" dirty="0" smtClean="0"/>
              <a:t>local self-government</a:t>
            </a:r>
            <a:r>
              <a:rPr lang="en-US" dirty="0" smtClean="0"/>
              <a:t>, </a:t>
            </a:r>
            <a:r>
              <a:rPr lang="en-US" b="1" dirty="0" smtClean="0"/>
              <a:t>consultations</a:t>
            </a:r>
            <a:r>
              <a:rPr lang="en-US" dirty="0" smtClean="0"/>
              <a:t>, and </a:t>
            </a:r>
            <a:r>
              <a:rPr lang="en-US" b="1" dirty="0" smtClean="0"/>
              <a:t>feedback mechanisms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Platforms like </a:t>
            </a:r>
            <a:r>
              <a:rPr lang="en-US" b="1" dirty="0" smtClean="0"/>
              <a:t>RTI</a:t>
            </a:r>
            <a:r>
              <a:rPr lang="en-US" dirty="0" smtClean="0"/>
              <a:t>, </a:t>
            </a:r>
            <a:r>
              <a:rPr lang="en-US" b="1" dirty="0" smtClean="0"/>
              <a:t>public hearings</a:t>
            </a:r>
            <a:r>
              <a:rPr lang="en-US" dirty="0" smtClean="0"/>
              <a:t>, and </a:t>
            </a:r>
            <a:r>
              <a:rPr lang="en-US" b="1" dirty="0" smtClean="0"/>
              <a:t>online grievance portals</a:t>
            </a:r>
            <a:r>
              <a:rPr lang="en-US" dirty="0" smtClean="0"/>
              <a:t> empower citizens to engage with the system.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3. Ensuring Equity and Social Justice</a:t>
            </a:r>
          </a:p>
          <a:p>
            <a:r>
              <a:rPr lang="en-US" dirty="0" smtClean="0"/>
              <a:t>Public administrators ensure that </a:t>
            </a:r>
            <a:r>
              <a:rPr lang="en-US" b="1" dirty="0" smtClean="0"/>
              <a:t>welfare schemes</a:t>
            </a:r>
            <a:r>
              <a:rPr lang="en-US" dirty="0" smtClean="0"/>
              <a:t>, reservations, and other affirmative actions reach </a:t>
            </a:r>
            <a:r>
              <a:rPr lang="en-US" b="1" dirty="0" smtClean="0"/>
              <a:t>marginalized and vulnerable groups</a:t>
            </a:r>
            <a:r>
              <a:rPr lang="en-US" dirty="0" smtClean="0"/>
              <a:t>.</a:t>
            </a:r>
          </a:p>
          <a:p>
            <a:r>
              <a:rPr lang="en-US" dirty="0" smtClean="0"/>
              <a:t>Upholds the </a:t>
            </a:r>
            <a:r>
              <a:rPr lang="en-US" b="1" dirty="0" smtClean="0"/>
              <a:t>principle of equality</a:t>
            </a:r>
            <a:r>
              <a:rPr lang="en-US" dirty="0" smtClean="0"/>
              <a:t> by reducing disparities and ensuring </a:t>
            </a:r>
            <a:r>
              <a:rPr lang="en-US" b="1" dirty="0" smtClean="0"/>
              <a:t>inclusive development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 4. Delivering Public Services</a:t>
            </a:r>
          </a:p>
          <a:p>
            <a:r>
              <a:rPr lang="en-US" dirty="0" smtClean="0"/>
              <a:t>Services like </a:t>
            </a:r>
            <a:r>
              <a:rPr lang="en-US" b="1" dirty="0" smtClean="0"/>
              <a:t>healthcare, education, water supply, sanitation, pensions, and safety nets</a:t>
            </a:r>
            <a:r>
              <a:rPr lang="en-US" dirty="0" smtClean="0"/>
              <a:t> are delivered through public administrative machinery.</a:t>
            </a:r>
          </a:p>
          <a:p>
            <a:r>
              <a:rPr lang="en-US" dirty="0" smtClean="0"/>
              <a:t>Efficient delivery promotes </a:t>
            </a:r>
            <a:r>
              <a:rPr lang="en-US" b="1" dirty="0" smtClean="0"/>
              <a:t>citizen satisfaction and trust</a:t>
            </a:r>
            <a:r>
              <a:rPr lang="en-US" dirty="0" smtClean="0"/>
              <a:t> in democratic institutions.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5. Providing a Stable Environment for Development</a:t>
            </a:r>
          </a:p>
          <a:p>
            <a:r>
              <a:rPr lang="en-US" dirty="0" smtClean="0"/>
              <a:t>Stability in administration ensures continuity in government services and programs.</a:t>
            </a:r>
          </a:p>
          <a:p>
            <a:r>
              <a:rPr lang="en-US" dirty="0" smtClean="0"/>
              <a:t>Public administration helps </a:t>
            </a:r>
            <a:r>
              <a:rPr lang="en-US" b="1" dirty="0" smtClean="0"/>
              <a:t>maintain law and order</a:t>
            </a:r>
            <a:r>
              <a:rPr lang="en-US" dirty="0" smtClean="0"/>
              <a:t>, creating an environment conducive to </a:t>
            </a:r>
            <a:r>
              <a:rPr lang="en-US" b="1" dirty="0" smtClean="0"/>
              <a:t>economic and social progress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 6. Ensuring Accountability and Transparency</a:t>
            </a:r>
          </a:p>
          <a:p>
            <a:r>
              <a:rPr lang="en-US" dirty="0" smtClean="0"/>
              <a:t>Through audits, reports, and public disclosures, administration remains accountable to citizens.</a:t>
            </a:r>
          </a:p>
          <a:p>
            <a:r>
              <a:rPr lang="en-US" dirty="0" smtClean="0"/>
              <a:t>Tools like </a:t>
            </a:r>
            <a:r>
              <a:rPr lang="en-US" b="1" dirty="0" smtClean="0"/>
              <a:t>Social Audits</a:t>
            </a:r>
            <a:r>
              <a:rPr lang="en-US" dirty="0" smtClean="0"/>
              <a:t>, </a:t>
            </a:r>
            <a:r>
              <a:rPr lang="en-US" b="1" dirty="0" err="1" smtClean="0"/>
              <a:t>Lokayukta</a:t>
            </a:r>
            <a:r>
              <a:rPr lang="en-US" dirty="0" smtClean="0"/>
              <a:t>, and </a:t>
            </a:r>
            <a:r>
              <a:rPr lang="en-US" b="1" dirty="0" smtClean="0"/>
              <a:t>ombudsman systems</a:t>
            </a:r>
            <a:r>
              <a:rPr lang="en-US" dirty="0" smtClean="0"/>
              <a:t> improve democratic oversight.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Conclusion</a:t>
            </a:r>
            <a:endParaRPr lang="en-US" dirty="0" smtClean="0"/>
          </a:p>
          <a:p>
            <a:r>
              <a:rPr lang="en-US" dirty="0" smtClean="0"/>
              <a:t>Public Administration is vital for the effective functioning of the government.</a:t>
            </a:r>
          </a:p>
          <a:p>
            <a:r>
              <a:rPr lang="en-US" dirty="0" smtClean="0"/>
              <a:t>It is both an art and a science of managing public affairs.</a:t>
            </a:r>
          </a:p>
          <a:p>
            <a:r>
              <a:rPr lang="en-US" dirty="0" smtClean="0"/>
              <a:t>Its relevance continues to grow in the face of global, social, and technological change.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As a Discipline-</a:t>
            </a:r>
          </a:p>
          <a:p>
            <a:pPr>
              <a:buNone/>
            </a:pPr>
            <a:r>
              <a:rPr lang="en-US" b="1" dirty="0" smtClean="0"/>
              <a:t>As a field of academic study, Public Administration:</a:t>
            </a:r>
          </a:p>
          <a:p>
            <a:r>
              <a:rPr lang="en-US" dirty="0" smtClean="0"/>
              <a:t>Studies the </a:t>
            </a:r>
            <a:r>
              <a:rPr lang="en-US" b="1" dirty="0" smtClean="0"/>
              <a:t>principles and practices of administration</a:t>
            </a:r>
            <a:r>
              <a:rPr lang="en-US" dirty="0" smtClean="0"/>
              <a:t> in the public sector.</a:t>
            </a:r>
          </a:p>
          <a:p>
            <a:r>
              <a:rPr lang="en-US" dirty="0" smtClean="0"/>
              <a:t>Analyses the </a:t>
            </a:r>
            <a:r>
              <a:rPr lang="en-US" b="1" dirty="0" smtClean="0"/>
              <a:t>relationship between the government and citizens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Focuses on </a:t>
            </a:r>
            <a:r>
              <a:rPr lang="en-US" b="1" dirty="0" smtClean="0"/>
              <a:t>bureaucracy, governance, public policy, ethics, accountability</a:t>
            </a:r>
            <a:r>
              <a:rPr lang="en-US" dirty="0" smtClean="0"/>
              <a:t>, and more.</a:t>
            </a:r>
          </a:p>
          <a:p>
            <a:r>
              <a:rPr lang="en-US" dirty="0" smtClean="0"/>
              <a:t>It draws from disciplines like </a:t>
            </a:r>
            <a:r>
              <a:rPr lang="en-US" b="1" dirty="0" smtClean="0"/>
              <a:t>political science, sociology, law, economics, and management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Definitions-</a:t>
            </a:r>
            <a:endParaRPr lang="en-US" dirty="0" smtClean="0"/>
          </a:p>
          <a:p>
            <a:r>
              <a:rPr lang="en-US" b="1" dirty="0" smtClean="0"/>
              <a:t>Classic and Traditional Definitions</a:t>
            </a:r>
          </a:p>
          <a:p>
            <a:r>
              <a:rPr lang="en-US" b="1" dirty="0" smtClean="0"/>
              <a:t>Frank J. </a:t>
            </a:r>
            <a:r>
              <a:rPr lang="en-US" b="1" dirty="0" err="1" smtClean="0"/>
              <a:t>Goodnow</a:t>
            </a:r>
            <a:r>
              <a:rPr lang="en-US" b="1" dirty="0" smtClean="0"/>
              <a:t> (1900):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“Public Administration has to do with the execution of the policies of the state.”</a:t>
            </a:r>
            <a:endParaRPr lang="en-US" dirty="0" smtClean="0"/>
          </a:p>
          <a:p>
            <a:r>
              <a:rPr lang="en-US" b="1" dirty="0" smtClean="0"/>
              <a:t>Leonard D. White (1926):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“Public Administration consists of all those operations having for their purpose the fulfillment or enforcement of public policy.”</a:t>
            </a:r>
            <a:endParaRPr lang="en-US" dirty="0" smtClean="0"/>
          </a:p>
          <a:p>
            <a:r>
              <a:rPr lang="en-US" b="1" dirty="0" smtClean="0"/>
              <a:t>Woodrow Wilson (1887):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“Public Administration is the detailed and systematic execution of public law.”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b="1" dirty="0" smtClean="0"/>
              <a:t>Behavioral and Functional Definitions</a:t>
            </a:r>
          </a:p>
          <a:p>
            <a:r>
              <a:rPr lang="en-US" b="1" dirty="0" smtClean="0"/>
              <a:t>Simon, Smithburg, and Thompson (1950):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“By public administration is meant the activities of the executive branch of the national, state, and local governments.”</a:t>
            </a:r>
            <a:endParaRPr lang="en-US" dirty="0" smtClean="0"/>
          </a:p>
          <a:p>
            <a:r>
              <a:rPr lang="en-US" b="1" dirty="0" smtClean="0"/>
              <a:t>Peter Self: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“Public Administration is concerned with the mobilization of governmental resources in support of public policies.”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Contemporary and Broad Definitions</a:t>
            </a:r>
          </a:p>
          <a:p>
            <a:r>
              <a:rPr lang="en-US" b="1" dirty="0" smtClean="0"/>
              <a:t>UN Economic and Social Council (ECOSOC):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“Public Administration is a system of structures and processes, operating within a political and legal framework, for the purpose of achieving governmental objectives.”</a:t>
            </a:r>
            <a:endParaRPr lang="en-US" dirty="0" smtClean="0"/>
          </a:p>
          <a:p>
            <a:r>
              <a:rPr lang="en-US" b="1" dirty="0" smtClean="0"/>
              <a:t>Nicholas Henry: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“Public Administration is the management of men and materials in the accomplishment of the purpose of the state.”</a:t>
            </a:r>
            <a:endParaRPr lang="en-US" dirty="0" smtClean="0"/>
          </a:p>
          <a:p>
            <a:r>
              <a:rPr lang="en-US" b="1" dirty="0" smtClean="0"/>
              <a:t>Marshall E. </a:t>
            </a:r>
            <a:r>
              <a:rPr lang="en-US" b="1" dirty="0" err="1" smtClean="0"/>
              <a:t>Dimock</a:t>
            </a:r>
            <a:r>
              <a:rPr lang="en-US" b="1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“Administration is a process, universal in its application to all organized effort, public or private, civil or military, large-scale or small-scale.”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Nature of Public Administration</a:t>
            </a:r>
            <a:endParaRPr lang="en-US" dirty="0" smtClean="0"/>
          </a:p>
          <a:p>
            <a:r>
              <a:rPr lang="en-US" b="1" dirty="0" smtClean="0"/>
              <a:t>Multidisciplinary Nature:</a:t>
            </a:r>
            <a:r>
              <a:rPr lang="en-US" dirty="0" smtClean="0"/>
              <a:t> Draws from political science, sociology, law, management, economics.</a:t>
            </a:r>
          </a:p>
          <a:p>
            <a:r>
              <a:rPr lang="en-US" b="1" dirty="0" smtClean="0"/>
              <a:t>Political Nature:</a:t>
            </a:r>
            <a:r>
              <a:rPr lang="en-US" dirty="0" smtClean="0"/>
              <a:t> Involves decision-making and policy implementation.</a:t>
            </a:r>
          </a:p>
          <a:p>
            <a:r>
              <a:rPr lang="en-US" b="1" dirty="0" smtClean="0"/>
              <a:t>Managerial Function:</a:t>
            </a:r>
            <a:r>
              <a:rPr lang="en-US" dirty="0" smtClean="0"/>
              <a:t> Focuses on efficiency, planning, and organization.</a:t>
            </a:r>
          </a:p>
          <a:p>
            <a:r>
              <a:rPr lang="en-US" b="1" dirty="0" smtClean="0"/>
              <a:t>Legal Nature:</a:t>
            </a:r>
            <a:r>
              <a:rPr lang="en-US" dirty="0" smtClean="0"/>
              <a:t> Operates within a legal framework; adheres to the Constitution and laws.</a:t>
            </a:r>
            <a:r>
              <a:rPr lang="en-US" b="1" dirty="0" smtClean="0"/>
              <a:t> </a:t>
            </a:r>
          </a:p>
          <a:p>
            <a:r>
              <a:rPr lang="en-US" b="1" dirty="0" smtClean="0"/>
              <a:t>Dual Nature:</a:t>
            </a:r>
          </a:p>
          <a:p>
            <a:r>
              <a:rPr lang="en-US" b="1" dirty="0" smtClean="0"/>
              <a:t>As an Activity:</a:t>
            </a:r>
            <a:r>
              <a:rPr lang="en-US" dirty="0" smtClean="0"/>
              <a:t> Performing functions such as managing public resources and delivering services.</a:t>
            </a:r>
          </a:p>
          <a:p>
            <a:r>
              <a:rPr lang="en-US" b="1" dirty="0" smtClean="0"/>
              <a:t>As a Discipline:</a:t>
            </a:r>
            <a:r>
              <a:rPr lang="en-US" dirty="0" smtClean="0"/>
              <a:t> Studying principles, theories, and models of public management.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Major Functions:</a:t>
            </a:r>
          </a:p>
          <a:p>
            <a:r>
              <a:rPr lang="en-US" b="1" dirty="0" smtClean="0"/>
              <a:t>Policy Implementation</a:t>
            </a:r>
            <a:r>
              <a:rPr lang="en-US" dirty="0" smtClean="0"/>
              <a:t> – Putting government decisions into action.</a:t>
            </a:r>
          </a:p>
          <a:p>
            <a:r>
              <a:rPr lang="en-US" b="1" dirty="0" smtClean="0"/>
              <a:t>Regulation</a:t>
            </a:r>
            <a:r>
              <a:rPr lang="en-US" dirty="0" smtClean="0"/>
              <a:t> – Enforcing laws and ensuring compliance.</a:t>
            </a:r>
          </a:p>
          <a:p>
            <a:r>
              <a:rPr lang="en-US" b="1" dirty="0" smtClean="0"/>
              <a:t>Public Service Delivery</a:t>
            </a:r>
            <a:r>
              <a:rPr lang="en-US" dirty="0" smtClean="0"/>
              <a:t> – Providing services like healthcare, education, sanitation, welfare, etc.</a:t>
            </a:r>
          </a:p>
          <a:p>
            <a:r>
              <a:rPr lang="en-US" b="1" dirty="0" smtClean="0"/>
              <a:t>Resource Management</a:t>
            </a:r>
            <a:r>
              <a:rPr lang="en-US" dirty="0" smtClean="0"/>
              <a:t> – Budgeting, staffing, and managing public assets.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2201</Words>
  <Application>Microsoft Office PowerPoint</Application>
  <PresentationFormat>On-screen Show (4:3)</PresentationFormat>
  <Paragraphs>227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Concept of Public Administration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scope of public administration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Public Administration and Private Administration</vt:lpstr>
      <vt:lpstr>Slide 20</vt:lpstr>
      <vt:lpstr>Slide 21</vt:lpstr>
      <vt:lpstr> Public vs. Private Administration </vt:lpstr>
      <vt:lpstr>Slide 23</vt:lpstr>
      <vt:lpstr>Slide 24</vt:lpstr>
      <vt:lpstr>Slide 25</vt:lpstr>
      <vt:lpstr>Slide 26</vt:lpstr>
      <vt:lpstr>Contemporary Challenges in Public Administration</vt:lpstr>
      <vt:lpstr>Slide 28</vt:lpstr>
      <vt:lpstr>Slide 29</vt:lpstr>
      <vt:lpstr>Role of Public Administration in a Democratic Society</vt:lpstr>
      <vt:lpstr>Slide 31</vt:lpstr>
      <vt:lpstr>Slide 32</vt:lpstr>
      <vt:lpstr>Slide 33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 of Public Administration</dc:title>
  <dc:creator>Admin</dc:creator>
  <cp:lastModifiedBy>Admin</cp:lastModifiedBy>
  <cp:revision>23</cp:revision>
  <dcterms:created xsi:type="dcterms:W3CDTF">2006-08-16T00:00:00Z</dcterms:created>
  <dcterms:modified xsi:type="dcterms:W3CDTF">2025-08-10T08:10:42Z</dcterms:modified>
</cp:coreProperties>
</file>