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6" r:id="rId12"/>
    <p:sldId id="267" r:id="rId13"/>
    <p:sldId id="268" r:id="rId14"/>
    <p:sldId id="271" r:id="rId15"/>
    <p:sldId id="272" r:id="rId16"/>
    <p:sldId id="269" r:id="rId17"/>
    <p:sldId id="270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1066799"/>
          </a:xfrm>
        </p:spPr>
        <p:txBody>
          <a:bodyPr/>
          <a:lstStyle/>
          <a:p>
            <a:r>
              <a:rPr lang="en-US" dirty="0" smtClean="0"/>
              <a:t>Evolution of Human Rights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295400"/>
            <a:ext cx="7848600" cy="4876800"/>
          </a:xfrm>
        </p:spPr>
        <p:txBody>
          <a:bodyPr/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Introduction to Human Rights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Human Rights are those basic rights and freedoms that belong to every individual by virtue of being human. They are </a:t>
            </a:r>
            <a:r>
              <a:rPr lang="en-US" b="1" dirty="0" smtClean="0">
                <a:solidFill>
                  <a:schemeClr val="tx1"/>
                </a:solidFill>
              </a:rPr>
              <a:t>universal, inalienable, indivisible, and interdependent</a:t>
            </a:r>
            <a:r>
              <a:rPr lang="en-US" dirty="0" smtClean="0">
                <a:solidFill>
                  <a:schemeClr val="tx1"/>
                </a:solidFill>
              </a:rPr>
              <a:t>. The idea of human rights did not emerge suddenly; rather, it is the outcome of </a:t>
            </a:r>
            <a:r>
              <a:rPr lang="en-US" b="1" dirty="0" smtClean="0">
                <a:solidFill>
                  <a:schemeClr val="tx1"/>
                </a:solidFill>
              </a:rPr>
              <a:t>long historical struggles against oppression, injustice, and arbitrary authority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en-US" b="1" dirty="0" smtClean="0"/>
              <a:t>Indian Tradition</a:t>
            </a:r>
          </a:p>
          <a:p>
            <a:r>
              <a:rPr lang="en-US" dirty="0" smtClean="0"/>
              <a:t>Concept of </a:t>
            </a:r>
            <a:r>
              <a:rPr lang="en-US" b="1" dirty="0" smtClean="0"/>
              <a:t>Dharma</a:t>
            </a:r>
            <a:r>
              <a:rPr lang="en-US" dirty="0" smtClean="0"/>
              <a:t>: moral duty, justice, righteousness</a:t>
            </a:r>
          </a:p>
          <a:p>
            <a:r>
              <a:rPr lang="en-US" dirty="0" smtClean="0"/>
              <a:t>Ideas of tolerance, non-violence (Ahimsa), and welfare</a:t>
            </a:r>
          </a:p>
          <a:p>
            <a:r>
              <a:rPr lang="en-US" dirty="0" err="1" smtClean="0"/>
              <a:t>Ashoka’s</a:t>
            </a:r>
            <a:r>
              <a:rPr lang="en-US" dirty="0" smtClean="0"/>
              <a:t> edicts promoted humane governance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Indian Tradition on Human Rights</a:t>
            </a:r>
          </a:p>
          <a:p>
            <a:r>
              <a:rPr lang="en-US" dirty="0" smtClean="0"/>
              <a:t>The Indian tradition of human rights is rooted in </a:t>
            </a:r>
            <a:r>
              <a:rPr lang="en-US" b="1" dirty="0" smtClean="0"/>
              <a:t>moral, spiritual, and ethical principles</a:t>
            </a:r>
            <a:r>
              <a:rPr lang="en-US" dirty="0" smtClean="0"/>
              <a:t> rather than formal legal rights. Ancient Indian thought emphasized </a:t>
            </a:r>
            <a:r>
              <a:rPr lang="en-US" b="1" dirty="0" smtClean="0"/>
              <a:t>dharma (righteousness), justice, duty, tolerance, and human dignity</a:t>
            </a:r>
            <a:r>
              <a:rPr lang="en-US" dirty="0" smtClean="0"/>
              <a:t>, which form the philosophical basis of human rights.</a:t>
            </a:r>
          </a:p>
          <a:p>
            <a:r>
              <a:rPr lang="en-US" b="1" dirty="0" smtClean="0"/>
              <a:t>1. Concept of Dharma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Dharma signifies moral duty, justice, and righteous conduct. It applies to rulers and citizens alike and stresses that power must be exercised for </a:t>
            </a:r>
            <a:r>
              <a:rPr lang="en-US" b="1" dirty="0" smtClean="0"/>
              <a:t>public welfare and justice</a:t>
            </a:r>
            <a:r>
              <a:rPr lang="en-US" dirty="0" smtClean="0"/>
              <a:t>, not personal interest.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2. Vedic and </a:t>
            </a:r>
            <a:r>
              <a:rPr lang="en-US" b="1" dirty="0" err="1" smtClean="0"/>
              <a:t>Upanishadic</a:t>
            </a:r>
            <a:r>
              <a:rPr lang="en-US" b="1" dirty="0" smtClean="0"/>
              <a:t> Ideas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Ideas such as </a:t>
            </a:r>
            <a:r>
              <a:rPr lang="en-US" b="1" dirty="0" smtClean="0"/>
              <a:t>“</a:t>
            </a:r>
            <a:r>
              <a:rPr lang="en-US" b="1" dirty="0" err="1" smtClean="0"/>
              <a:t>Vasudhaiva</a:t>
            </a:r>
            <a:r>
              <a:rPr lang="en-US" b="1" dirty="0" smtClean="0"/>
              <a:t> </a:t>
            </a:r>
            <a:r>
              <a:rPr lang="en-US" b="1" dirty="0" err="1" smtClean="0"/>
              <a:t>Kutumbakam</a:t>
            </a:r>
            <a:r>
              <a:rPr lang="en-US" b="1" dirty="0" smtClean="0"/>
              <a:t>”</a:t>
            </a:r>
            <a:r>
              <a:rPr lang="en-US" dirty="0" smtClean="0"/>
              <a:t> (the world is one family) promote equality, compassion, and universal brotherhood. Respect for life and human dignity was central.</a:t>
            </a:r>
          </a:p>
          <a:p>
            <a:r>
              <a:rPr lang="en-US" b="1" dirty="0" smtClean="0"/>
              <a:t>3. Buddhist and Jain Traditions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These traditions emphasized </a:t>
            </a:r>
            <a:r>
              <a:rPr lang="en-US" b="1" dirty="0" smtClean="0"/>
              <a:t>Ahimsa (non-violence), compassion, equality, and respect for all living beings</a:t>
            </a:r>
            <a:r>
              <a:rPr lang="en-US" dirty="0" smtClean="0"/>
              <a:t>, influencing later human rights ideals like peace and dignity.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 </a:t>
            </a:r>
            <a:r>
              <a:rPr lang="en-US" b="1" dirty="0" err="1" smtClean="0"/>
              <a:t>Mauryan</a:t>
            </a:r>
            <a:r>
              <a:rPr lang="en-US" b="1" dirty="0" smtClean="0"/>
              <a:t> Period (</a:t>
            </a:r>
            <a:r>
              <a:rPr lang="en-US" b="1" dirty="0" err="1" smtClean="0"/>
              <a:t>Ashoka</a:t>
            </a:r>
            <a:r>
              <a:rPr lang="en-US" b="1" dirty="0" smtClean="0"/>
              <a:t>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Emperor </a:t>
            </a:r>
            <a:r>
              <a:rPr lang="en-US" dirty="0" err="1" smtClean="0"/>
              <a:t>Ashoka’s</a:t>
            </a:r>
            <a:r>
              <a:rPr lang="en-US" dirty="0" smtClean="0"/>
              <a:t> edicts promoted </a:t>
            </a:r>
            <a:r>
              <a:rPr lang="en-US" b="1" dirty="0" smtClean="0"/>
              <a:t>religious tolerance, welfare of subjects, humane treatment, and justice</a:t>
            </a:r>
            <a:r>
              <a:rPr lang="en-US" dirty="0" smtClean="0"/>
              <a:t>, reflecting early state responsibility toward people’s rights.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err="1" smtClean="0"/>
              <a:t>Ashoka’s</a:t>
            </a:r>
            <a:r>
              <a:rPr lang="en-US" b="1" dirty="0" smtClean="0"/>
              <a:t> Contribution to Human Rights</a:t>
            </a:r>
          </a:p>
          <a:p>
            <a:r>
              <a:rPr lang="en-US" b="1" dirty="0" smtClean="0"/>
              <a:t>Emperor </a:t>
            </a:r>
            <a:r>
              <a:rPr lang="en-US" b="1" dirty="0" err="1" smtClean="0"/>
              <a:t>Ashoka</a:t>
            </a:r>
            <a:r>
              <a:rPr lang="en-US" b="1" dirty="0" smtClean="0"/>
              <a:t> (3rd century BCE)</a:t>
            </a:r>
            <a:r>
              <a:rPr lang="en-US" dirty="0" smtClean="0"/>
              <a:t> made significant contributions to the early evolution of human rights through his policy of </a:t>
            </a:r>
            <a:r>
              <a:rPr lang="en-US" b="1" dirty="0" err="1" smtClean="0"/>
              <a:t>Dhamma</a:t>
            </a:r>
            <a:r>
              <a:rPr lang="en-US" dirty="0" smtClean="0"/>
              <a:t>, which emphasized </a:t>
            </a:r>
            <a:r>
              <a:rPr lang="en-US" b="1" dirty="0" smtClean="0"/>
              <a:t>human dignity, non-violence, tolerance, and welfare of the people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1. Policy of </a:t>
            </a:r>
            <a:r>
              <a:rPr lang="en-US" b="1" dirty="0" err="1" smtClean="0"/>
              <a:t>Dhamma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Ashoka</a:t>
            </a:r>
            <a:r>
              <a:rPr lang="en-US" dirty="0" smtClean="0"/>
              <a:t> promoted moral values such as </a:t>
            </a:r>
            <a:r>
              <a:rPr lang="en-US" b="1" dirty="0" smtClean="0"/>
              <a:t>compassion, truth, non-violence (Ahimsa), respect for elders, and kindness toward all beings</a:t>
            </a:r>
            <a:r>
              <a:rPr lang="en-US" dirty="0" smtClean="0"/>
              <a:t>, forming an ethical foundation for human rights.</a:t>
            </a:r>
          </a:p>
          <a:p>
            <a:r>
              <a:rPr lang="en-US" b="1" dirty="0" smtClean="0"/>
              <a:t>2. Non-Violence and Peace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After the </a:t>
            </a:r>
            <a:r>
              <a:rPr lang="en-US" dirty="0" err="1" smtClean="0"/>
              <a:t>Kalinga</a:t>
            </a:r>
            <a:r>
              <a:rPr lang="en-US" dirty="0" smtClean="0"/>
              <a:t> War, </a:t>
            </a:r>
            <a:r>
              <a:rPr lang="en-US" dirty="0" err="1" smtClean="0"/>
              <a:t>Ashoka</a:t>
            </a:r>
            <a:r>
              <a:rPr lang="en-US" dirty="0" smtClean="0"/>
              <a:t> renounced aggressive warfare and advocated </a:t>
            </a:r>
            <a:r>
              <a:rPr lang="en-US" b="1" dirty="0" smtClean="0"/>
              <a:t>peaceful coexistence</a:t>
            </a:r>
            <a:r>
              <a:rPr lang="en-US" dirty="0" smtClean="0"/>
              <a:t>, reflecting the right to life and security.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9436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3. Religious Tolerance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Ashoka</a:t>
            </a:r>
            <a:r>
              <a:rPr lang="en-US" dirty="0" smtClean="0"/>
              <a:t> ensured </a:t>
            </a:r>
            <a:r>
              <a:rPr lang="en-US" b="1" dirty="0" smtClean="0"/>
              <a:t>freedom of religion</a:t>
            </a:r>
            <a:r>
              <a:rPr lang="en-US" dirty="0" smtClean="0"/>
              <a:t>, encouraging respect for all sects and beliefs and discouraging religious intolerance.</a:t>
            </a:r>
          </a:p>
          <a:p>
            <a:r>
              <a:rPr lang="en-US" b="1" dirty="0" smtClean="0"/>
              <a:t>4. Welfare Measures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He undertook extensive </a:t>
            </a:r>
            <a:r>
              <a:rPr lang="en-US" b="1" dirty="0" smtClean="0"/>
              <a:t>public welfare activities</a:t>
            </a:r>
            <a:r>
              <a:rPr lang="en-US" dirty="0" smtClean="0"/>
              <a:t> such as building hospitals, planting trees, digging wells, and improving roads, reflecting concern for social and economic well-being.</a:t>
            </a:r>
          </a:p>
          <a:p>
            <a:r>
              <a:rPr lang="en-US" b="1" dirty="0" smtClean="0"/>
              <a:t>5. Humane Administration of Justice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Ashoka</a:t>
            </a:r>
            <a:r>
              <a:rPr lang="en-US" dirty="0" smtClean="0"/>
              <a:t> introduced </a:t>
            </a:r>
            <a:r>
              <a:rPr lang="en-US" b="1" dirty="0" smtClean="0"/>
              <a:t>leniency in punishments</a:t>
            </a:r>
            <a:r>
              <a:rPr lang="en-US" dirty="0" smtClean="0"/>
              <a:t>, fair treatment of prisoners, and periodic review of death sentences.</a:t>
            </a:r>
          </a:p>
          <a:p>
            <a:r>
              <a:rPr lang="en-US" b="1" dirty="0" smtClean="0"/>
              <a:t>Conclusion</a:t>
            </a:r>
          </a:p>
          <a:p>
            <a:r>
              <a:rPr lang="en-US" i="1" dirty="0" err="1" smtClean="0"/>
              <a:t>Ashoka’s</a:t>
            </a:r>
            <a:r>
              <a:rPr lang="en-US" i="1" dirty="0" smtClean="0"/>
              <a:t> reign marked an early model of humane governance based on non-violence, tolerance, and public welfare, contributing significantly to the evolution of human rights.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err="1" smtClean="0"/>
              <a:t>Kautilya’s</a:t>
            </a:r>
            <a:r>
              <a:rPr lang="en-US" b="1" dirty="0" smtClean="0"/>
              <a:t> Contribution to Human Rights</a:t>
            </a:r>
          </a:p>
          <a:p>
            <a:r>
              <a:rPr lang="en-US" b="1" dirty="0" err="1" smtClean="0"/>
              <a:t>Kautilya</a:t>
            </a:r>
            <a:r>
              <a:rPr lang="en-US" b="1" dirty="0" smtClean="0"/>
              <a:t> (</a:t>
            </a:r>
            <a:r>
              <a:rPr lang="en-US" b="1" dirty="0" err="1" smtClean="0"/>
              <a:t>Chanakya</a:t>
            </a:r>
            <a:r>
              <a:rPr lang="en-US" b="1" dirty="0" smtClean="0"/>
              <a:t>)</a:t>
            </a:r>
            <a:r>
              <a:rPr lang="en-US" dirty="0" smtClean="0"/>
              <a:t>, in his seminal work </a:t>
            </a:r>
            <a:r>
              <a:rPr lang="en-US" b="1" dirty="0" err="1" smtClean="0"/>
              <a:t>Arthashastra</a:t>
            </a:r>
            <a:r>
              <a:rPr lang="en-US" b="1" dirty="0" smtClean="0"/>
              <a:t> (c. 4th century BCE)</a:t>
            </a:r>
            <a:r>
              <a:rPr lang="en-US" dirty="0" smtClean="0"/>
              <a:t>, did not use the modern term </a:t>
            </a:r>
            <a:r>
              <a:rPr lang="en-US" i="1" dirty="0" smtClean="0"/>
              <a:t>human rights</a:t>
            </a:r>
            <a:r>
              <a:rPr lang="en-US" dirty="0" smtClean="0"/>
              <a:t>, but he strongly emphasized </a:t>
            </a:r>
            <a:r>
              <a:rPr lang="en-US" b="1" dirty="0" smtClean="0"/>
              <a:t>welfare-oriented governance, justice, and accountability of the ruler</a:t>
            </a:r>
            <a:r>
              <a:rPr lang="en-US" dirty="0" smtClean="0"/>
              <a:t>, which are core elements of human rights.</a:t>
            </a:r>
          </a:p>
          <a:p>
            <a:r>
              <a:rPr lang="en-US" b="1" dirty="0" smtClean="0"/>
              <a:t>1. Welfare of the People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Kautilya</a:t>
            </a:r>
            <a:r>
              <a:rPr lang="en-US" dirty="0" smtClean="0"/>
              <a:t> stated that </a:t>
            </a:r>
            <a:r>
              <a:rPr lang="en-US" i="1" dirty="0" smtClean="0"/>
              <a:t>“the happiness of the king lies in the happiness of his subjects”</a:t>
            </a:r>
            <a:r>
              <a:rPr lang="en-US" dirty="0" smtClean="0"/>
              <a:t>, highlighting the idea that the state exists for </a:t>
            </a:r>
            <a:r>
              <a:rPr lang="en-US" b="1" dirty="0" smtClean="0"/>
              <a:t>public welfare</a:t>
            </a:r>
            <a:r>
              <a:rPr lang="en-US" dirty="0" smtClean="0"/>
              <a:t>, not royal pleasure.</a:t>
            </a:r>
          </a:p>
          <a:p>
            <a:r>
              <a:rPr lang="en-US" b="1" dirty="0" smtClean="0"/>
              <a:t>2. Rule of Law and Justice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He advocated a </a:t>
            </a:r>
            <a:r>
              <a:rPr lang="en-US" b="1" dirty="0" smtClean="0"/>
              <a:t>systematic legal administration</a:t>
            </a:r>
            <a:r>
              <a:rPr lang="en-US" dirty="0" smtClean="0"/>
              <a:t>, fair courts, and punishment according to law, thereby discouraging arbitrary rule.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3. Protection of Vulnerable Sections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 err="1" smtClean="0"/>
              <a:t>Arthashastra</a:t>
            </a:r>
            <a:r>
              <a:rPr lang="en-US" dirty="0" smtClean="0"/>
              <a:t> contains provisions for the protection of </a:t>
            </a:r>
            <a:r>
              <a:rPr lang="en-US" b="1" dirty="0" smtClean="0"/>
              <a:t>women, children, the poor, and prisoners</a:t>
            </a:r>
            <a:r>
              <a:rPr lang="en-US" dirty="0" smtClean="0"/>
              <a:t>, including safeguards against exploitation and injustice.</a:t>
            </a:r>
          </a:p>
          <a:p>
            <a:r>
              <a:rPr lang="en-US" b="1" dirty="0" smtClean="0"/>
              <a:t>4. Economic Rights and Livelihood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Kautilya</a:t>
            </a:r>
            <a:r>
              <a:rPr lang="en-US" dirty="0" smtClean="0"/>
              <a:t> emphasized employment, fair wages, regulation of markets, and relief during famines, reflecting early ideas of </a:t>
            </a:r>
            <a:r>
              <a:rPr lang="en-US" b="1" dirty="0" smtClean="0"/>
              <a:t>economic and social rights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5. Accountability of Officials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He insisted on strict supervision of public officials and punishment for corruption, ensuring responsible governance.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Roman Contribution to Human Rights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Roman civilization</a:t>
            </a:r>
            <a:r>
              <a:rPr lang="en-US" dirty="0" smtClean="0"/>
              <a:t> made an important contribution to the evolution of human rights through the development of </a:t>
            </a:r>
            <a:r>
              <a:rPr lang="en-US" b="1" dirty="0" smtClean="0"/>
              <a:t>law, citizenship, and legal equality</a:t>
            </a:r>
            <a:r>
              <a:rPr lang="en-US" dirty="0" smtClean="0"/>
              <a:t>, which strongly influenced modern legal systems.</a:t>
            </a:r>
          </a:p>
          <a:p>
            <a:r>
              <a:rPr lang="en-US" b="1" dirty="0" smtClean="0"/>
              <a:t>1. Roman Law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Romans developed a highly systematic legal system based on written laws. The idea that </a:t>
            </a:r>
            <a:r>
              <a:rPr lang="en-US" b="1" dirty="0" smtClean="0"/>
              <a:t>law governs both rulers and citizens</a:t>
            </a:r>
            <a:r>
              <a:rPr lang="en-US" dirty="0" smtClean="0"/>
              <a:t> laid the foundation of the </a:t>
            </a:r>
            <a:r>
              <a:rPr lang="en-US" b="1" dirty="0" smtClean="0"/>
              <a:t>rule of law</a:t>
            </a:r>
            <a:r>
              <a:rPr lang="en-US" dirty="0" smtClean="0"/>
              <a:t>, a key human rights principle.</a:t>
            </a:r>
          </a:p>
          <a:p>
            <a:r>
              <a:rPr lang="en-US" b="1" dirty="0" smtClean="0"/>
              <a:t>2. Concept of Natural Law (Jus </a:t>
            </a:r>
            <a:r>
              <a:rPr lang="en-US" b="1" dirty="0" err="1" smtClean="0"/>
              <a:t>Naturale</a:t>
            </a:r>
            <a:r>
              <a:rPr lang="en-US" b="1" dirty="0" smtClean="0"/>
              <a:t>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Roman jurists believed in </a:t>
            </a:r>
            <a:r>
              <a:rPr lang="en-US" b="1" dirty="0" smtClean="0"/>
              <a:t>jus </a:t>
            </a:r>
            <a:r>
              <a:rPr lang="en-US" b="1" dirty="0" err="1" smtClean="0"/>
              <a:t>naturale</a:t>
            </a:r>
            <a:r>
              <a:rPr lang="en-US" dirty="0" smtClean="0"/>
              <a:t>, a universal law applicable to all human beings, which inspired later ideas of natural rights and human equality.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3. Equality Before Law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Roman law recognized that all </a:t>
            </a:r>
            <a:r>
              <a:rPr lang="en-US" b="1" dirty="0" smtClean="0"/>
              <a:t>citizens</a:t>
            </a:r>
            <a:r>
              <a:rPr lang="en-US" dirty="0" smtClean="0"/>
              <a:t> were equal before law, regardless of status, promoting legal protection and due process.</a:t>
            </a:r>
          </a:p>
          <a:p>
            <a:r>
              <a:rPr lang="en-US" b="1" dirty="0" smtClean="0"/>
              <a:t>4. Legal Rights and Procedures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Romans introduced legal safeguards such as:</a:t>
            </a:r>
          </a:p>
          <a:p>
            <a:r>
              <a:rPr lang="en-US" dirty="0" smtClean="0"/>
              <a:t>Right to a fair trial</a:t>
            </a:r>
          </a:p>
          <a:p>
            <a:r>
              <a:rPr lang="en-US" dirty="0" smtClean="0"/>
              <a:t>Right to appeal</a:t>
            </a:r>
          </a:p>
          <a:p>
            <a:r>
              <a:rPr lang="en-US" dirty="0" smtClean="0"/>
              <a:t>Protection against arbitrary punishment</a:t>
            </a:r>
          </a:p>
          <a:p>
            <a:r>
              <a:rPr lang="en-US" b="1" dirty="0" smtClean="0"/>
              <a:t>5. Citizenship Rights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Roman citizenship conferred legal rights, civil liberties, and legal protection, though slaves and non-citizens were excluded.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Meaning and Concept of Human Rights</a:t>
            </a:r>
          </a:p>
          <a:p>
            <a:r>
              <a:rPr lang="en-US" dirty="0" smtClean="0"/>
              <a:t>Human Rights refer to:</a:t>
            </a:r>
          </a:p>
          <a:p>
            <a:r>
              <a:rPr lang="en-US" dirty="0" smtClean="0"/>
              <a:t>Rights inherent in all human beings</a:t>
            </a:r>
          </a:p>
          <a:p>
            <a:r>
              <a:rPr lang="en-US" dirty="0" smtClean="0"/>
              <a:t>Essential for </a:t>
            </a:r>
            <a:r>
              <a:rPr lang="en-US" b="1" dirty="0" smtClean="0"/>
              <a:t>dignity, </a:t>
            </a:r>
            <a:r>
              <a:rPr lang="en-US" dirty="0" smtClean="0"/>
              <a:t>equality, and freedom</a:t>
            </a:r>
          </a:p>
          <a:p>
            <a:r>
              <a:rPr lang="en-US" dirty="0" smtClean="0"/>
              <a:t>Applicable to all, irrespective of caste, class, gender, religion, nationality, or race</a:t>
            </a:r>
          </a:p>
          <a:p>
            <a:r>
              <a:rPr lang="en-US" dirty="0" smtClean="0"/>
              <a:t>They broadly include:</a:t>
            </a:r>
          </a:p>
          <a:p>
            <a:r>
              <a:rPr lang="en-US" b="1" dirty="0" smtClean="0"/>
              <a:t>Civil and Political Rights</a:t>
            </a:r>
            <a:r>
              <a:rPr lang="en-US" dirty="0" smtClean="0"/>
              <a:t> (right to life, liberty, freedom of speech)</a:t>
            </a:r>
          </a:p>
          <a:p>
            <a:r>
              <a:rPr lang="en-US" b="1" dirty="0" smtClean="0"/>
              <a:t>Economic, Social, and Cultural Rights</a:t>
            </a:r>
            <a:r>
              <a:rPr lang="en-US" dirty="0" smtClean="0"/>
              <a:t> (right to work, education, health)</a:t>
            </a:r>
          </a:p>
          <a:p>
            <a:r>
              <a:rPr lang="en-US" b="1" dirty="0" smtClean="0"/>
              <a:t>Collective or Solidarity Rights</a:t>
            </a:r>
            <a:r>
              <a:rPr lang="en-US" dirty="0" smtClean="0"/>
              <a:t> (right to development, peace, environment)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9436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Medieval Contribution to Human Rights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medieval period</a:t>
            </a:r>
            <a:r>
              <a:rPr lang="en-US" dirty="0" smtClean="0"/>
              <a:t> contributed to the evolution of human rights by </a:t>
            </a:r>
            <a:r>
              <a:rPr lang="en-US" b="1" dirty="0" smtClean="0"/>
              <a:t>limiting absolute authority</a:t>
            </a:r>
            <a:r>
              <a:rPr lang="en-US" dirty="0" smtClean="0"/>
              <a:t> and laying the foundations of </a:t>
            </a:r>
            <a:r>
              <a:rPr lang="en-US" b="1" dirty="0" smtClean="0"/>
              <a:t>constitutionalism and rule of law</a:t>
            </a:r>
            <a:r>
              <a:rPr lang="en-US" dirty="0" smtClean="0"/>
              <a:t>, even though rights were still restricted and unequal.</a:t>
            </a:r>
          </a:p>
          <a:p>
            <a:r>
              <a:rPr lang="en-US" b="1" dirty="0" smtClean="0"/>
              <a:t>1. Magna </a:t>
            </a:r>
            <a:r>
              <a:rPr lang="en-US" b="1" dirty="0" err="1" smtClean="0"/>
              <a:t>Carta</a:t>
            </a:r>
            <a:r>
              <a:rPr lang="en-US" b="1" dirty="0" smtClean="0"/>
              <a:t> (1215)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most significant medieval contribution, the Magna </a:t>
            </a:r>
            <a:r>
              <a:rPr lang="en-US" dirty="0" err="1" smtClean="0"/>
              <a:t>Carta</a:t>
            </a:r>
            <a:r>
              <a:rPr lang="en-US" dirty="0" smtClean="0"/>
              <a:t> limited the powers of the English king and established that </a:t>
            </a:r>
            <a:r>
              <a:rPr lang="en-US" b="1" dirty="0" smtClean="0"/>
              <a:t>the ruler is subject to law</a:t>
            </a:r>
            <a:r>
              <a:rPr lang="en-US" dirty="0" smtClean="0"/>
              <a:t>. It protected individuals from arbitrary arrest and ensured </a:t>
            </a:r>
            <a:r>
              <a:rPr lang="en-US" b="1" dirty="0" smtClean="0"/>
              <a:t>due process of law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2. Rule of Law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idea that law is supreme over the monarch began to take root, challenging divine right and absolute monarchy.</a:t>
            </a:r>
          </a:p>
          <a:p>
            <a:r>
              <a:rPr lang="en-US" b="1" dirty="0" smtClean="0"/>
              <a:t>3. Feudal Rights and Liberties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Certain rights and privileges were recognized for nobles and free men, marking early steps toward legal protection, though not universal.</a:t>
            </a:r>
          </a:p>
          <a:p>
            <a:r>
              <a:rPr lang="en-US" b="1" dirty="0" smtClean="0"/>
              <a:t>4. Church and Moral Authority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Church promoted moral limits on political power and emphasized justice, dignity, and moral responsibility of rulers.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Medieval Contribution to Human Rights in India</a:t>
            </a:r>
          </a:p>
          <a:p>
            <a:r>
              <a:rPr lang="en-US" dirty="0" smtClean="0"/>
              <a:t>During the </a:t>
            </a:r>
            <a:r>
              <a:rPr lang="en-US" b="1" dirty="0" smtClean="0"/>
              <a:t>medieval period in India</a:t>
            </a:r>
            <a:r>
              <a:rPr lang="en-US" dirty="0" smtClean="0"/>
              <a:t>, human rights were not articulated as legal rights, but important contributions were made through </a:t>
            </a:r>
            <a:r>
              <a:rPr lang="en-US" b="1" dirty="0" smtClean="0"/>
              <a:t>religious tolerance, justice-oriented governance, and social welfare practices</a:t>
            </a:r>
            <a:r>
              <a:rPr lang="en-US" dirty="0" smtClean="0"/>
              <a:t>, especially under </a:t>
            </a:r>
            <a:r>
              <a:rPr lang="en-US" dirty="0" err="1" smtClean="0"/>
              <a:t>Bhakti</a:t>
            </a:r>
            <a:r>
              <a:rPr lang="en-US" dirty="0" smtClean="0"/>
              <a:t>–Sufi traditions and enlightened rulers.</a:t>
            </a:r>
          </a:p>
          <a:p>
            <a:r>
              <a:rPr lang="en-US" b="1" dirty="0" smtClean="0"/>
              <a:t>1. Religious Tolerance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Medieval Indian rulers like </a:t>
            </a:r>
            <a:r>
              <a:rPr lang="en-US" b="1" dirty="0" smtClean="0"/>
              <a:t>Akbar</a:t>
            </a:r>
            <a:r>
              <a:rPr lang="en-US" dirty="0" smtClean="0"/>
              <a:t> promoted </a:t>
            </a:r>
            <a:r>
              <a:rPr lang="en-US" b="1" dirty="0" smtClean="0"/>
              <a:t>freedom of religion</a:t>
            </a:r>
            <a:r>
              <a:rPr lang="en-US" dirty="0" smtClean="0"/>
              <a:t> through policies such as </a:t>
            </a:r>
            <a:r>
              <a:rPr lang="en-US" i="1" dirty="0" err="1" smtClean="0"/>
              <a:t>Sulh-i-Kul</a:t>
            </a:r>
            <a:r>
              <a:rPr lang="en-US" dirty="0" smtClean="0"/>
              <a:t> (universal peace), ensuring respect for diverse faiths.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2. Justice and Rule of Law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Administrative systems under the </a:t>
            </a:r>
            <a:r>
              <a:rPr lang="en-US" b="1" dirty="0" smtClean="0"/>
              <a:t>Delhi Sultanate and </a:t>
            </a:r>
            <a:r>
              <a:rPr lang="en-US" b="1" dirty="0" err="1" smtClean="0"/>
              <a:t>Mughal</a:t>
            </a:r>
            <a:r>
              <a:rPr lang="en-US" b="1" dirty="0" smtClean="0"/>
              <a:t> Empire</a:t>
            </a:r>
            <a:r>
              <a:rPr lang="en-US" dirty="0" smtClean="0"/>
              <a:t> emphasized justice (</a:t>
            </a:r>
            <a:r>
              <a:rPr lang="en-US" i="1" dirty="0" err="1" smtClean="0"/>
              <a:t>Adl</a:t>
            </a:r>
            <a:r>
              <a:rPr lang="en-US" dirty="0" smtClean="0"/>
              <a:t>), fair revenue administration, and accessible courts.</a:t>
            </a:r>
          </a:p>
          <a:p>
            <a:r>
              <a:rPr lang="en-US" b="1" dirty="0" smtClean="0"/>
              <a:t>3. Social Reform Movements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b="1" dirty="0" err="1" smtClean="0"/>
              <a:t>Bhakti</a:t>
            </a:r>
            <a:r>
              <a:rPr lang="en-US" b="1" dirty="0" smtClean="0"/>
              <a:t> and Sufi movements</a:t>
            </a:r>
            <a:r>
              <a:rPr lang="en-US" dirty="0" smtClean="0"/>
              <a:t> emphasized equality, brotherhood, and human dignity, challenging caste discrimination and religious orthodoxy.</a:t>
            </a:r>
          </a:p>
          <a:p>
            <a:r>
              <a:rPr lang="en-US" b="1" dirty="0" smtClean="0"/>
              <a:t>4. Welfare Measures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Rulers undertook welfare activities such as famine relief, price control, and public works, reflecting concern for social and economic well-being.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Human Rights in the Renaissance and Enlightenment Period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Renaissance (14th–16th century)</a:t>
            </a:r>
            <a:r>
              <a:rPr lang="en-US" dirty="0" smtClean="0"/>
              <a:t> and the </a:t>
            </a:r>
            <a:r>
              <a:rPr lang="en-US" b="1" dirty="0" smtClean="0"/>
              <a:t>Enlightenment (17th–18th century)</a:t>
            </a:r>
            <a:r>
              <a:rPr lang="en-US" dirty="0" smtClean="0"/>
              <a:t> marked a decisive shift in the evolution of human rights by emphasizing </a:t>
            </a:r>
            <a:r>
              <a:rPr lang="en-US" b="1" dirty="0" smtClean="0"/>
              <a:t>human reason, individual liberty, equality, and natural rights</a:t>
            </a:r>
            <a:r>
              <a:rPr lang="en-US" dirty="0" smtClean="0"/>
              <a:t>, challenging feudalism and absolute monarchy.</a:t>
            </a:r>
          </a:p>
          <a:p>
            <a:r>
              <a:rPr lang="en-US" b="1" dirty="0" smtClean="0"/>
              <a:t>1. Renaissance Contribution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Renaissance revived classical Greek and Roman ideas, promoting </a:t>
            </a:r>
            <a:r>
              <a:rPr lang="en-US" b="1" dirty="0" smtClean="0"/>
              <a:t>humanism</a:t>
            </a:r>
            <a:r>
              <a:rPr lang="en-US" dirty="0" smtClean="0"/>
              <a:t>, which emphasized the dignity, worth, and potential of the individual. It encouraged freedom of thought, expression, and inquiry, laying the cultural foundation for human rights.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2. Enlightenment Philosophy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Enlightenment thinkers argued that individuals possess </a:t>
            </a:r>
            <a:r>
              <a:rPr lang="en-US" b="1" dirty="0" smtClean="0"/>
              <a:t>natural rights</a:t>
            </a:r>
            <a:r>
              <a:rPr lang="en-US" dirty="0" smtClean="0"/>
              <a:t> independent of the state. Rights were seen as inherent and universal.</a:t>
            </a:r>
          </a:p>
          <a:p>
            <a:r>
              <a:rPr lang="en-US" b="1" dirty="0" smtClean="0"/>
              <a:t>John Locke</a:t>
            </a:r>
            <a:r>
              <a:rPr lang="en-US" dirty="0" smtClean="0"/>
              <a:t>: Advocated natural rights to </a:t>
            </a:r>
            <a:r>
              <a:rPr lang="en-US" b="1" dirty="0" smtClean="0"/>
              <a:t>life, liberty, and property</a:t>
            </a:r>
            <a:r>
              <a:rPr lang="en-US" dirty="0" smtClean="0"/>
              <a:t>; government exists to protect these rights.</a:t>
            </a:r>
          </a:p>
          <a:p>
            <a:r>
              <a:rPr lang="en-US" b="1" dirty="0" smtClean="0"/>
              <a:t>Rousseau</a:t>
            </a:r>
            <a:r>
              <a:rPr lang="en-US" dirty="0" smtClean="0"/>
              <a:t>: Emphasized </a:t>
            </a:r>
            <a:r>
              <a:rPr lang="en-US" b="1" dirty="0" smtClean="0"/>
              <a:t>popular sovereignty</a:t>
            </a:r>
            <a:r>
              <a:rPr lang="en-US" dirty="0" smtClean="0"/>
              <a:t> and equality through the social contract.</a:t>
            </a:r>
          </a:p>
          <a:p>
            <a:r>
              <a:rPr lang="en-US" b="1" dirty="0" smtClean="0"/>
              <a:t>Montesquieu</a:t>
            </a:r>
            <a:r>
              <a:rPr lang="en-US" dirty="0" smtClean="0"/>
              <a:t>: Introduced </a:t>
            </a:r>
            <a:r>
              <a:rPr lang="en-US" b="1" dirty="0" smtClean="0"/>
              <a:t>separation of powers</a:t>
            </a:r>
            <a:r>
              <a:rPr lang="en-US" dirty="0" smtClean="0"/>
              <a:t> to prevent tyranny.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3. Challenge to Absolute Authority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These ideas opposed the divine right of kings and supported </a:t>
            </a:r>
            <a:r>
              <a:rPr lang="en-US" b="1" dirty="0" smtClean="0"/>
              <a:t>constitutional government, rule of law, and civil liberties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4. Impact on Revolutions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Renaissance and Enlightenment ideas directly influenced the </a:t>
            </a:r>
            <a:r>
              <a:rPr lang="en-US" b="1" dirty="0" smtClean="0"/>
              <a:t>American Declaration of Independence (1776)</a:t>
            </a:r>
            <a:r>
              <a:rPr lang="en-US" dirty="0" smtClean="0"/>
              <a:t> and the </a:t>
            </a:r>
            <a:r>
              <a:rPr lang="en-US" b="1" dirty="0" smtClean="0"/>
              <a:t>French Declaration of the Rights of Man and Citizen (1789)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American Revolution (1776)</a:t>
            </a:r>
          </a:p>
          <a:p>
            <a:r>
              <a:rPr lang="en-US" b="1" dirty="0" smtClean="0"/>
              <a:t>Declaration of Independence</a:t>
            </a:r>
          </a:p>
          <a:p>
            <a:r>
              <a:rPr lang="en-US" dirty="0" smtClean="0"/>
              <a:t>Asserted that “all men are created equal”</a:t>
            </a:r>
          </a:p>
          <a:p>
            <a:r>
              <a:rPr lang="en-US" dirty="0" smtClean="0"/>
              <a:t>Recognized natural rights</a:t>
            </a:r>
          </a:p>
          <a:p>
            <a:r>
              <a:rPr lang="en-US" dirty="0" smtClean="0"/>
              <a:t>Government exists to protect rights</a:t>
            </a:r>
          </a:p>
          <a:p>
            <a:r>
              <a:rPr lang="en-US" dirty="0" smtClean="0"/>
              <a:t>If government fails, people have the right to change it</a:t>
            </a:r>
          </a:p>
          <a:p>
            <a:r>
              <a:rPr lang="en-US" dirty="0" smtClean="0"/>
              <a:t>This was a major step towards constitutional protection of rights.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French Revolution (1789)</a:t>
            </a:r>
          </a:p>
          <a:p>
            <a:r>
              <a:rPr lang="en-US" b="1" dirty="0" smtClean="0"/>
              <a:t>Declaration of the Rights of Man and Citizen</a:t>
            </a:r>
          </a:p>
          <a:p>
            <a:r>
              <a:rPr lang="en-US" dirty="0" smtClean="0"/>
              <a:t>Proclaimed:</a:t>
            </a:r>
          </a:p>
          <a:p>
            <a:pPr lvl="1"/>
            <a:r>
              <a:rPr lang="en-US" dirty="0" smtClean="0"/>
              <a:t>Liberty</a:t>
            </a:r>
          </a:p>
          <a:p>
            <a:pPr lvl="1"/>
            <a:r>
              <a:rPr lang="en-US" dirty="0" smtClean="0"/>
              <a:t>Equality</a:t>
            </a:r>
          </a:p>
          <a:p>
            <a:pPr lvl="1"/>
            <a:r>
              <a:rPr lang="en-US" dirty="0" smtClean="0"/>
              <a:t>Fraternity</a:t>
            </a:r>
          </a:p>
          <a:p>
            <a:r>
              <a:rPr lang="en-US" dirty="0" smtClean="0"/>
              <a:t>Rights such as freedom of speech, equality before law, and protection of property</a:t>
            </a:r>
          </a:p>
          <a:p>
            <a:r>
              <a:rPr lang="en-US" dirty="0" smtClean="0"/>
              <a:t>Marked the transition from feudalism to citizenship-based rights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19th Century Developments</a:t>
            </a:r>
          </a:p>
          <a:p>
            <a:r>
              <a:rPr lang="en-US" dirty="0" smtClean="0"/>
              <a:t>This phase expanded human rights beyond political rights.</a:t>
            </a:r>
          </a:p>
          <a:p>
            <a:r>
              <a:rPr lang="en-US" b="1" dirty="0" smtClean="0"/>
              <a:t>Abolition of Slavery</a:t>
            </a:r>
            <a:endParaRPr lang="en-US" dirty="0" smtClean="0"/>
          </a:p>
          <a:p>
            <a:r>
              <a:rPr lang="en-US" b="1" dirty="0" err="1" smtClean="0"/>
              <a:t>Labour</a:t>
            </a:r>
            <a:r>
              <a:rPr lang="en-US" b="1" dirty="0" smtClean="0"/>
              <a:t> Rights Movement</a:t>
            </a:r>
            <a:endParaRPr lang="en-US" dirty="0" smtClean="0"/>
          </a:p>
          <a:p>
            <a:r>
              <a:rPr lang="en-US" b="1" dirty="0" smtClean="0"/>
              <a:t>Women’s Rights Movement</a:t>
            </a:r>
            <a:endParaRPr lang="en-US" dirty="0" smtClean="0"/>
          </a:p>
          <a:p>
            <a:r>
              <a:rPr lang="en-US" b="1" dirty="0" smtClean="0"/>
              <a:t>Humanitarian Laws in Warfare</a:t>
            </a:r>
            <a:r>
              <a:rPr lang="en-US" dirty="0" smtClean="0"/>
              <a:t> (Geneva Conventions)</a:t>
            </a:r>
          </a:p>
          <a:p>
            <a:r>
              <a:rPr lang="en-US" dirty="0" smtClean="0"/>
              <a:t>The focus shifted to social justice and economic rights.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Human Rights after World War II</a:t>
            </a:r>
          </a:p>
          <a:p>
            <a:r>
              <a:rPr lang="en-US" dirty="0" smtClean="0"/>
              <a:t>World War II exposed the horrors of:</a:t>
            </a:r>
          </a:p>
          <a:p>
            <a:r>
              <a:rPr lang="en-US" dirty="0" smtClean="0"/>
              <a:t>Genocide</a:t>
            </a:r>
          </a:p>
          <a:p>
            <a:r>
              <a:rPr lang="en-US" dirty="0" smtClean="0"/>
              <a:t>Holocaust</a:t>
            </a:r>
          </a:p>
          <a:p>
            <a:r>
              <a:rPr lang="en-US" dirty="0" smtClean="0"/>
              <a:t>Mass killings and war crimes</a:t>
            </a:r>
          </a:p>
          <a:p>
            <a:r>
              <a:rPr lang="en-US" dirty="0" smtClean="0"/>
              <a:t>This created a global consensus that human rights must be protected at the </a:t>
            </a:r>
            <a:r>
              <a:rPr lang="en-US" b="1" dirty="0" smtClean="0"/>
              <a:t>international level</a:t>
            </a:r>
            <a:r>
              <a:rPr lang="en-US" dirty="0" smtClean="0"/>
              <a:t>, not just within states.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Ancient Origins of Human Rights</a:t>
            </a:r>
          </a:p>
          <a:p>
            <a:r>
              <a:rPr lang="en-US" dirty="0" smtClean="0"/>
              <a:t>Although the modern term “human rights” is recent, its roots can be traced to ancient civilizations.</a:t>
            </a:r>
          </a:p>
          <a:p>
            <a:r>
              <a:rPr lang="en-US" b="1" dirty="0" smtClean="0"/>
              <a:t>(a) Code of Hammurabi (c. 1754 BC)</a:t>
            </a:r>
          </a:p>
          <a:p>
            <a:r>
              <a:rPr lang="en-US" dirty="0" smtClean="0"/>
              <a:t>One of the earliest legal codes</a:t>
            </a:r>
          </a:p>
          <a:p>
            <a:r>
              <a:rPr lang="en-US" dirty="0" smtClean="0"/>
              <a:t>Emphasized justice, punishment, and responsibility</a:t>
            </a:r>
          </a:p>
          <a:p>
            <a:r>
              <a:rPr lang="en-US" dirty="0" smtClean="0"/>
              <a:t>Introduced the idea that rulers are bound by law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Universal Declaration of Human Rights (UDHR), 1948</a:t>
            </a:r>
          </a:p>
          <a:p>
            <a:r>
              <a:rPr lang="en-US" dirty="0" smtClean="0"/>
              <a:t>Adopted by the United Nations General Assembly.</a:t>
            </a:r>
          </a:p>
          <a:p>
            <a:r>
              <a:rPr lang="en-US" b="1" dirty="0" smtClean="0"/>
              <a:t>Key Features:</a:t>
            </a:r>
          </a:p>
          <a:p>
            <a:r>
              <a:rPr lang="en-US" dirty="0" smtClean="0"/>
              <a:t>30 Articles</a:t>
            </a:r>
          </a:p>
          <a:p>
            <a:r>
              <a:rPr lang="en-US" dirty="0" smtClean="0"/>
              <a:t>Covers:</a:t>
            </a:r>
          </a:p>
          <a:p>
            <a:pPr lvl="1"/>
            <a:r>
              <a:rPr lang="en-US" dirty="0" smtClean="0"/>
              <a:t>Civil, political, economic, social, and cultural rights</a:t>
            </a:r>
          </a:p>
          <a:p>
            <a:r>
              <a:rPr lang="en-US" dirty="0" smtClean="0"/>
              <a:t>Not legally binding but morally authoritative</a:t>
            </a:r>
          </a:p>
          <a:p>
            <a:r>
              <a:rPr lang="en-US" dirty="0" smtClean="0"/>
              <a:t>Foundation of international human rights law</a:t>
            </a:r>
          </a:p>
          <a:p>
            <a:r>
              <a:rPr lang="en-US" b="1" dirty="0" smtClean="0"/>
              <a:t>Importance:</a:t>
            </a:r>
          </a:p>
          <a:p>
            <a:r>
              <a:rPr lang="en-US" dirty="0" smtClean="0"/>
              <a:t>First global recognition of universal human rights</a:t>
            </a:r>
          </a:p>
          <a:p>
            <a:r>
              <a:rPr lang="en-US" dirty="0" smtClean="0"/>
              <a:t>Influenced national constitutions (including India)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International Human Rights Instruments</a:t>
            </a:r>
          </a:p>
          <a:p>
            <a:r>
              <a:rPr lang="en-US" dirty="0" smtClean="0"/>
              <a:t>Major Covenants:</a:t>
            </a:r>
          </a:p>
          <a:p>
            <a:r>
              <a:rPr lang="en-US" b="1" dirty="0" smtClean="0"/>
              <a:t>ICCPR (1966)</a:t>
            </a:r>
            <a:r>
              <a:rPr lang="en-US" dirty="0" smtClean="0"/>
              <a:t> – Civil and Political Rights</a:t>
            </a:r>
          </a:p>
          <a:p>
            <a:r>
              <a:rPr lang="en-US" b="1" dirty="0" smtClean="0"/>
              <a:t>ICESCR (1966)</a:t>
            </a:r>
            <a:r>
              <a:rPr lang="en-US" dirty="0" smtClean="0"/>
              <a:t> – Economic, Social, and Cultural Rights</a:t>
            </a:r>
          </a:p>
          <a:p>
            <a:r>
              <a:rPr lang="en-US" dirty="0" smtClean="0"/>
              <a:t>Other Important Conventions:</a:t>
            </a:r>
          </a:p>
          <a:p>
            <a:r>
              <a:rPr lang="en-US" dirty="0" smtClean="0"/>
              <a:t>CEDAW (Women)</a:t>
            </a:r>
          </a:p>
          <a:p>
            <a:r>
              <a:rPr lang="en-US" dirty="0" smtClean="0"/>
              <a:t>CRC (Children)</a:t>
            </a:r>
          </a:p>
          <a:p>
            <a:r>
              <a:rPr lang="en-US" dirty="0" smtClean="0"/>
              <a:t>CAT (Against Torture)</a:t>
            </a:r>
          </a:p>
          <a:p>
            <a:r>
              <a:rPr lang="en-US" dirty="0" smtClean="0"/>
              <a:t>Also includes </a:t>
            </a:r>
            <a:r>
              <a:rPr lang="en-US" b="1" dirty="0" smtClean="0"/>
              <a:t>regional systems</a:t>
            </a:r>
            <a:r>
              <a:rPr lang="en-US" dirty="0" smtClean="0"/>
              <a:t> (European, African, Inter-American).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Human Rights in India</a:t>
            </a:r>
          </a:p>
          <a:p>
            <a:r>
              <a:rPr lang="en-US" dirty="0" smtClean="0"/>
              <a:t>The Indian Constitution is deeply influenced by human rights ideals.</a:t>
            </a:r>
          </a:p>
          <a:p>
            <a:r>
              <a:rPr lang="en-US" b="1" dirty="0" smtClean="0"/>
              <a:t>Fundamental Rights (Part III)</a:t>
            </a:r>
          </a:p>
          <a:p>
            <a:r>
              <a:rPr lang="en-US" dirty="0" smtClean="0"/>
              <a:t>Right to Equality</a:t>
            </a:r>
          </a:p>
          <a:p>
            <a:r>
              <a:rPr lang="en-US" dirty="0" smtClean="0"/>
              <a:t>Right to Freedom</a:t>
            </a:r>
          </a:p>
          <a:p>
            <a:r>
              <a:rPr lang="en-US" dirty="0" smtClean="0"/>
              <a:t>Right against Exploitation</a:t>
            </a:r>
          </a:p>
          <a:p>
            <a:r>
              <a:rPr lang="en-US" dirty="0" smtClean="0"/>
              <a:t>Right to Religion</a:t>
            </a:r>
          </a:p>
          <a:p>
            <a:r>
              <a:rPr lang="en-US" dirty="0" smtClean="0"/>
              <a:t>Cultural and Educational Rights</a:t>
            </a:r>
          </a:p>
          <a:p>
            <a:r>
              <a:rPr lang="en-US" dirty="0" smtClean="0"/>
              <a:t>Right to Constitutional Remedies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Directive Principles of State Policy</a:t>
            </a:r>
          </a:p>
          <a:p>
            <a:r>
              <a:rPr lang="en-US" dirty="0" smtClean="0"/>
              <a:t>Promote social and economic justice</a:t>
            </a:r>
          </a:p>
          <a:p>
            <a:r>
              <a:rPr lang="en-US" b="1" dirty="0" smtClean="0"/>
              <a:t>Institutions:</a:t>
            </a:r>
          </a:p>
          <a:p>
            <a:r>
              <a:rPr lang="en-US" dirty="0" smtClean="0"/>
              <a:t>Judiciary</a:t>
            </a:r>
          </a:p>
          <a:p>
            <a:r>
              <a:rPr lang="en-US" dirty="0" smtClean="0"/>
              <a:t>National Human Rights Commission (NHRC)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Contemporary Developments</a:t>
            </a:r>
          </a:p>
          <a:p>
            <a:r>
              <a:rPr lang="en-US" dirty="0" smtClean="0"/>
              <a:t>Human rights today are expanding into new areas:</a:t>
            </a:r>
          </a:p>
          <a:p>
            <a:r>
              <a:rPr lang="en-US" dirty="0" smtClean="0"/>
              <a:t>Digital and privacy rights</a:t>
            </a:r>
          </a:p>
          <a:p>
            <a:r>
              <a:rPr lang="en-US" dirty="0" smtClean="0"/>
              <a:t>Environmental rights</a:t>
            </a:r>
          </a:p>
          <a:p>
            <a:r>
              <a:rPr lang="en-US" dirty="0" smtClean="0"/>
              <a:t>Rights of refugees, minorities, and LGBTQ+ communities</a:t>
            </a:r>
          </a:p>
          <a:p>
            <a:r>
              <a:rPr lang="en-US" dirty="0" smtClean="0"/>
              <a:t>Right to development and sustainable development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Conclusion</a:t>
            </a:r>
          </a:p>
          <a:p>
            <a:r>
              <a:rPr lang="en-US" dirty="0" smtClean="0"/>
              <a:t>The evolution of human rights reflects humanity’s continuous struggle for dignity, justice, and freedom. From ancient moral codes to international conventions, human rights have expanded in scope and significance. However, </a:t>
            </a:r>
            <a:r>
              <a:rPr lang="en-US" b="1" dirty="0" smtClean="0"/>
              <a:t>effective implementation remains a challenge</a:t>
            </a:r>
            <a:r>
              <a:rPr lang="en-US" dirty="0" smtClean="0"/>
              <a:t>, requiring constant vigilance, awareness, and political will.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Code of Hammurabi and Human Rights</a:t>
            </a:r>
          </a:p>
          <a:p>
            <a:r>
              <a:rPr lang="en-US" b="1" dirty="0" smtClean="0"/>
              <a:t>Contributions to Human Rights Evolution</a:t>
            </a:r>
          </a:p>
          <a:p>
            <a:r>
              <a:rPr lang="en-US" dirty="0" smtClean="0"/>
              <a:t>Introduced </a:t>
            </a:r>
            <a:r>
              <a:rPr lang="en-US" b="1" dirty="0" smtClean="0"/>
              <a:t>written law</a:t>
            </a:r>
            <a:endParaRPr lang="en-US" dirty="0" smtClean="0"/>
          </a:p>
          <a:p>
            <a:r>
              <a:rPr lang="en-US" dirty="0" smtClean="0"/>
              <a:t>Established idea of </a:t>
            </a:r>
            <a:r>
              <a:rPr lang="en-US" b="1" dirty="0" smtClean="0"/>
              <a:t>justice over arbitrariness</a:t>
            </a:r>
            <a:endParaRPr lang="en-US" dirty="0" smtClean="0"/>
          </a:p>
          <a:p>
            <a:r>
              <a:rPr lang="en-US" dirty="0" smtClean="0"/>
              <a:t>Recognized social responsibility of rulers</a:t>
            </a:r>
          </a:p>
          <a:p>
            <a:r>
              <a:rPr lang="en-US" dirty="0" smtClean="0"/>
              <a:t>Provided limited protection to weaker sections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1722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Cyrus Cylinder:</a:t>
            </a:r>
          </a:p>
          <a:p>
            <a:r>
              <a:rPr lang="en-US" b="1" dirty="0" smtClean="0"/>
              <a:t>Introduction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Cyrus Cylinder</a:t>
            </a:r>
            <a:r>
              <a:rPr lang="en-US" dirty="0" smtClean="0"/>
              <a:t> is an ancient clay cylinder issued by </a:t>
            </a:r>
            <a:r>
              <a:rPr lang="en-US" b="1" dirty="0" smtClean="0"/>
              <a:t>Cyrus the Great</a:t>
            </a:r>
            <a:r>
              <a:rPr lang="en-US" dirty="0" smtClean="0"/>
              <a:t>, founder of the </a:t>
            </a:r>
            <a:r>
              <a:rPr lang="en-US" b="1" dirty="0" err="1" smtClean="0"/>
              <a:t>Achaemenid</a:t>
            </a:r>
            <a:r>
              <a:rPr lang="en-US" b="1" dirty="0" smtClean="0"/>
              <a:t> Persian Empire</a:t>
            </a:r>
            <a:r>
              <a:rPr lang="en-US" dirty="0" smtClean="0"/>
              <a:t>, in </a:t>
            </a:r>
            <a:r>
              <a:rPr lang="en-US" b="1" dirty="0" smtClean="0"/>
              <a:t>539 BCE</a:t>
            </a:r>
            <a:r>
              <a:rPr lang="en-US" dirty="0" smtClean="0"/>
              <a:t> after his conquest of Babylon. It is often described as the </a:t>
            </a:r>
            <a:r>
              <a:rPr lang="en-US" b="1" dirty="0" smtClean="0"/>
              <a:t>earliest known charter of human rights</a:t>
            </a:r>
            <a:r>
              <a:rPr lang="en-US" dirty="0" smtClean="0"/>
              <a:t>, though modern scholars view it more as an imperial policy document. Nevertheless, it represents a </a:t>
            </a:r>
            <a:r>
              <a:rPr lang="en-US" b="1" dirty="0" smtClean="0"/>
              <a:t>significant early step toward ideas of religious freedom, tolerance, and humane governance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2. Historical Background</a:t>
            </a:r>
          </a:p>
          <a:p>
            <a:r>
              <a:rPr lang="en-US" dirty="0" smtClean="0"/>
              <a:t>Cyrus the Great ruled from </a:t>
            </a:r>
            <a:r>
              <a:rPr lang="en-US" b="1" dirty="0" smtClean="0"/>
              <a:t>c. 559–530 BCE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b="1" dirty="0" smtClean="0"/>
              <a:t>539 BCE</a:t>
            </a:r>
            <a:r>
              <a:rPr lang="en-US" dirty="0" smtClean="0"/>
              <a:t>, he conquered Babylon without major destruction</a:t>
            </a:r>
          </a:p>
          <a:p>
            <a:r>
              <a:rPr lang="en-US" dirty="0" smtClean="0"/>
              <a:t>The Cylinder was created to legitimize his rule over Babylon</a:t>
            </a:r>
          </a:p>
          <a:p>
            <a:r>
              <a:rPr lang="en-US" dirty="0" smtClean="0"/>
              <a:t>Discovered in </a:t>
            </a:r>
            <a:r>
              <a:rPr lang="en-US" b="1" dirty="0" smtClean="0"/>
              <a:t>1879</a:t>
            </a:r>
            <a:r>
              <a:rPr lang="en-US" dirty="0" smtClean="0"/>
              <a:t> in the ruins of Babylon (modern Iraq)</a:t>
            </a:r>
          </a:p>
          <a:p>
            <a:r>
              <a:rPr lang="en-US" dirty="0" smtClean="0"/>
              <a:t>Written in </a:t>
            </a:r>
            <a:r>
              <a:rPr lang="en-US" b="1" dirty="0" err="1" smtClean="0"/>
              <a:t>Akkadian</a:t>
            </a:r>
            <a:r>
              <a:rPr lang="en-US" b="1" dirty="0" smtClean="0"/>
              <a:t> cuneiform</a:t>
            </a:r>
            <a:r>
              <a:rPr lang="en-US" dirty="0" smtClean="0"/>
              <a:t> on baked clay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770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Key Provisions and Ideas</a:t>
            </a:r>
          </a:p>
          <a:p>
            <a:r>
              <a:rPr lang="en-US" b="1" dirty="0" smtClean="0"/>
              <a:t>(a) Religious Tolerance</a:t>
            </a:r>
          </a:p>
          <a:p>
            <a:r>
              <a:rPr lang="en-US" dirty="0" smtClean="0"/>
              <a:t>Cyrus allowed people to </a:t>
            </a:r>
            <a:r>
              <a:rPr lang="en-US" b="1" dirty="0" smtClean="0"/>
              <a:t>worship their own gods</a:t>
            </a:r>
            <a:endParaRPr lang="en-US" dirty="0" smtClean="0"/>
          </a:p>
          <a:p>
            <a:r>
              <a:rPr lang="en-US" dirty="0" smtClean="0"/>
              <a:t>Restored temples destroyed or neglected by previous rulers</a:t>
            </a:r>
          </a:p>
          <a:p>
            <a:r>
              <a:rPr lang="en-US" dirty="0" smtClean="0"/>
              <a:t>Ended religious persecution</a:t>
            </a:r>
          </a:p>
          <a:p>
            <a:r>
              <a:rPr lang="en-US" dirty="0" smtClean="0"/>
              <a:t>📌 This principle resembles modern </a:t>
            </a:r>
            <a:r>
              <a:rPr lang="en-US" b="1" dirty="0" smtClean="0"/>
              <a:t>freedom of religion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(b) Freedom from Oppression</a:t>
            </a:r>
          </a:p>
          <a:p>
            <a:r>
              <a:rPr lang="en-US" dirty="0" smtClean="0"/>
              <a:t>Records abolition of forced labor imposed by previous regimes</a:t>
            </a:r>
          </a:p>
          <a:p>
            <a:r>
              <a:rPr lang="en-US" dirty="0" smtClean="0"/>
              <a:t>Promoted humane treatment of conquered peoples</a:t>
            </a:r>
          </a:p>
          <a:p>
            <a:r>
              <a:rPr lang="en-US" b="1" dirty="0" smtClean="0"/>
              <a:t>(c) Return of Displaced Peoples</a:t>
            </a:r>
          </a:p>
          <a:p>
            <a:r>
              <a:rPr lang="en-US" dirty="0" smtClean="0"/>
              <a:t>Allowed deported communities to return to their homelands</a:t>
            </a:r>
          </a:p>
          <a:p>
            <a:r>
              <a:rPr lang="en-US" dirty="0" smtClean="0"/>
              <a:t>Restoration of property and religious objects</a:t>
            </a:r>
          </a:p>
          <a:p>
            <a:r>
              <a:rPr lang="en-US" b="1" dirty="0" smtClean="0"/>
              <a:t>(d) Respect for Cultural Diversity</a:t>
            </a:r>
          </a:p>
          <a:p>
            <a:r>
              <a:rPr lang="en-US" dirty="0" smtClean="0"/>
              <a:t>Maintained local customs, laws, and traditions</a:t>
            </a:r>
          </a:p>
          <a:p>
            <a:r>
              <a:rPr lang="en-US" dirty="0" smtClean="0"/>
              <a:t>Practiced decentralized governance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b="1" dirty="0" smtClean="0"/>
              <a:t>Ancient Greek Philosophy</a:t>
            </a:r>
          </a:p>
          <a:p>
            <a:r>
              <a:rPr lang="en-US" dirty="0" smtClean="0"/>
              <a:t>Concept of </a:t>
            </a:r>
            <a:r>
              <a:rPr lang="en-US" b="1" dirty="0" smtClean="0"/>
              <a:t>Natural Law</a:t>
            </a:r>
            <a:endParaRPr lang="en-US" dirty="0" smtClean="0"/>
          </a:p>
          <a:p>
            <a:r>
              <a:rPr lang="en-US" dirty="0" smtClean="0"/>
              <a:t>Philosophers like Aristotle emphasized justice and equality before law</a:t>
            </a:r>
          </a:p>
          <a:p>
            <a:r>
              <a:rPr lang="en-US" dirty="0" smtClean="0"/>
              <a:t>Citizenship-based rights (limited but influential)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Ancient Greek Philosophy on Human Rights</a:t>
            </a:r>
          </a:p>
          <a:p>
            <a:r>
              <a:rPr lang="en-US" dirty="0" smtClean="0"/>
              <a:t>Ancient Greek philosophy did not recognize </a:t>
            </a:r>
            <a:r>
              <a:rPr lang="en-US" b="1" dirty="0" smtClean="0"/>
              <a:t>human rights</a:t>
            </a:r>
            <a:r>
              <a:rPr lang="en-US" dirty="0" smtClean="0"/>
              <a:t> in the modern sense, but it made </a:t>
            </a:r>
            <a:r>
              <a:rPr lang="en-US" b="1" dirty="0" smtClean="0"/>
              <a:t>crucial intellectual contributions</a:t>
            </a:r>
            <a:r>
              <a:rPr lang="en-US" dirty="0" smtClean="0"/>
              <a:t> that later shaped the idea of rights, justice, and liberty.</a:t>
            </a:r>
          </a:p>
          <a:p>
            <a:r>
              <a:rPr lang="en-US" b="1" dirty="0" smtClean="0"/>
              <a:t>1. Concept of Natural Law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Greek thinkers believed in a universal moral order governing human conduct. Laws, to be just, should conform to </a:t>
            </a:r>
            <a:r>
              <a:rPr lang="en-US" b="1" dirty="0" smtClean="0"/>
              <a:t>reason and nature</a:t>
            </a:r>
            <a:r>
              <a:rPr lang="en-US" dirty="0" smtClean="0"/>
              <a:t>, not merely to the will of rulers. This idea later evolved into the doctrine of </a:t>
            </a:r>
            <a:r>
              <a:rPr lang="en-US" b="1" dirty="0" smtClean="0"/>
              <a:t>natural rights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2. Socrates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Socrates emphasized </a:t>
            </a:r>
            <a:r>
              <a:rPr lang="en-US" b="1" dirty="0" smtClean="0"/>
              <a:t>moral conscience, justice, and ethical duty</a:t>
            </a:r>
            <a:r>
              <a:rPr lang="en-US" dirty="0" smtClean="0"/>
              <a:t>. He argued that unjust laws should be questioned, highlighting the supremacy of moral law over arbitrary authority.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3. Plato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Plato linked justice with harmony in society. Though he favored rule by philosopher-kings, he emphasized </a:t>
            </a:r>
            <a:r>
              <a:rPr lang="en-US" b="1" dirty="0" smtClean="0"/>
              <a:t>justice, virtue, and the common good</a:t>
            </a:r>
            <a:r>
              <a:rPr lang="en-US" dirty="0" smtClean="0"/>
              <a:t>, laying philosophical foundations for ethical governance.</a:t>
            </a:r>
          </a:p>
          <a:p>
            <a:r>
              <a:rPr lang="en-US" b="1" dirty="0" smtClean="0"/>
              <a:t>4. Aristotle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Aristotle made the most direct contribution by distinguishing between:</a:t>
            </a:r>
          </a:p>
          <a:p>
            <a:r>
              <a:rPr lang="en-US" b="1" dirty="0" smtClean="0"/>
              <a:t>Natural law</a:t>
            </a:r>
            <a:r>
              <a:rPr lang="en-US" dirty="0" smtClean="0"/>
              <a:t> (universal and unchanging)</a:t>
            </a:r>
          </a:p>
          <a:p>
            <a:r>
              <a:rPr lang="en-US" b="1" dirty="0" smtClean="0"/>
              <a:t>Positive law</a:t>
            </a:r>
            <a:r>
              <a:rPr lang="en-US" dirty="0" smtClean="0"/>
              <a:t> (man-made laws)</a:t>
            </a:r>
          </a:p>
          <a:p>
            <a:r>
              <a:rPr lang="en-US" dirty="0" smtClean="0"/>
              <a:t>He emphasized </a:t>
            </a:r>
            <a:r>
              <a:rPr lang="en-US" b="1" dirty="0" smtClean="0"/>
              <a:t>equality before law</a:t>
            </a:r>
            <a:r>
              <a:rPr lang="en-US" dirty="0" smtClean="0"/>
              <a:t> for citizens and the idea that law should promote human flourishing (</a:t>
            </a:r>
            <a:r>
              <a:rPr lang="en-US" i="1" dirty="0" err="1" smtClean="0"/>
              <a:t>eudaimonia</a:t>
            </a:r>
            <a:r>
              <a:rPr lang="en-US" dirty="0" smtClean="0"/>
              <a:t>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1413</Words>
  <Application>Microsoft Office PowerPoint</Application>
  <PresentationFormat>On-screen Show (4:3)</PresentationFormat>
  <Paragraphs>188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Evolution of Human Rights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Evolution of Human Rights</dc:title>
  <dc:creator>Admin</dc:creator>
  <cp:lastModifiedBy>Admin</cp:lastModifiedBy>
  <cp:revision>8</cp:revision>
  <dcterms:created xsi:type="dcterms:W3CDTF">2006-08-16T00:00:00Z</dcterms:created>
  <dcterms:modified xsi:type="dcterms:W3CDTF">2026-01-22T05:16:20Z</dcterms:modified>
</cp:coreProperties>
</file>